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87" r:id="rId3"/>
    <p:sldId id="288" r:id="rId4"/>
    <p:sldId id="289" r:id="rId5"/>
    <p:sldId id="290" r:id="rId6"/>
    <p:sldId id="291" r:id="rId7"/>
    <p:sldId id="292" r:id="rId8"/>
    <p:sldId id="262" r:id="rId9"/>
    <p:sldId id="293" r:id="rId10"/>
    <p:sldId id="264" r:id="rId11"/>
    <p:sldId id="265" r:id="rId12"/>
    <p:sldId id="296" r:id="rId13"/>
    <p:sldId id="267" r:id="rId14"/>
    <p:sldId id="268" r:id="rId15"/>
    <p:sldId id="269" r:id="rId16"/>
    <p:sldId id="270" r:id="rId17"/>
    <p:sldId id="272" r:id="rId18"/>
    <p:sldId id="274" r:id="rId19"/>
    <p:sldId id="276" r:id="rId20"/>
    <p:sldId id="298" r:id="rId21"/>
    <p:sldId id="297" r:id="rId22"/>
    <p:sldId id="277" r:id="rId23"/>
    <p:sldId id="278" r:id="rId24"/>
    <p:sldId id="279" r:id="rId25"/>
    <p:sldId id="286" r:id="rId26"/>
    <p:sldId id="294" r:id="rId27"/>
    <p:sldId id="281" r:id="rId28"/>
    <p:sldId id="282" r:id="rId29"/>
    <p:sldId id="283" r:id="rId30"/>
    <p:sldId id="284" r:id="rId31"/>
    <p:sldId id="295" r:id="rId32"/>
    <p:sldId id="285" r:id="rId33"/>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657E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34"/>
    <p:restoredTop sz="94725"/>
  </p:normalViewPr>
  <p:slideViewPr>
    <p:cSldViewPr snapToGrid="0" snapToObjects="1">
      <p:cViewPr>
        <p:scale>
          <a:sx n="57" d="100"/>
          <a:sy n="57" d="100"/>
        </p:scale>
        <p:origin x="2344" y="121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presProps" Target="presProps.xml"/><Relationship Id="rId35" Type="http://schemas.openxmlformats.org/officeDocument/2006/relationships/viewProps" Target="viewProps.xml"/><Relationship Id="rId36" Type="http://schemas.openxmlformats.org/officeDocument/2006/relationships/theme" Target="theme/theme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524000" y="1122363"/>
            <a:ext cx="9144000" cy="2387600"/>
          </a:xfrm>
        </p:spPr>
        <p:txBody>
          <a:bodyPr anchor="b"/>
          <a:lstStyle>
            <a:lvl1pPr algn="ctr">
              <a:defRPr sz="6000"/>
            </a:lvl1pPr>
          </a:lstStyle>
          <a:p>
            <a:r>
              <a:rPr lang="it-IT" smtClean="0"/>
              <a:t>Fare clic per modificare stile</a:t>
            </a:r>
            <a:endParaRPr lang="it-IT"/>
          </a:p>
        </p:txBody>
      </p:sp>
      <p:sp>
        <p:nvSpPr>
          <p:cNvPr id="3" name="Sottotito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C93619FC-5D80-4D45-B654-DBDE17BD38C7}" type="datetimeFigureOut">
              <a:rPr lang="it-IT" smtClean="0"/>
              <a:t>24/07/22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F9578CE6-8AE7-5D40-97E7-5EA3E9844AD1}" type="slidenum">
              <a:rPr lang="it-IT" smtClean="0"/>
              <a:t>‹n.›</a:t>
            </a:fld>
            <a:endParaRPr lang="it-IT"/>
          </a:p>
        </p:txBody>
      </p:sp>
    </p:spTree>
    <p:extLst>
      <p:ext uri="{BB962C8B-B14F-4D97-AF65-F5344CB8AC3E}">
        <p14:creationId xmlns:p14="http://schemas.microsoft.com/office/powerpoint/2010/main" val="8469308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C93619FC-5D80-4D45-B654-DBDE17BD38C7}" type="datetimeFigureOut">
              <a:rPr lang="it-IT" smtClean="0"/>
              <a:t>24/07/22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F9578CE6-8AE7-5D40-97E7-5EA3E9844AD1}" type="slidenum">
              <a:rPr lang="it-IT" smtClean="0"/>
              <a:t>‹n.›</a:t>
            </a:fld>
            <a:endParaRPr lang="it-IT"/>
          </a:p>
        </p:txBody>
      </p:sp>
    </p:spTree>
    <p:extLst>
      <p:ext uri="{BB962C8B-B14F-4D97-AF65-F5344CB8AC3E}">
        <p14:creationId xmlns:p14="http://schemas.microsoft.com/office/powerpoint/2010/main" val="5215953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724900" y="365125"/>
            <a:ext cx="2628900" cy="5811838"/>
          </a:xfrm>
        </p:spPr>
        <p:txBody>
          <a:bodyPr vert="eaVert"/>
          <a:lstStyle/>
          <a:p>
            <a:r>
              <a:rPr lang="it-IT" smtClean="0"/>
              <a:t>Fare clic per modificare stile</a:t>
            </a:r>
            <a:endParaRPr lang="it-IT"/>
          </a:p>
        </p:txBody>
      </p:sp>
      <p:sp>
        <p:nvSpPr>
          <p:cNvPr id="3" name="Segnaposto testo verticale 2"/>
          <p:cNvSpPr>
            <a:spLocks noGrp="1"/>
          </p:cNvSpPr>
          <p:nvPr>
            <p:ph type="body" orient="vert" idx="1"/>
          </p:nvPr>
        </p:nvSpPr>
        <p:spPr>
          <a:xfrm>
            <a:off x="838200" y="365125"/>
            <a:ext cx="7734300" cy="5811838"/>
          </a:xfrm>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C93619FC-5D80-4D45-B654-DBDE17BD38C7}" type="datetimeFigureOut">
              <a:rPr lang="it-IT" smtClean="0"/>
              <a:t>24/07/22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F9578CE6-8AE7-5D40-97E7-5EA3E9844AD1}" type="slidenum">
              <a:rPr lang="it-IT" smtClean="0"/>
              <a:t>‹n.›</a:t>
            </a:fld>
            <a:endParaRPr lang="it-IT"/>
          </a:p>
        </p:txBody>
      </p:sp>
    </p:spTree>
    <p:extLst>
      <p:ext uri="{BB962C8B-B14F-4D97-AF65-F5344CB8AC3E}">
        <p14:creationId xmlns:p14="http://schemas.microsoft.com/office/powerpoint/2010/main" val="2947025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contenuto 2"/>
          <p:cNvSpPr>
            <a:spLocks noGrp="1"/>
          </p:cNvSpPr>
          <p:nvPr>
            <p:ph idx="1"/>
          </p:nvPr>
        </p:nvSpPr>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C93619FC-5D80-4D45-B654-DBDE17BD38C7}" type="datetimeFigureOut">
              <a:rPr lang="it-IT" smtClean="0"/>
              <a:t>24/07/22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F9578CE6-8AE7-5D40-97E7-5EA3E9844AD1}" type="slidenum">
              <a:rPr lang="it-IT" smtClean="0"/>
              <a:t>‹n.›</a:t>
            </a:fld>
            <a:endParaRPr lang="it-IT"/>
          </a:p>
        </p:txBody>
      </p:sp>
    </p:spTree>
    <p:extLst>
      <p:ext uri="{BB962C8B-B14F-4D97-AF65-F5344CB8AC3E}">
        <p14:creationId xmlns:p14="http://schemas.microsoft.com/office/powerpoint/2010/main" val="11025200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31850" y="1709738"/>
            <a:ext cx="10515600" cy="2852737"/>
          </a:xfrm>
        </p:spPr>
        <p:txBody>
          <a:bodyPr anchor="b"/>
          <a:lstStyle>
            <a:lvl1pPr>
              <a:defRPr sz="6000"/>
            </a:lvl1pPr>
          </a:lstStyle>
          <a:p>
            <a:r>
              <a:rPr lang="it-IT" smtClean="0"/>
              <a:t>Fare clic per modificare stile</a:t>
            </a:r>
            <a:endParaRPr lang="it-IT"/>
          </a:p>
        </p:txBody>
      </p:sp>
      <p:sp>
        <p:nvSpPr>
          <p:cNvPr id="3" name="Segnaposto tes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smtClean="0"/>
              <a:t>Fare clic per modificare gli stili del testo dello schema</a:t>
            </a:r>
          </a:p>
        </p:txBody>
      </p:sp>
      <p:sp>
        <p:nvSpPr>
          <p:cNvPr id="4" name="Segnaposto data 3"/>
          <p:cNvSpPr>
            <a:spLocks noGrp="1"/>
          </p:cNvSpPr>
          <p:nvPr>
            <p:ph type="dt" sz="half" idx="10"/>
          </p:nvPr>
        </p:nvSpPr>
        <p:spPr/>
        <p:txBody>
          <a:bodyPr/>
          <a:lstStyle/>
          <a:p>
            <a:fld id="{C93619FC-5D80-4D45-B654-DBDE17BD38C7}" type="datetimeFigureOut">
              <a:rPr lang="it-IT" smtClean="0"/>
              <a:t>24/07/22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F9578CE6-8AE7-5D40-97E7-5EA3E9844AD1}" type="slidenum">
              <a:rPr lang="it-IT" smtClean="0"/>
              <a:t>‹n.›</a:t>
            </a:fld>
            <a:endParaRPr lang="it-IT"/>
          </a:p>
        </p:txBody>
      </p:sp>
    </p:spTree>
    <p:extLst>
      <p:ext uri="{BB962C8B-B14F-4D97-AF65-F5344CB8AC3E}">
        <p14:creationId xmlns:p14="http://schemas.microsoft.com/office/powerpoint/2010/main" val="20448977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contenuto 2"/>
          <p:cNvSpPr>
            <a:spLocks noGrp="1"/>
          </p:cNvSpPr>
          <p:nvPr>
            <p:ph sz="half" idx="1"/>
          </p:nvPr>
        </p:nvSpPr>
        <p:spPr>
          <a:xfrm>
            <a:off x="838200" y="1825625"/>
            <a:ext cx="5181600" cy="4351338"/>
          </a:xfrm>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6172200" y="1825625"/>
            <a:ext cx="5181600" cy="4351338"/>
          </a:xfrm>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C93619FC-5D80-4D45-B654-DBDE17BD38C7}" type="datetimeFigureOut">
              <a:rPr lang="it-IT" smtClean="0"/>
              <a:t>24/07/22</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F9578CE6-8AE7-5D40-97E7-5EA3E9844AD1}" type="slidenum">
              <a:rPr lang="it-IT" smtClean="0"/>
              <a:t>‹n.›</a:t>
            </a:fld>
            <a:endParaRPr lang="it-IT"/>
          </a:p>
        </p:txBody>
      </p:sp>
    </p:spTree>
    <p:extLst>
      <p:ext uri="{BB962C8B-B14F-4D97-AF65-F5344CB8AC3E}">
        <p14:creationId xmlns:p14="http://schemas.microsoft.com/office/powerpoint/2010/main" val="19675139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839788" y="365125"/>
            <a:ext cx="10515600" cy="1325563"/>
          </a:xfrm>
        </p:spPr>
        <p:txBody>
          <a:bodyPr/>
          <a:lstStyle/>
          <a:p>
            <a:r>
              <a:rPr lang="it-IT" smtClean="0"/>
              <a:t>Fare clic per modificare stile</a:t>
            </a:r>
            <a:endParaRPr lang="it-IT"/>
          </a:p>
        </p:txBody>
      </p:sp>
      <p:sp>
        <p:nvSpPr>
          <p:cNvPr id="3" name="Segnaposto tes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4" name="Segnaposto contenuto 3"/>
          <p:cNvSpPr>
            <a:spLocks noGrp="1"/>
          </p:cNvSpPr>
          <p:nvPr>
            <p:ph sz="half" idx="2"/>
          </p:nvPr>
        </p:nvSpPr>
        <p:spPr>
          <a:xfrm>
            <a:off x="839788" y="2505075"/>
            <a:ext cx="5157787" cy="3684588"/>
          </a:xfrm>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6" name="Segnaposto contenuto 5"/>
          <p:cNvSpPr>
            <a:spLocks noGrp="1"/>
          </p:cNvSpPr>
          <p:nvPr>
            <p:ph sz="quarter" idx="4"/>
          </p:nvPr>
        </p:nvSpPr>
        <p:spPr>
          <a:xfrm>
            <a:off x="6172200" y="2505075"/>
            <a:ext cx="5183188" cy="3684588"/>
          </a:xfrm>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C93619FC-5D80-4D45-B654-DBDE17BD38C7}" type="datetimeFigureOut">
              <a:rPr lang="it-IT" smtClean="0"/>
              <a:t>24/07/22</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F9578CE6-8AE7-5D40-97E7-5EA3E9844AD1}" type="slidenum">
              <a:rPr lang="it-IT" smtClean="0"/>
              <a:t>‹n.›</a:t>
            </a:fld>
            <a:endParaRPr lang="it-IT"/>
          </a:p>
        </p:txBody>
      </p:sp>
    </p:spTree>
    <p:extLst>
      <p:ext uri="{BB962C8B-B14F-4D97-AF65-F5344CB8AC3E}">
        <p14:creationId xmlns:p14="http://schemas.microsoft.com/office/powerpoint/2010/main" val="13651805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data 2"/>
          <p:cNvSpPr>
            <a:spLocks noGrp="1"/>
          </p:cNvSpPr>
          <p:nvPr>
            <p:ph type="dt" sz="half" idx="10"/>
          </p:nvPr>
        </p:nvSpPr>
        <p:spPr/>
        <p:txBody>
          <a:bodyPr/>
          <a:lstStyle/>
          <a:p>
            <a:fld id="{C93619FC-5D80-4D45-B654-DBDE17BD38C7}" type="datetimeFigureOut">
              <a:rPr lang="it-IT" smtClean="0"/>
              <a:t>24/07/22</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F9578CE6-8AE7-5D40-97E7-5EA3E9844AD1}" type="slidenum">
              <a:rPr lang="it-IT" smtClean="0"/>
              <a:t>‹n.›</a:t>
            </a:fld>
            <a:endParaRPr lang="it-IT"/>
          </a:p>
        </p:txBody>
      </p:sp>
    </p:spTree>
    <p:extLst>
      <p:ext uri="{BB962C8B-B14F-4D97-AF65-F5344CB8AC3E}">
        <p14:creationId xmlns:p14="http://schemas.microsoft.com/office/powerpoint/2010/main" val="15403834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C93619FC-5D80-4D45-B654-DBDE17BD38C7}" type="datetimeFigureOut">
              <a:rPr lang="it-IT" smtClean="0"/>
              <a:t>24/07/22</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F9578CE6-8AE7-5D40-97E7-5EA3E9844AD1}" type="slidenum">
              <a:rPr lang="it-IT" smtClean="0"/>
              <a:t>‹n.›</a:t>
            </a:fld>
            <a:endParaRPr lang="it-IT"/>
          </a:p>
        </p:txBody>
      </p:sp>
    </p:spTree>
    <p:extLst>
      <p:ext uri="{BB962C8B-B14F-4D97-AF65-F5344CB8AC3E}">
        <p14:creationId xmlns:p14="http://schemas.microsoft.com/office/powerpoint/2010/main" val="3040891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smtClean="0"/>
              <a:t>Fare clic per modificare stile</a:t>
            </a:r>
            <a:endParaRPr lang="it-IT"/>
          </a:p>
        </p:txBody>
      </p:sp>
      <p:sp>
        <p:nvSpPr>
          <p:cNvPr id="3" name="Segnaposto contenut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Fare clic per modificare gli stili del testo dello schema</a:t>
            </a:r>
          </a:p>
        </p:txBody>
      </p:sp>
      <p:sp>
        <p:nvSpPr>
          <p:cNvPr id="5" name="Segnaposto data 4"/>
          <p:cNvSpPr>
            <a:spLocks noGrp="1"/>
          </p:cNvSpPr>
          <p:nvPr>
            <p:ph type="dt" sz="half" idx="10"/>
          </p:nvPr>
        </p:nvSpPr>
        <p:spPr/>
        <p:txBody>
          <a:bodyPr/>
          <a:lstStyle/>
          <a:p>
            <a:fld id="{C93619FC-5D80-4D45-B654-DBDE17BD38C7}" type="datetimeFigureOut">
              <a:rPr lang="it-IT" smtClean="0"/>
              <a:t>24/07/22</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F9578CE6-8AE7-5D40-97E7-5EA3E9844AD1}" type="slidenum">
              <a:rPr lang="it-IT" smtClean="0"/>
              <a:t>‹n.›</a:t>
            </a:fld>
            <a:endParaRPr lang="it-IT"/>
          </a:p>
        </p:txBody>
      </p:sp>
    </p:spTree>
    <p:extLst>
      <p:ext uri="{BB962C8B-B14F-4D97-AF65-F5344CB8AC3E}">
        <p14:creationId xmlns:p14="http://schemas.microsoft.com/office/powerpoint/2010/main" val="13034557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smtClean="0"/>
              <a:t>Fare clic per modificare stile</a:t>
            </a:r>
            <a:endParaRPr lang="it-IT"/>
          </a:p>
        </p:txBody>
      </p:sp>
      <p:sp>
        <p:nvSpPr>
          <p:cNvPr id="3" name="Segnaposto immagin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Fare clic per modificare gli stili del testo dello schema</a:t>
            </a:r>
          </a:p>
        </p:txBody>
      </p:sp>
      <p:sp>
        <p:nvSpPr>
          <p:cNvPr id="5" name="Segnaposto data 4"/>
          <p:cNvSpPr>
            <a:spLocks noGrp="1"/>
          </p:cNvSpPr>
          <p:nvPr>
            <p:ph type="dt" sz="half" idx="10"/>
          </p:nvPr>
        </p:nvSpPr>
        <p:spPr/>
        <p:txBody>
          <a:bodyPr/>
          <a:lstStyle/>
          <a:p>
            <a:fld id="{C93619FC-5D80-4D45-B654-DBDE17BD38C7}" type="datetimeFigureOut">
              <a:rPr lang="it-IT" smtClean="0"/>
              <a:t>24/07/22</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F9578CE6-8AE7-5D40-97E7-5EA3E9844AD1}" type="slidenum">
              <a:rPr lang="it-IT" smtClean="0"/>
              <a:t>‹n.›</a:t>
            </a:fld>
            <a:endParaRPr lang="it-IT"/>
          </a:p>
        </p:txBody>
      </p:sp>
    </p:spTree>
    <p:extLst>
      <p:ext uri="{BB962C8B-B14F-4D97-AF65-F5344CB8AC3E}">
        <p14:creationId xmlns:p14="http://schemas.microsoft.com/office/powerpoint/2010/main" val="3500521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smtClean="0"/>
              <a:t>Fare clic per modificare stile</a:t>
            </a:r>
            <a:endParaRPr lang="it-IT"/>
          </a:p>
        </p:txBody>
      </p:sp>
      <p:sp>
        <p:nvSpPr>
          <p:cNvPr id="3" name="Segnaposto tes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93619FC-5D80-4D45-B654-DBDE17BD38C7}" type="datetimeFigureOut">
              <a:rPr lang="it-IT" smtClean="0"/>
              <a:t>24/07/22</a:t>
            </a:fld>
            <a:endParaRPr lang="it-IT"/>
          </a:p>
        </p:txBody>
      </p:sp>
      <p:sp>
        <p:nvSpPr>
          <p:cNvPr id="5" name="Segnaposto piè di pa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578CE6-8AE7-5D40-97E7-5EA3E9844AD1}" type="slidenum">
              <a:rPr lang="it-IT" smtClean="0"/>
              <a:t>‹n.›</a:t>
            </a:fld>
            <a:endParaRPr lang="it-IT"/>
          </a:p>
        </p:txBody>
      </p:sp>
    </p:spTree>
    <p:extLst>
      <p:ext uri="{BB962C8B-B14F-4D97-AF65-F5344CB8AC3E}">
        <p14:creationId xmlns:p14="http://schemas.microsoft.com/office/powerpoint/2010/main" val="18042893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1" Type="http://schemas.openxmlformats.org/officeDocument/2006/relationships/image" Target="../media/image10.png"/><Relationship Id="rId12" Type="http://schemas.openxmlformats.org/officeDocument/2006/relationships/image" Target="../media/image11.png"/><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8.png"/><Relationship Id="rId10" Type="http://schemas.openxmlformats.org/officeDocument/2006/relationships/image" Target="../media/image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11.png"/><Relationship Id="rId1" Type="http://schemas.openxmlformats.org/officeDocument/2006/relationships/slideLayout" Target="../slideLayouts/slideLayout1.xml"/><Relationship Id="rId2" Type="http://schemas.openxmlformats.org/officeDocument/2006/relationships/image" Target="../media/image1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2.png"/><Relationship Id="rId3" Type="http://schemas.openxmlformats.org/officeDocument/2006/relationships/image" Target="../media/image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2.png"/><Relationship Id="rId3" Type="http://schemas.openxmlformats.org/officeDocument/2006/relationships/image" Target="../media/image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2.png"/></Relationships>
</file>

<file path=ppt/slides/_rels/slide25.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14.jpeg"/><Relationship Id="rId5" Type="http://schemas.openxmlformats.org/officeDocument/2006/relationships/image" Target="../media/image15.jpeg"/><Relationship Id="rId6" Type="http://schemas.openxmlformats.org/officeDocument/2006/relationships/image" Target="../media/image16.jpeg"/><Relationship Id="rId7" Type="http://schemas.openxmlformats.org/officeDocument/2006/relationships/image" Target="../media/image17.jpeg"/><Relationship Id="rId8" Type="http://schemas.openxmlformats.org/officeDocument/2006/relationships/image" Target="../media/image18.jpeg"/><Relationship Id="rId9" Type="http://schemas.openxmlformats.org/officeDocument/2006/relationships/image" Target="../media/image19.jpeg"/><Relationship Id="rId1" Type="http://schemas.openxmlformats.org/officeDocument/2006/relationships/slideLayout" Target="../slideLayouts/slideLayout1.xml"/><Relationship Id="rId2" Type="http://schemas.openxmlformats.org/officeDocument/2006/relationships/image" Target="../media/image1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2.png"/><Relationship Id="rId3" Type="http://schemas.openxmlformats.org/officeDocument/2006/relationships/image" Target="../media/image19.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2.png"/><Relationship Id="rId3" Type="http://schemas.openxmlformats.org/officeDocument/2006/relationships/image" Target="../media/image15.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2.png"/><Relationship Id="rId3" Type="http://schemas.openxmlformats.org/officeDocument/2006/relationships/image" Target="../media/image7.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2.png"/><Relationship Id="rId3" Type="http://schemas.openxmlformats.org/officeDocument/2006/relationships/image" Target="../media/image1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2.png"/><Relationship Id="rId3" Type="http://schemas.openxmlformats.org/officeDocument/2006/relationships/image" Target="../media/image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2.png"/><Relationship Id="rId3" Type="http://schemas.openxmlformats.org/officeDocument/2006/relationships/image" Target="../media/image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2.png"/><Relationship Id="rId3" Type="http://schemas.openxmlformats.org/officeDocument/2006/relationships/image" Target="../media/image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magin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252"/>
            <a:ext cx="12192000" cy="6886258"/>
          </a:xfrm>
          <a:prstGeom prst="rect">
            <a:avLst/>
          </a:prstGeom>
        </p:spPr>
      </p:pic>
      <p:sp>
        <p:nvSpPr>
          <p:cNvPr id="10" name="Rettangolo 9"/>
          <p:cNvSpPr/>
          <p:nvPr/>
        </p:nvSpPr>
        <p:spPr>
          <a:xfrm>
            <a:off x="6547945" y="364499"/>
            <a:ext cx="6759267" cy="523220"/>
          </a:xfrm>
          <a:prstGeom prst="rect">
            <a:avLst/>
          </a:prstGeom>
          <a:noFill/>
        </p:spPr>
        <p:txBody>
          <a:bodyPr wrap="square" lIns="91440" tIns="45720" rIns="91440" bIns="45720">
            <a:spAutoFit/>
          </a:bodyPr>
          <a:lstStyle/>
          <a:p>
            <a:pPr algn="ctr"/>
            <a:r>
              <a:rPr lang="it-IT" sz="2800" b="1" dirty="0" smtClean="0">
                <a:ln w="0"/>
                <a:solidFill>
                  <a:srgbClr val="0070C0"/>
                </a:solidFill>
                <a:effectLst>
                  <a:outerShdw blurRad="38100" dist="19050" dir="2700000" algn="tl" rotWithShape="0">
                    <a:schemeClr val="dk1">
                      <a:alpha val="40000"/>
                    </a:schemeClr>
                  </a:outerShdw>
                </a:effectLst>
                <a:latin typeface="Arial Narrow" charset="0"/>
                <a:ea typeface="Arial Narrow" charset="0"/>
                <a:cs typeface="Arial Narrow" charset="0"/>
              </a:rPr>
              <a:t>PROPOSTA </a:t>
            </a:r>
            <a:r>
              <a:rPr lang="it-IT" sz="2800" b="1" cap="none" spc="0" dirty="0" smtClean="0">
                <a:ln w="0"/>
                <a:solidFill>
                  <a:srgbClr val="0070C0"/>
                </a:solidFill>
                <a:effectLst>
                  <a:outerShdw blurRad="38100" dist="19050" dir="2700000" algn="tl" rotWithShape="0">
                    <a:schemeClr val="dk1">
                      <a:alpha val="40000"/>
                    </a:schemeClr>
                  </a:outerShdw>
                </a:effectLst>
                <a:latin typeface="Arial Narrow" charset="0"/>
                <a:ea typeface="Arial Narrow" charset="0"/>
                <a:cs typeface="Arial Narrow" charset="0"/>
              </a:rPr>
              <a:t>FORMATIVA </a:t>
            </a:r>
          </a:p>
        </p:txBody>
      </p:sp>
      <p:sp>
        <p:nvSpPr>
          <p:cNvPr id="11" name="Rettangolo 10"/>
          <p:cNvSpPr/>
          <p:nvPr/>
        </p:nvSpPr>
        <p:spPr>
          <a:xfrm>
            <a:off x="9927578" y="680148"/>
            <a:ext cx="1773241" cy="584775"/>
          </a:xfrm>
          <a:prstGeom prst="rect">
            <a:avLst/>
          </a:prstGeom>
        </p:spPr>
        <p:txBody>
          <a:bodyPr wrap="none">
            <a:spAutoFit/>
          </a:bodyPr>
          <a:lstStyle/>
          <a:p>
            <a:pPr algn="ctr"/>
            <a:r>
              <a:rPr lang="it-IT" sz="3200" b="0" cap="none" spc="0" dirty="0" smtClean="0">
                <a:ln w="0"/>
                <a:solidFill>
                  <a:srgbClr val="0070C0"/>
                </a:solidFill>
                <a:effectLst>
                  <a:outerShdw blurRad="38100" dist="19050" dir="2700000" algn="tl" rotWithShape="0">
                    <a:schemeClr val="dk1">
                      <a:alpha val="40000"/>
                    </a:schemeClr>
                  </a:outerShdw>
                </a:effectLst>
                <a:latin typeface="Arial Narrow" charset="0"/>
                <a:ea typeface="Arial Narrow" charset="0"/>
                <a:cs typeface="Arial Narrow" charset="0"/>
              </a:rPr>
              <a:t>2022|2023</a:t>
            </a:r>
            <a:endParaRPr lang="it-IT" b="0" cap="none" spc="0" dirty="0">
              <a:ln w="0"/>
              <a:solidFill>
                <a:srgbClr val="0070C0"/>
              </a:solidFill>
              <a:effectLst>
                <a:outerShdw blurRad="38100" dist="19050" dir="2700000" algn="tl" rotWithShape="0">
                  <a:schemeClr val="dk1">
                    <a:alpha val="40000"/>
                  </a:schemeClr>
                </a:outerShdw>
              </a:effectLst>
              <a:latin typeface="Arial Narrow" charset="0"/>
              <a:ea typeface="Arial Narrow" charset="0"/>
              <a:cs typeface="Arial Narrow" charset="0"/>
            </a:endParaRPr>
          </a:p>
        </p:txBody>
      </p:sp>
      <p:pic>
        <p:nvPicPr>
          <p:cNvPr id="13" name="Immagin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18464" y="4500265"/>
            <a:ext cx="3064086" cy="4480532"/>
          </a:xfrm>
          <a:prstGeom prst="rect">
            <a:avLst/>
          </a:prstGeom>
        </p:spPr>
      </p:pic>
      <p:pic>
        <p:nvPicPr>
          <p:cNvPr id="14" name="Immagin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11360" y="1277628"/>
            <a:ext cx="2576498" cy="4308835"/>
          </a:xfrm>
          <a:prstGeom prst="rect">
            <a:avLst/>
          </a:prstGeom>
        </p:spPr>
      </p:pic>
      <p:pic>
        <p:nvPicPr>
          <p:cNvPr id="15" name="Immagin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73029" y="4661605"/>
            <a:ext cx="2088383" cy="6158246"/>
          </a:xfrm>
          <a:prstGeom prst="rect">
            <a:avLst/>
          </a:prstGeom>
        </p:spPr>
      </p:pic>
      <p:pic>
        <p:nvPicPr>
          <p:cNvPr id="16" name="Immagine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18539" y="3623958"/>
            <a:ext cx="2546903" cy="7047052"/>
          </a:xfrm>
          <a:prstGeom prst="rect">
            <a:avLst/>
          </a:prstGeom>
        </p:spPr>
      </p:pic>
      <p:pic>
        <p:nvPicPr>
          <p:cNvPr id="17" name="Immagine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49253" y="3710664"/>
            <a:ext cx="3246172" cy="6282169"/>
          </a:xfrm>
          <a:prstGeom prst="rect">
            <a:avLst/>
          </a:prstGeom>
        </p:spPr>
      </p:pic>
      <p:pic>
        <p:nvPicPr>
          <p:cNvPr id="19" name="Immagin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64621" y="1500409"/>
            <a:ext cx="2784002" cy="3924869"/>
          </a:xfrm>
          <a:prstGeom prst="rect">
            <a:avLst/>
          </a:prstGeom>
        </p:spPr>
      </p:pic>
      <p:pic>
        <p:nvPicPr>
          <p:cNvPr id="20" name="Immagine 1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486343" y="3970550"/>
            <a:ext cx="3263263" cy="2909455"/>
          </a:xfrm>
          <a:prstGeom prst="rect">
            <a:avLst/>
          </a:prstGeom>
        </p:spPr>
      </p:pic>
      <p:pic>
        <p:nvPicPr>
          <p:cNvPr id="21" name="Immagine 2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3924" y="4400348"/>
            <a:ext cx="2520909" cy="3114889"/>
          </a:xfrm>
          <a:prstGeom prst="rect">
            <a:avLst/>
          </a:prstGeom>
        </p:spPr>
      </p:pic>
      <p:pic>
        <p:nvPicPr>
          <p:cNvPr id="22" name="Immagine 2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096000" y="-12705"/>
            <a:ext cx="3331680" cy="1757912"/>
          </a:xfrm>
          <a:prstGeom prst="rect">
            <a:avLst/>
          </a:prstGeom>
        </p:spPr>
      </p:pic>
      <p:pic>
        <p:nvPicPr>
          <p:cNvPr id="23" name="Immagine 2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973112" y="3707895"/>
            <a:ext cx="334578" cy="250141"/>
          </a:xfrm>
          <a:prstGeom prst="rect">
            <a:avLst/>
          </a:prstGeom>
        </p:spPr>
      </p:pic>
    </p:spTree>
    <p:extLst>
      <p:ext uri="{BB962C8B-B14F-4D97-AF65-F5344CB8AC3E}">
        <p14:creationId xmlns:p14="http://schemas.microsoft.com/office/powerpoint/2010/main" val="168169277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265112" cy="6858000"/>
          </a:xfrm>
          <a:prstGeom prst="rect">
            <a:avLst/>
          </a:prstGeom>
        </p:spPr>
      </p:pic>
      <p:sp>
        <p:nvSpPr>
          <p:cNvPr id="3" name="Sottotitolo 2"/>
          <p:cNvSpPr>
            <a:spLocks noGrp="1"/>
          </p:cNvSpPr>
          <p:nvPr>
            <p:ph type="subTitle" idx="1"/>
          </p:nvPr>
        </p:nvSpPr>
        <p:spPr>
          <a:xfrm>
            <a:off x="1095376" y="392302"/>
            <a:ext cx="10306050" cy="4808349"/>
          </a:xfrm>
        </p:spPr>
        <p:txBody>
          <a:bodyPr>
            <a:normAutofit fontScale="70000" lnSpcReduction="20000"/>
          </a:bodyPr>
          <a:lstStyle/>
          <a:p>
            <a:r>
              <a:rPr lang="it-IT" sz="5100" b="1" dirty="0" smtClean="0">
                <a:solidFill>
                  <a:schemeClr val="accent1">
                    <a:lumMod val="50000"/>
                  </a:schemeClr>
                </a:solidFill>
                <a:latin typeface="Mabook" charset="0"/>
                <a:ea typeface="Mabook" charset="0"/>
                <a:cs typeface="Mabook" charset="0"/>
              </a:rPr>
              <a:t>LA </a:t>
            </a:r>
            <a:r>
              <a:rPr lang="it-IT" sz="5100" b="1" dirty="0">
                <a:solidFill>
                  <a:schemeClr val="accent1">
                    <a:lumMod val="50000"/>
                  </a:schemeClr>
                </a:solidFill>
                <a:latin typeface="Mabook" charset="0"/>
                <a:ea typeface="Mabook" charset="0"/>
                <a:cs typeface="Mabook" charset="0"/>
              </a:rPr>
              <a:t>CATEGORIA DELLA COMPAGNIA </a:t>
            </a:r>
            <a:endParaRPr lang="it-IT" sz="5100" dirty="0">
              <a:solidFill>
                <a:schemeClr val="accent1">
                  <a:lumMod val="50000"/>
                </a:schemeClr>
              </a:solidFill>
              <a:latin typeface="Mabook" charset="0"/>
              <a:ea typeface="Mabook" charset="0"/>
              <a:cs typeface="Mabook" charset="0"/>
            </a:endParaRPr>
          </a:p>
          <a:p>
            <a:r>
              <a:rPr lang="it-IT" i="1" dirty="0"/>
              <a:t> </a:t>
            </a:r>
            <a:endParaRPr lang="it-IT" dirty="0"/>
          </a:p>
          <a:p>
            <a:pPr>
              <a:lnSpc>
                <a:spcPct val="120000"/>
              </a:lnSpc>
            </a:pPr>
            <a:r>
              <a:rPr lang="it-IT" i="1" dirty="0">
                <a:solidFill>
                  <a:schemeClr val="accent1">
                    <a:lumMod val="50000"/>
                  </a:schemeClr>
                </a:solidFill>
                <a:latin typeface="Times New Roman" charset="0"/>
                <a:ea typeface="Times New Roman" charset="0"/>
                <a:cs typeface="Times New Roman" charset="0"/>
              </a:rPr>
              <a:t>Essere Chiesa significa essere Popolo di Dio, in accordo con il grande progetto d’amore del Padre. Questo implica essere il fermento di Dio in mezzo all’umanità. Vuol dire annunciare e portare la salvezza di Dio in questo nostro mondo, che spesso si perde, che ha bisogno di avere risposte che incoraggino, che diano speranza, che diano nuovo vigore al cammino</a:t>
            </a:r>
            <a:r>
              <a:rPr lang="it-IT" i="1" dirty="0" smtClean="0">
                <a:solidFill>
                  <a:schemeClr val="accent1">
                    <a:lumMod val="50000"/>
                  </a:schemeClr>
                </a:solidFill>
                <a:latin typeface="Times New Roman" charset="0"/>
                <a:ea typeface="Times New Roman" charset="0"/>
                <a:cs typeface="Times New Roman" charset="0"/>
              </a:rPr>
              <a:t>.</a:t>
            </a:r>
            <a:endParaRPr lang="it-IT" dirty="0">
              <a:solidFill>
                <a:schemeClr val="accent1">
                  <a:lumMod val="50000"/>
                </a:schemeClr>
              </a:solidFill>
              <a:latin typeface="Arial Narrow" charset="0"/>
              <a:ea typeface="Arial Narrow" charset="0"/>
              <a:cs typeface="Arial Narrow" charset="0"/>
            </a:endParaRPr>
          </a:p>
          <a:p>
            <a:pPr algn="r"/>
            <a:r>
              <a:rPr lang="it-IT" b="1" i="1" dirty="0" smtClean="0">
                <a:solidFill>
                  <a:schemeClr val="accent1">
                    <a:lumMod val="50000"/>
                  </a:schemeClr>
                </a:solidFill>
                <a:latin typeface="Times New Roman" charset="0"/>
                <a:ea typeface="Times New Roman" charset="0"/>
                <a:cs typeface="Times New Roman" charset="0"/>
              </a:rPr>
              <a:t>Francesco, </a:t>
            </a:r>
            <a:r>
              <a:rPr lang="it-IT" b="1" i="1" dirty="0">
                <a:solidFill>
                  <a:schemeClr val="accent1">
                    <a:lumMod val="50000"/>
                  </a:schemeClr>
                </a:solidFill>
                <a:latin typeface="Times New Roman" charset="0"/>
                <a:ea typeface="Times New Roman" charset="0"/>
                <a:cs typeface="Times New Roman" charset="0"/>
              </a:rPr>
              <a:t>Esportazione </a:t>
            </a:r>
            <a:r>
              <a:rPr lang="it-IT" b="1" i="1" dirty="0" smtClean="0">
                <a:solidFill>
                  <a:schemeClr val="accent1">
                    <a:lumMod val="50000"/>
                  </a:schemeClr>
                </a:solidFill>
                <a:latin typeface="Times New Roman" charset="0"/>
                <a:ea typeface="Times New Roman" charset="0"/>
                <a:cs typeface="Times New Roman" charset="0"/>
              </a:rPr>
              <a:t>Apostolica “</a:t>
            </a:r>
            <a:r>
              <a:rPr lang="it-IT" b="1" i="1" dirty="0" err="1" smtClean="0">
                <a:solidFill>
                  <a:schemeClr val="accent1">
                    <a:lumMod val="50000"/>
                  </a:schemeClr>
                </a:solidFill>
                <a:latin typeface="Times New Roman" charset="0"/>
                <a:ea typeface="Times New Roman" charset="0"/>
                <a:cs typeface="Times New Roman" charset="0"/>
              </a:rPr>
              <a:t>Evangelii</a:t>
            </a:r>
            <a:r>
              <a:rPr lang="it-IT" b="1" i="1" dirty="0" smtClean="0">
                <a:solidFill>
                  <a:schemeClr val="accent1">
                    <a:lumMod val="50000"/>
                  </a:schemeClr>
                </a:solidFill>
                <a:latin typeface="Times New Roman" charset="0"/>
                <a:ea typeface="Times New Roman" charset="0"/>
                <a:cs typeface="Times New Roman" charset="0"/>
              </a:rPr>
              <a:t> </a:t>
            </a:r>
            <a:r>
              <a:rPr lang="it-IT" b="1" i="1" dirty="0" err="1">
                <a:solidFill>
                  <a:schemeClr val="accent1">
                    <a:lumMod val="50000"/>
                  </a:schemeClr>
                </a:solidFill>
                <a:latin typeface="Times New Roman" charset="0"/>
                <a:ea typeface="Times New Roman" charset="0"/>
                <a:cs typeface="Times New Roman" charset="0"/>
              </a:rPr>
              <a:t>Gaudium</a:t>
            </a:r>
            <a:r>
              <a:rPr lang="it-IT" b="1" i="1" dirty="0">
                <a:solidFill>
                  <a:schemeClr val="accent1">
                    <a:lumMod val="50000"/>
                  </a:schemeClr>
                </a:solidFill>
                <a:latin typeface="Times New Roman" charset="0"/>
                <a:ea typeface="Times New Roman" charset="0"/>
                <a:cs typeface="Times New Roman" charset="0"/>
              </a:rPr>
              <a:t>” </a:t>
            </a:r>
            <a:r>
              <a:rPr lang="it-IT" b="1" i="1" dirty="0" err="1">
                <a:solidFill>
                  <a:schemeClr val="accent1">
                    <a:lumMod val="50000"/>
                  </a:schemeClr>
                </a:solidFill>
                <a:latin typeface="Times New Roman" charset="0"/>
                <a:ea typeface="Times New Roman" charset="0"/>
                <a:cs typeface="Times New Roman" charset="0"/>
              </a:rPr>
              <a:t>num</a:t>
            </a:r>
            <a:r>
              <a:rPr lang="it-IT" b="1" i="1" dirty="0">
                <a:solidFill>
                  <a:schemeClr val="accent1">
                    <a:lumMod val="50000"/>
                  </a:schemeClr>
                </a:solidFill>
                <a:latin typeface="Times New Roman" charset="0"/>
                <a:ea typeface="Times New Roman" charset="0"/>
                <a:cs typeface="Times New Roman" charset="0"/>
              </a:rPr>
              <a:t>. 114)  </a:t>
            </a:r>
            <a:endParaRPr lang="it-IT" b="1" i="1" dirty="0" smtClean="0">
              <a:solidFill>
                <a:schemeClr val="accent1">
                  <a:lumMod val="50000"/>
                </a:schemeClr>
              </a:solidFill>
              <a:latin typeface="Times New Roman" charset="0"/>
              <a:ea typeface="Times New Roman" charset="0"/>
              <a:cs typeface="Times New Roman" charset="0"/>
            </a:endParaRPr>
          </a:p>
          <a:p>
            <a:endParaRPr lang="it-IT" i="1" dirty="0">
              <a:solidFill>
                <a:schemeClr val="accent1">
                  <a:lumMod val="50000"/>
                </a:schemeClr>
              </a:solidFill>
              <a:latin typeface="Arial Narrow" charset="0"/>
              <a:ea typeface="Arial Narrow" charset="0"/>
              <a:cs typeface="Arial Narrow" charset="0"/>
            </a:endParaRPr>
          </a:p>
          <a:p>
            <a:pPr>
              <a:lnSpc>
                <a:spcPct val="120000"/>
              </a:lnSpc>
            </a:pPr>
            <a:r>
              <a:rPr lang="it-IT" sz="2600" dirty="0">
                <a:solidFill>
                  <a:schemeClr val="accent1">
                    <a:lumMod val="50000"/>
                  </a:schemeClr>
                </a:solidFill>
                <a:latin typeface="Arial Narrow" charset="0"/>
                <a:ea typeface="Arial Narrow" charset="0"/>
                <a:cs typeface="Arial Narrow" charset="0"/>
              </a:rPr>
              <a:t>Le parole di Papa Francesco ci presentano una Chiesa missionaria, una chiesa evangelizzatrice ma soprattutto ci sottolineano come Dio ha scelto di convocarci non come singoli ma come popolo. «Tutti gli uomini sono chiamati a formare il popolo di Dio» [Lumen </a:t>
            </a:r>
            <a:r>
              <a:rPr lang="it-IT" sz="2600" dirty="0" err="1">
                <a:solidFill>
                  <a:schemeClr val="accent1">
                    <a:lumMod val="50000"/>
                  </a:schemeClr>
                </a:solidFill>
                <a:latin typeface="Arial Narrow" charset="0"/>
                <a:ea typeface="Arial Narrow" charset="0"/>
                <a:cs typeface="Arial Narrow" charset="0"/>
              </a:rPr>
              <a:t>gentium</a:t>
            </a:r>
            <a:r>
              <a:rPr lang="it-IT" sz="2600" dirty="0">
                <a:solidFill>
                  <a:schemeClr val="accent1">
                    <a:lumMod val="50000"/>
                  </a:schemeClr>
                </a:solidFill>
                <a:latin typeface="Arial Narrow" charset="0"/>
                <a:ea typeface="Arial Narrow" charset="0"/>
                <a:cs typeface="Arial Narrow" charset="0"/>
              </a:rPr>
              <a:t> n.13], un popolo dalle diverse culture, tradizioni, usi e costumi ma allo stesso tempo un unico popolo che evangelizza, che annuncia la Parola. Ogni cristiano con il Battesimo diventa discepolo-missionario e la sua missione si svolge nella quotidianità: portare il Vangelo alle persone che si incontrano, ai vicini ma soprattutto ai lontani. «Essere discepolo significa avere la disposizione permanente di portare agli altri l’amore di Gesù e questo avviene spontaneamente in qualsiasi luogo, nella via, nella piazza, al lavoro, in una strada.»[EG n.127].</a:t>
            </a:r>
          </a:p>
          <a:p>
            <a:endParaRPr lang="it-IT" dirty="0"/>
          </a:p>
          <a:p>
            <a:endParaRPr lang="it-IT" dirty="0"/>
          </a:p>
        </p:txBody>
      </p:sp>
    </p:spTree>
    <p:extLst>
      <p:ext uri="{BB962C8B-B14F-4D97-AF65-F5344CB8AC3E}">
        <p14:creationId xmlns:p14="http://schemas.microsoft.com/office/powerpoint/2010/main" val="161012070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265112" cy="6858000"/>
          </a:xfrm>
          <a:prstGeom prst="rect">
            <a:avLst/>
          </a:prstGeom>
        </p:spPr>
      </p:pic>
      <p:sp>
        <p:nvSpPr>
          <p:cNvPr id="3" name="Sottotitolo 2"/>
          <p:cNvSpPr>
            <a:spLocks noGrp="1"/>
          </p:cNvSpPr>
          <p:nvPr>
            <p:ph type="subTitle" idx="1"/>
          </p:nvPr>
        </p:nvSpPr>
        <p:spPr>
          <a:xfrm>
            <a:off x="2328934" y="681682"/>
            <a:ext cx="9465278" cy="4979799"/>
          </a:xfrm>
        </p:spPr>
        <p:txBody>
          <a:bodyPr>
            <a:normAutofit/>
          </a:bodyPr>
          <a:lstStyle/>
          <a:p>
            <a:r>
              <a:rPr lang="it-IT" sz="3600" b="1" dirty="0" smtClean="0">
                <a:solidFill>
                  <a:schemeClr val="accent1">
                    <a:lumMod val="50000"/>
                  </a:schemeClr>
                </a:solidFill>
                <a:latin typeface="Mabook" charset="0"/>
                <a:ea typeface="Mabook" charset="0"/>
                <a:cs typeface="Mabook" charset="0"/>
              </a:rPr>
              <a:t>LA </a:t>
            </a:r>
            <a:r>
              <a:rPr lang="it-IT" sz="3600" b="1" dirty="0">
                <a:solidFill>
                  <a:schemeClr val="accent1">
                    <a:lumMod val="50000"/>
                  </a:schemeClr>
                </a:solidFill>
                <a:latin typeface="Mabook" charset="0"/>
                <a:ea typeface="Mabook" charset="0"/>
                <a:cs typeface="Mabook" charset="0"/>
              </a:rPr>
              <a:t>DOMANDA DI VITA </a:t>
            </a:r>
            <a:endParaRPr lang="it-IT" sz="3600" b="1" dirty="0" smtClean="0">
              <a:solidFill>
                <a:schemeClr val="accent1">
                  <a:lumMod val="50000"/>
                </a:schemeClr>
              </a:solidFill>
              <a:latin typeface="Mabook" charset="0"/>
              <a:ea typeface="Mabook" charset="0"/>
              <a:cs typeface="Mabook" charset="0"/>
            </a:endParaRPr>
          </a:p>
          <a:p>
            <a:r>
              <a:rPr lang="it-IT" sz="3200" i="1" dirty="0" smtClean="0">
                <a:solidFill>
                  <a:schemeClr val="accent1">
                    <a:lumMod val="50000"/>
                  </a:schemeClr>
                </a:solidFill>
                <a:latin typeface="Times New Roman" charset="0"/>
                <a:ea typeface="Times New Roman" charset="0"/>
                <a:cs typeface="Times New Roman" charset="0"/>
              </a:rPr>
              <a:t>(</a:t>
            </a:r>
            <a:r>
              <a:rPr lang="it-IT" sz="3200" i="1" dirty="0">
                <a:solidFill>
                  <a:schemeClr val="accent1">
                    <a:lumMod val="50000"/>
                  </a:schemeClr>
                </a:solidFill>
                <a:latin typeface="Times New Roman" charset="0"/>
                <a:ea typeface="Times New Roman" charset="0"/>
                <a:cs typeface="Times New Roman" charset="0"/>
              </a:rPr>
              <a:t>Vieni con me?) </a:t>
            </a:r>
            <a:endParaRPr lang="it-IT" sz="3200" i="1" dirty="0" smtClean="0">
              <a:solidFill>
                <a:schemeClr val="accent1">
                  <a:lumMod val="50000"/>
                </a:schemeClr>
              </a:solidFill>
              <a:latin typeface="Times New Roman" charset="0"/>
              <a:ea typeface="Times New Roman" charset="0"/>
              <a:cs typeface="Times New Roman" charset="0"/>
            </a:endParaRPr>
          </a:p>
          <a:p>
            <a:endParaRPr lang="it-IT" dirty="0">
              <a:solidFill>
                <a:schemeClr val="accent1">
                  <a:lumMod val="50000"/>
                </a:schemeClr>
              </a:solidFill>
              <a:latin typeface="Times New Roman" charset="0"/>
              <a:ea typeface="Times New Roman" charset="0"/>
              <a:cs typeface="Times New Roman" charset="0"/>
            </a:endParaRPr>
          </a:p>
          <a:p>
            <a:r>
              <a:rPr lang="it-IT" dirty="0">
                <a:solidFill>
                  <a:schemeClr val="accent1">
                    <a:lumMod val="50000"/>
                  </a:schemeClr>
                </a:solidFill>
                <a:latin typeface="Arial Narrow" charset="0"/>
                <a:ea typeface="Arial Narrow" charset="0"/>
                <a:cs typeface="Arial Narrow" charset="0"/>
              </a:rPr>
              <a:t>«</a:t>
            </a:r>
            <a:r>
              <a:rPr lang="it-IT" b="1" dirty="0">
                <a:solidFill>
                  <a:schemeClr val="accent1">
                    <a:lumMod val="50000"/>
                  </a:schemeClr>
                </a:solidFill>
                <a:latin typeface="Arial Narrow" charset="0"/>
                <a:ea typeface="Arial Narrow" charset="0"/>
                <a:cs typeface="Arial Narrow" charset="0"/>
              </a:rPr>
              <a:t>Vieni con me?</a:t>
            </a:r>
            <a:r>
              <a:rPr lang="it-IT" dirty="0">
                <a:solidFill>
                  <a:schemeClr val="accent1">
                    <a:lumMod val="50000"/>
                  </a:schemeClr>
                </a:solidFill>
                <a:latin typeface="Arial Narrow" charset="0"/>
                <a:ea typeface="Arial Narrow" charset="0"/>
                <a:cs typeface="Arial Narrow" charset="0"/>
              </a:rPr>
              <a:t>» è la domanda che i bambini rivolgono agli adulti quando avvertono il bisogno di qualcuno che stia al loro fianco, che li rassicuri e dia loro la giusta dose di coraggio. È questa l’età in cui si ha bisogno di tempo per conoscere nuove persone, per abituarsi a nuovi ambienti o lanciarsi in nuove esperienze. È un interrogativo che riconosce la presenza indispensabile degli adulti nel percorso di crescita dei piccoli, che chiedono di essere accompagnati, ad ogni piccolo passo, per avventurarsi laddove non si sentono completamente a proprio agio e acquisire così sicurezza e fiducia in sé stessi.</a:t>
            </a:r>
          </a:p>
          <a:p>
            <a:endParaRPr lang="it-IT" dirty="0"/>
          </a:p>
          <a:p>
            <a:endParaRPr lang="it-IT" dirty="0"/>
          </a:p>
        </p:txBody>
      </p:sp>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0994"/>
            <a:ext cx="2893928" cy="5600487"/>
          </a:xfrm>
          <a:prstGeom prst="rect">
            <a:avLst/>
          </a:prstGeom>
        </p:spPr>
      </p:pic>
      <p:pic>
        <p:nvPicPr>
          <p:cNvPr id="6" name="Immagin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26602" y="121197"/>
            <a:ext cx="334578" cy="250141"/>
          </a:xfrm>
          <a:prstGeom prst="rect">
            <a:avLst/>
          </a:prstGeom>
        </p:spPr>
      </p:pic>
    </p:spTree>
    <p:extLst>
      <p:ext uri="{BB962C8B-B14F-4D97-AF65-F5344CB8AC3E}">
        <p14:creationId xmlns:p14="http://schemas.microsoft.com/office/powerpoint/2010/main" val="35240621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265112" cy="6858000"/>
          </a:xfrm>
          <a:prstGeom prst="rect">
            <a:avLst/>
          </a:prstGeom>
        </p:spPr>
      </p:pic>
      <p:sp>
        <p:nvSpPr>
          <p:cNvPr id="3" name="Sottotitolo 2"/>
          <p:cNvSpPr>
            <a:spLocks noGrp="1"/>
          </p:cNvSpPr>
          <p:nvPr>
            <p:ph type="subTitle" idx="1"/>
          </p:nvPr>
        </p:nvSpPr>
        <p:spPr>
          <a:xfrm>
            <a:off x="1057275" y="563751"/>
            <a:ext cx="10372725" cy="4808349"/>
          </a:xfrm>
        </p:spPr>
        <p:txBody>
          <a:bodyPr>
            <a:normAutofit/>
          </a:bodyPr>
          <a:lstStyle/>
          <a:p>
            <a:r>
              <a:rPr lang="it-IT" dirty="0" smtClean="0">
                <a:solidFill>
                  <a:schemeClr val="accent1">
                    <a:lumMod val="50000"/>
                  </a:schemeClr>
                </a:solidFill>
                <a:latin typeface="Mabook" charset="0"/>
                <a:ea typeface="Mabook" charset="0"/>
                <a:cs typeface="Mabook" charset="0"/>
              </a:rPr>
              <a:t>Vieni </a:t>
            </a:r>
            <a:r>
              <a:rPr lang="it-IT" dirty="0">
                <a:solidFill>
                  <a:schemeClr val="accent1">
                    <a:lumMod val="50000"/>
                  </a:schemeClr>
                </a:solidFill>
                <a:latin typeface="Mabook" charset="0"/>
                <a:ea typeface="Mabook" charset="0"/>
                <a:cs typeface="Mabook" charset="0"/>
              </a:rPr>
              <a:t>con me? </a:t>
            </a:r>
            <a:r>
              <a:rPr lang="it-IT" dirty="0">
                <a:solidFill>
                  <a:schemeClr val="accent1">
                    <a:lumMod val="50000"/>
                  </a:schemeClr>
                </a:solidFill>
                <a:latin typeface="Arial Narrow" charset="0"/>
                <a:ea typeface="Arial Narrow" charset="0"/>
                <a:cs typeface="Arial Narrow" charset="0"/>
              </a:rPr>
              <a:t>è la domanda che i ragazzi rivolgono ai coetanei per coinvolgerli nel gruppo di amici, per invitarli a trascorrere del tempo insieme, per scoprire qualcosa di bello che merita di essere condiviso, perché insieme “c’è di più</a:t>
            </a:r>
            <a:r>
              <a:rPr lang="it-IT" dirty="0" smtClean="0">
                <a:solidFill>
                  <a:schemeClr val="accent1">
                    <a:lumMod val="50000"/>
                  </a:schemeClr>
                </a:solidFill>
                <a:latin typeface="Arial Narrow" charset="0"/>
                <a:ea typeface="Arial Narrow" charset="0"/>
                <a:cs typeface="Arial Narrow" charset="0"/>
              </a:rPr>
              <a:t>”.</a:t>
            </a:r>
          </a:p>
          <a:p>
            <a:endParaRPr lang="it-IT" sz="1050" dirty="0">
              <a:solidFill>
                <a:schemeClr val="accent1">
                  <a:lumMod val="50000"/>
                </a:schemeClr>
              </a:solidFill>
              <a:latin typeface="Arial Narrow" charset="0"/>
              <a:ea typeface="Arial Narrow" charset="0"/>
              <a:cs typeface="Arial Narrow" charset="0"/>
            </a:endParaRPr>
          </a:p>
          <a:p>
            <a:pPr lvl="0"/>
            <a:r>
              <a:rPr lang="it-IT" dirty="0">
                <a:solidFill>
                  <a:schemeClr val="accent1">
                    <a:lumMod val="50000"/>
                  </a:schemeClr>
                </a:solidFill>
                <a:latin typeface="Mabook" charset="0"/>
                <a:ea typeface="Mabook" charset="0"/>
                <a:cs typeface="Mabook" charset="0"/>
              </a:rPr>
              <a:t>Vieni con me? </a:t>
            </a:r>
            <a:r>
              <a:rPr lang="it-IT" dirty="0">
                <a:solidFill>
                  <a:schemeClr val="accent1">
                    <a:lumMod val="50000"/>
                  </a:schemeClr>
                </a:solidFill>
                <a:latin typeface="Arial Narrow" charset="0"/>
                <a:ea typeface="Arial Narrow" charset="0"/>
                <a:cs typeface="Arial Narrow" charset="0"/>
              </a:rPr>
              <a:t>è un modo per far sentire all’altro che ci sei, per risollevargli il morale e prendersi carico delle sue fragilità. È una domanda che nasconde il desiderio di essere presi per mano, abbracciati e accompagnati lungo un cammino</a:t>
            </a:r>
            <a:r>
              <a:rPr lang="it-IT" dirty="0" smtClean="0">
                <a:solidFill>
                  <a:schemeClr val="accent1">
                    <a:lumMod val="50000"/>
                  </a:schemeClr>
                </a:solidFill>
                <a:latin typeface="Arial Narrow" charset="0"/>
                <a:ea typeface="Arial Narrow" charset="0"/>
                <a:cs typeface="Arial Narrow" charset="0"/>
              </a:rPr>
              <a:t>.</a:t>
            </a:r>
          </a:p>
          <a:p>
            <a:pPr lvl="0"/>
            <a:endParaRPr lang="it-IT" sz="1100" dirty="0">
              <a:solidFill>
                <a:schemeClr val="accent1">
                  <a:lumMod val="50000"/>
                </a:schemeClr>
              </a:solidFill>
              <a:latin typeface="Arial Narrow" charset="0"/>
              <a:ea typeface="Arial Narrow" charset="0"/>
              <a:cs typeface="Arial Narrow" charset="0"/>
            </a:endParaRPr>
          </a:p>
          <a:p>
            <a:pPr lvl="0"/>
            <a:r>
              <a:rPr lang="it-IT" dirty="0">
                <a:solidFill>
                  <a:schemeClr val="accent1">
                    <a:lumMod val="50000"/>
                  </a:schemeClr>
                </a:solidFill>
                <a:latin typeface="Mabook" charset="0"/>
                <a:ea typeface="Mabook" charset="0"/>
                <a:cs typeface="Mabook" charset="0"/>
              </a:rPr>
              <a:t>Vieni con me? </a:t>
            </a:r>
            <a:r>
              <a:rPr lang="it-IT" dirty="0">
                <a:solidFill>
                  <a:schemeClr val="accent1">
                    <a:lumMod val="50000"/>
                  </a:schemeClr>
                </a:solidFill>
                <a:latin typeface="Arial Narrow" charset="0"/>
                <a:ea typeface="Arial Narrow" charset="0"/>
                <a:cs typeface="Arial Narrow" charset="0"/>
              </a:rPr>
              <a:t>esprime il bisogno dei bambini e dei ragazzi di uno sguardo attento e premuroso, di qualcuno che li incoraggi e sia orgoglioso delle loro </a:t>
            </a:r>
            <a:r>
              <a:rPr lang="it-IT" dirty="0" smtClean="0">
                <a:solidFill>
                  <a:schemeClr val="accent1">
                    <a:lumMod val="50000"/>
                  </a:schemeClr>
                </a:solidFill>
                <a:latin typeface="Arial Narrow" charset="0"/>
                <a:ea typeface="Arial Narrow" charset="0"/>
                <a:cs typeface="Arial Narrow" charset="0"/>
              </a:rPr>
              <a:t>capacità.</a:t>
            </a:r>
          </a:p>
          <a:p>
            <a:pPr lvl="0"/>
            <a:endParaRPr lang="it-IT" sz="1050" dirty="0">
              <a:solidFill>
                <a:schemeClr val="accent1">
                  <a:lumMod val="50000"/>
                </a:schemeClr>
              </a:solidFill>
              <a:latin typeface="Arial Narrow" charset="0"/>
              <a:ea typeface="Arial Narrow" charset="0"/>
              <a:cs typeface="Arial Narrow" charset="0"/>
            </a:endParaRPr>
          </a:p>
          <a:p>
            <a:pPr lvl="0"/>
            <a:r>
              <a:rPr lang="it-IT" dirty="0">
                <a:solidFill>
                  <a:schemeClr val="accent1">
                    <a:lumMod val="50000"/>
                  </a:schemeClr>
                </a:solidFill>
                <a:latin typeface="Mabook" charset="0"/>
                <a:ea typeface="Mabook" charset="0"/>
                <a:cs typeface="Mabook" charset="0"/>
              </a:rPr>
              <a:t>Vieni con me? </a:t>
            </a:r>
            <a:r>
              <a:rPr lang="it-IT" dirty="0">
                <a:solidFill>
                  <a:schemeClr val="accent1">
                    <a:lumMod val="50000"/>
                  </a:schemeClr>
                </a:solidFill>
                <a:latin typeface="Arial Narrow" charset="0"/>
                <a:ea typeface="Arial Narrow" charset="0"/>
                <a:cs typeface="Arial Narrow" charset="0"/>
              </a:rPr>
              <a:t>perché non c’è distanza che tenga fra due persone che si vogliono bene, quando a tenerle strette c’è un legame vero e sincero.</a:t>
            </a:r>
          </a:p>
          <a:p>
            <a:endParaRPr lang="it-IT" dirty="0"/>
          </a:p>
          <a:p>
            <a:endParaRPr lang="it-IT" dirty="0"/>
          </a:p>
        </p:txBody>
      </p:sp>
    </p:spTree>
    <p:extLst>
      <p:ext uri="{BB962C8B-B14F-4D97-AF65-F5344CB8AC3E}">
        <p14:creationId xmlns:p14="http://schemas.microsoft.com/office/powerpoint/2010/main" val="41948188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265112" cy="6858000"/>
          </a:xfrm>
          <a:prstGeom prst="rect">
            <a:avLst/>
          </a:prstGeom>
        </p:spPr>
      </p:pic>
      <p:sp>
        <p:nvSpPr>
          <p:cNvPr id="3" name="Sottotitolo 2"/>
          <p:cNvSpPr>
            <a:spLocks noGrp="1"/>
          </p:cNvSpPr>
          <p:nvPr>
            <p:ph type="subTitle" idx="1"/>
          </p:nvPr>
        </p:nvSpPr>
        <p:spPr>
          <a:xfrm>
            <a:off x="1169105" y="384484"/>
            <a:ext cx="10211909" cy="4956048"/>
          </a:xfrm>
        </p:spPr>
        <p:txBody>
          <a:bodyPr>
            <a:normAutofit fontScale="55000" lnSpcReduction="20000"/>
          </a:bodyPr>
          <a:lstStyle/>
          <a:p>
            <a:r>
              <a:rPr lang="it-IT" sz="5800" b="1" dirty="0" smtClean="0">
                <a:solidFill>
                  <a:schemeClr val="accent1">
                    <a:lumMod val="50000"/>
                  </a:schemeClr>
                </a:solidFill>
                <a:latin typeface="Mabook" charset="0"/>
                <a:ea typeface="Mabook" charset="0"/>
                <a:cs typeface="Mabook" charset="0"/>
              </a:rPr>
              <a:t>L’AMBIENTAZIONE </a:t>
            </a:r>
          </a:p>
          <a:p>
            <a:r>
              <a:rPr lang="it-IT" sz="3300" i="1" dirty="0" smtClean="0">
                <a:solidFill>
                  <a:schemeClr val="accent1">
                    <a:lumMod val="50000"/>
                  </a:schemeClr>
                </a:solidFill>
                <a:latin typeface="Avenir Next Condensed" charset="0"/>
                <a:ea typeface="Avenir Next Condensed" charset="0"/>
                <a:cs typeface="Avenir Next Condensed" charset="0"/>
              </a:rPr>
              <a:t>(</a:t>
            </a:r>
            <a:r>
              <a:rPr lang="it-IT" sz="3300" i="1" dirty="0">
                <a:solidFill>
                  <a:schemeClr val="accent1">
                    <a:lumMod val="50000"/>
                  </a:schemeClr>
                </a:solidFill>
                <a:latin typeface="Avenir Next Condensed" charset="0"/>
                <a:ea typeface="Avenir Next Condensed" charset="0"/>
                <a:cs typeface="Avenir Next Condensed" charset="0"/>
              </a:rPr>
              <a:t>Gli sport di squadra)</a:t>
            </a:r>
            <a:endParaRPr lang="it-IT" sz="3300" dirty="0">
              <a:solidFill>
                <a:schemeClr val="accent1">
                  <a:lumMod val="50000"/>
                </a:schemeClr>
              </a:solidFill>
              <a:latin typeface="Avenir Next Condensed" charset="0"/>
              <a:ea typeface="Avenir Next Condensed" charset="0"/>
              <a:cs typeface="Avenir Next Condensed" charset="0"/>
            </a:endParaRPr>
          </a:p>
          <a:p>
            <a:r>
              <a:rPr lang="it-IT" sz="200" i="1" dirty="0">
                <a:solidFill>
                  <a:schemeClr val="accent1">
                    <a:lumMod val="50000"/>
                  </a:schemeClr>
                </a:solidFill>
                <a:latin typeface="Avenir Next Condensed" charset="0"/>
                <a:ea typeface="Avenir Next Condensed" charset="0"/>
                <a:cs typeface="Avenir Next Condensed" charset="0"/>
              </a:rPr>
              <a:t>  </a:t>
            </a:r>
            <a:endParaRPr lang="it-IT" sz="200" dirty="0">
              <a:solidFill>
                <a:schemeClr val="accent1">
                  <a:lumMod val="50000"/>
                </a:schemeClr>
              </a:solidFill>
              <a:latin typeface="Avenir Next Condensed" charset="0"/>
              <a:ea typeface="Avenir Next Condensed" charset="0"/>
              <a:cs typeface="Avenir Next Condensed" charset="0"/>
            </a:endParaRPr>
          </a:p>
          <a:p>
            <a:pPr algn="just">
              <a:lnSpc>
                <a:spcPct val="120000"/>
              </a:lnSpc>
            </a:pPr>
            <a:r>
              <a:rPr lang="it-IT" sz="2900" dirty="0">
                <a:solidFill>
                  <a:schemeClr val="accent1">
                    <a:lumMod val="50000"/>
                  </a:schemeClr>
                </a:solidFill>
                <a:latin typeface="Avenir Next Condensed" charset="0"/>
                <a:ea typeface="Avenir Next Condensed" charset="0"/>
                <a:cs typeface="Avenir Next Condensed" charset="0"/>
              </a:rPr>
              <a:t>Lo sport, quindi, è fondato su un presupposto iniziale: la collaborazione e l’accordo sulle regole costitutive. Ci sono varie modalità con cui i partecipanti cooperano per far sì che un evento sportivo si realizzi. Infatti, la collaborazione è precedente ed è la base della competizione. In questo senso, lo sport è l’opposto della guerra, che si scatena quando le persone credono che la cooperazione non sia più possibile e quando viene a mancare l’accordo sulle regole fondamentali.</a:t>
            </a:r>
          </a:p>
          <a:p>
            <a:r>
              <a:rPr lang="it-IT" sz="200" dirty="0">
                <a:solidFill>
                  <a:schemeClr val="accent1">
                    <a:lumMod val="50000"/>
                  </a:schemeClr>
                </a:solidFill>
                <a:latin typeface="Avenir Next Condensed" charset="0"/>
                <a:ea typeface="Avenir Next Condensed" charset="0"/>
                <a:cs typeface="Avenir Next Condensed" charset="0"/>
              </a:rPr>
              <a:t> </a:t>
            </a:r>
            <a:endParaRPr lang="it-IT" sz="2500" dirty="0">
              <a:solidFill>
                <a:schemeClr val="accent1">
                  <a:lumMod val="50000"/>
                </a:schemeClr>
              </a:solidFill>
              <a:latin typeface="Avenir Next Condensed" charset="0"/>
              <a:ea typeface="Avenir Next Condensed" charset="0"/>
              <a:cs typeface="Avenir Next Condensed" charset="0"/>
            </a:endParaRPr>
          </a:p>
          <a:p>
            <a:pPr algn="r"/>
            <a:r>
              <a:rPr lang="it-IT" b="1" i="1" dirty="0">
                <a:solidFill>
                  <a:schemeClr val="accent1">
                    <a:lumMod val="50000"/>
                  </a:schemeClr>
                </a:solidFill>
                <a:latin typeface="Avenir Next Condensed" charset="0"/>
                <a:ea typeface="Avenir Next Condensed" charset="0"/>
                <a:cs typeface="Avenir Next Condensed" charset="0"/>
              </a:rPr>
              <a:t>«Dare il meglio di sé» </a:t>
            </a:r>
          </a:p>
          <a:p>
            <a:pPr algn="r"/>
            <a:r>
              <a:rPr lang="it-IT" sz="1600" i="1" dirty="0">
                <a:solidFill>
                  <a:schemeClr val="accent1">
                    <a:lumMod val="50000"/>
                  </a:schemeClr>
                </a:solidFill>
                <a:latin typeface="Avenir Next Condensed" charset="0"/>
                <a:ea typeface="Avenir Next Condensed" charset="0"/>
                <a:cs typeface="Avenir Next Condensed" charset="0"/>
              </a:rPr>
              <a:t>Documento sulla prospettiva cristiana dello sport </a:t>
            </a:r>
            <a:r>
              <a:rPr lang="it-IT" sz="1600" dirty="0" smtClean="0">
                <a:solidFill>
                  <a:schemeClr val="accent1">
                    <a:lumMod val="50000"/>
                  </a:schemeClr>
                </a:solidFill>
                <a:latin typeface="Avenir Next Condensed" charset="0"/>
                <a:ea typeface="Avenir Next Condensed" charset="0"/>
                <a:cs typeface="Avenir Next Condensed" charset="0"/>
              </a:rPr>
              <a:t> </a:t>
            </a:r>
            <a:r>
              <a:rPr lang="it-IT" sz="1600" i="1" dirty="0" smtClean="0">
                <a:solidFill>
                  <a:schemeClr val="accent1">
                    <a:lumMod val="50000"/>
                  </a:schemeClr>
                </a:solidFill>
                <a:latin typeface="Avenir Next Condensed" charset="0"/>
                <a:ea typeface="Avenir Next Condensed" charset="0"/>
                <a:cs typeface="Avenir Next Condensed" charset="0"/>
              </a:rPr>
              <a:t>e </a:t>
            </a:r>
            <a:r>
              <a:rPr lang="it-IT" sz="1600" i="1" dirty="0">
                <a:solidFill>
                  <a:schemeClr val="accent1">
                    <a:lumMod val="50000"/>
                  </a:schemeClr>
                </a:solidFill>
                <a:latin typeface="Avenir Next Condensed" charset="0"/>
                <a:ea typeface="Avenir Next Condensed" charset="0"/>
                <a:cs typeface="Avenir Next Condensed" charset="0"/>
              </a:rPr>
              <a:t>della persona umana del Dicastero per i Laici, la Famiglia e la Vita</a:t>
            </a:r>
            <a:r>
              <a:rPr lang="it-IT" sz="1600" i="1" dirty="0" smtClean="0">
                <a:solidFill>
                  <a:schemeClr val="accent1">
                    <a:lumMod val="50000"/>
                  </a:schemeClr>
                </a:solidFill>
                <a:latin typeface="Avenir Next Condensed" charset="0"/>
                <a:ea typeface="Avenir Next Condensed" charset="0"/>
                <a:cs typeface="Avenir Next Condensed" charset="0"/>
              </a:rPr>
              <a:t>,</a:t>
            </a:r>
            <a:r>
              <a:rPr lang="it-IT" sz="1600" dirty="0" smtClean="0">
                <a:solidFill>
                  <a:schemeClr val="accent1">
                    <a:lumMod val="50000"/>
                  </a:schemeClr>
                </a:solidFill>
                <a:latin typeface="Avenir Next Condensed" charset="0"/>
                <a:ea typeface="Avenir Next Condensed" charset="0"/>
                <a:cs typeface="Avenir Next Condensed" charset="0"/>
              </a:rPr>
              <a:t> </a:t>
            </a:r>
            <a:r>
              <a:rPr lang="it-IT" sz="1600" i="1" dirty="0" smtClean="0">
                <a:solidFill>
                  <a:schemeClr val="accent1">
                    <a:lumMod val="50000"/>
                  </a:schemeClr>
                </a:solidFill>
                <a:latin typeface="Avenir Next Condensed" charset="0"/>
                <a:ea typeface="Avenir Next Condensed" charset="0"/>
                <a:cs typeface="Avenir Next Condensed" charset="0"/>
              </a:rPr>
              <a:t> </a:t>
            </a:r>
            <a:r>
              <a:rPr lang="it-IT" sz="1600" i="1" dirty="0">
                <a:solidFill>
                  <a:schemeClr val="accent1">
                    <a:lumMod val="50000"/>
                  </a:schemeClr>
                </a:solidFill>
                <a:latin typeface="Avenir Next Condensed" charset="0"/>
                <a:ea typeface="Avenir Next Condensed" charset="0"/>
                <a:cs typeface="Avenir Next Condensed" charset="0"/>
              </a:rPr>
              <a:t>01.06.2018</a:t>
            </a:r>
            <a:endParaRPr lang="it-IT" sz="1600" dirty="0">
              <a:solidFill>
                <a:schemeClr val="accent1">
                  <a:lumMod val="50000"/>
                </a:schemeClr>
              </a:solidFill>
              <a:latin typeface="Avenir Next Condensed" charset="0"/>
              <a:ea typeface="Avenir Next Condensed" charset="0"/>
              <a:cs typeface="Avenir Next Condensed" charset="0"/>
            </a:endParaRPr>
          </a:p>
          <a:p>
            <a:pPr algn="r"/>
            <a:r>
              <a:rPr lang="it-IT" b="1" dirty="0">
                <a:solidFill>
                  <a:schemeClr val="accent1">
                    <a:lumMod val="50000"/>
                  </a:schemeClr>
                </a:solidFill>
                <a:latin typeface="Avenir Next Condensed" charset="0"/>
                <a:ea typeface="Avenir Next Condensed" charset="0"/>
                <a:cs typeface="Avenir Next Condensed" charset="0"/>
              </a:rPr>
              <a:t> </a:t>
            </a:r>
            <a:endParaRPr lang="it-IT" dirty="0">
              <a:solidFill>
                <a:schemeClr val="accent1">
                  <a:lumMod val="50000"/>
                </a:schemeClr>
              </a:solidFill>
              <a:latin typeface="Avenir Next Condensed" charset="0"/>
              <a:ea typeface="Avenir Next Condensed" charset="0"/>
              <a:cs typeface="Avenir Next Condensed" charset="0"/>
            </a:endParaRPr>
          </a:p>
          <a:p>
            <a:pPr algn="just">
              <a:lnSpc>
                <a:spcPct val="120000"/>
              </a:lnSpc>
            </a:pPr>
            <a:r>
              <a:rPr lang="it-IT" sz="2900" dirty="0">
                <a:solidFill>
                  <a:schemeClr val="accent1">
                    <a:lumMod val="50000"/>
                  </a:schemeClr>
                </a:solidFill>
                <a:latin typeface="Avenir Next Condensed" charset="0"/>
                <a:ea typeface="Avenir Next Condensed" charset="0"/>
                <a:cs typeface="Avenir Next Condensed" charset="0"/>
              </a:rPr>
              <a:t>Nell’anno della </a:t>
            </a:r>
            <a:r>
              <a:rPr lang="it-IT" sz="2900" b="1" dirty="0">
                <a:solidFill>
                  <a:schemeClr val="accent1">
                    <a:lumMod val="50000"/>
                  </a:schemeClr>
                </a:solidFill>
                <a:latin typeface="Avenir Next Condensed" charset="0"/>
                <a:ea typeface="Avenir Next Condensed" charset="0"/>
                <a:cs typeface="Avenir Next Condensed" charset="0"/>
              </a:rPr>
              <a:t>compagnia</a:t>
            </a:r>
            <a:r>
              <a:rPr lang="it-IT" sz="2900" dirty="0">
                <a:solidFill>
                  <a:schemeClr val="accent1">
                    <a:lumMod val="50000"/>
                  </a:schemeClr>
                </a:solidFill>
                <a:latin typeface="Avenir Next Condensed" charset="0"/>
                <a:ea typeface="Avenir Next Condensed" charset="0"/>
                <a:cs typeface="Avenir Next Condensed" charset="0"/>
              </a:rPr>
              <a:t> in cui il cammino dell’ACR ci invita a riflettere sul mistero della Chiesa,  l’ambientazione che aiuta i ragazzi in questo percorso è quella degli </a:t>
            </a:r>
            <a:r>
              <a:rPr lang="it-IT" sz="2900" b="1" dirty="0">
                <a:solidFill>
                  <a:schemeClr val="accent1">
                    <a:lumMod val="50000"/>
                  </a:schemeClr>
                </a:solidFill>
                <a:latin typeface="Avenir Next Condensed" charset="0"/>
                <a:ea typeface="Avenir Next Condensed" charset="0"/>
                <a:cs typeface="Avenir Next Condensed" charset="0"/>
              </a:rPr>
              <a:t>sport di squadra</a:t>
            </a:r>
            <a:r>
              <a:rPr lang="it-IT" sz="2900" dirty="0">
                <a:solidFill>
                  <a:schemeClr val="accent1">
                    <a:lumMod val="50000"/>
                  </a:schemeClr>
                </a:solidFill>
                <a:latin typeface="Avenir Next Condensed" charset="0"/>
                <a:ea typeface="Avenir Next Condensed" charset="0"/>
                <a:cs typeface="Avenir Next Condensed" charset="0"/>
              </a:rPr>
              <a:t>. Le discipline che rientrano in questa grande categoria, infatti, sono “palestra” di vita cristiana. In una squadra ogni componente non gareggia per sé stesso, utilizzando il suo talento senza pensare agli altri. Se vuole disputare una bella gara, una bella partita, e perché no anche vincere, deve pensare alla squadra, deve adattare il suo passo, il suo gioco a quello dei compagni e con loro dev’esserci sintonia, bisogna capirsi al volo. In una squadra è importante il lavoro di tutti: dal fuoriclasse che tutti ricordano perché trascina alla vittoria, al gregario che si mette meno in mostra ma senza il quale non si giungerebbe al traguardo</a:t>
            </a:r>
            <a:r>
              <a:rPr lang="it-IT" sz="2900" dirty="0" smtClean="0">
                <a:solidFill>
                  <a:schemeClr val="accent1">
                    <a:lumMod val="50000"/>
                  </a:schemeClr>
                </a:solidFill>
                <a:latin typeface="Avenir Next Condensed" charset="0"/>
                <a:ea typeface="Avenir Next Condensed" charset="0"/>
                <a:cs typeface="Avenir Next Condensed" charset="0"/>
              </a:rPr>
              <a:t>.</a:t>
            </a:r>
            <a:endParaRPr lang="it-IT" sz="2900" dirty="0">
              <a:solidFill>
                <a:schemeClr val="accent1">
                  <a:lumMod val="50000"/>
                </a:schemeClr>
              </a:solidFill>
              <a:latin typeface="Avenir Next Condensed" charset="0"/>
              <a:ea typeface="Avenir Next Condensed" charset="0"/>
              <a:cs typeface="Avenir Next Condensed" charset="0"/>
            </a:endParaRPr>
          </a:p>
        </p:txBody>
      </p:sp>
    </p:spTree>
    <p:extLst>
      <p:ext uri="{BB962C8B-B14F-4D97-AF65-F5344CB8AC3E}">
        <p14:creationId xmlns:p14="http://schemas.microsoft.com/office/powerpoint/2010/main" val="37840950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265112" cy="6858000"/>
          </a:xfrm>
          <a:prstGeom prst="rect">
            <a:avLst/>
          </a:prstGeom>
        </p:spPr>
      </p:pic>
      <p:sp>
        <p:nvSpPr>
          <p:cNvPr id="3" name="Sottotitolo 2"/>
          <p:cNvSpPr>
            <a:spLocks noGrp="1"/>
          </p:cNvSpPr>
          <p:nvPr>
            <p:ph type="subTitle" idx="1"/>
          </p:nvPr>
        </p:nvSpPr>
        <p:spPr>
          <a:xfrm>
            <a:off x="1560556" y="1024825"/>
            <a:ext cx="9144000" cy="4808349"/>
          </a:xfrm>
        </p:spPr>
        <p:txBody>
          <a:bodyPr>
            <a:normAutofit/>
          </a:bodyPr>
          <a:lstStyle/>
          <a:p>
            <a:r>
              <a:rPr lang="it-IT" sz="4000" b="1" dirty="0" smtClean="0">
                <a:solidFill>
                  <a:schemeClr val="accent1">
                    <a:lumMod val="50000"/>
                  </a:schemeClr>
                </a:solidFill>
                <a:latin typeface="Mabook" charset="0"/>
                <a:ea typeface="Mabook" charset="0"/>
                <a:cs typeface="Mabook" charset="0"/>
              </a:rPr>
              <a:t>GLI </a:t>
            </a:r>
            <a:r>
              <a:rPr lang="it-IT" sz="4000" b="1" dirty="0">
                <a:solidFill>
                  <a:schemeClr val="accent1">
                    <a:lumMod val="50000"/>
                  </a:schemeClr>
                </a:solidFill>
                <a:latin typeface="Mabook" charset="0"/>
                <a:ea typeface="Mabook" charset="0"/>
                <a:cs typeface="Mabook" charset="0"/>
              </a:rPr>
              <a:t>ATTEGGIAMENTI</a:t>
            </a:r>
            <a:endParaRPr lang="it-IT" sz="4000" dirty="0">
              <a:solidFill>
                <a:schemeClr val="accent1">
                  <a:lumMod val="50000"/>
                </a:schemeClr>
              </a:solidFill>
              <a:latin typeface="Mabook" charset="0"/>
              <a:ea typeface="Mabook" charset="0"/>
              <a:cs typeface="Mabook" charset="0"/>
            </a:endParaRPr>
          </a:p>
          <a:p>
            <a:endParaRPr lang="it-IT" sz="1600" dirty="0" smtClean="0">
              <a:solidFill>
                <a:schemeClr val="accent1">
                  <a:lumMod val="50000"/>
                </a:schemeClr>
              </a:solidFill>
              <a:latin typeface="Arial Narrow" charset="0"/>
              <a:ea typeface="Arial Narrow" charset="0"/>
              <a:cs typeface="Arial Narrow" charset="0"/>
            </a:endParaRPr>
          </a:p>
          <a:p>
            <a:r>
              <a:rPr lang="it-IT" sz="4000" b="1" dirty="0" smtClean="0">
                <a:solidFill>
                  <a:srgbClr val="FF0000"/>
                </a:solidFill>
                <a:latin typeface="Arial Narrow" charset="0"/>
                <a:ea typeface="Arial Narrow" charset="0"/>
                <a:cs typeface="Arial Narrow" charset="0"/>
              </a:rPr>
              <a:t>Accoglienza</a:t>
            </a:r>
            <a:endParaRPr lang="it-IT" sz="4000" b="1" dirty="0">
              <a:solidFill>
                <a:srgbClr val="FF0000"/>
              </a:solidFill>
              <a:latin typeface="Arial Narrow" charset="0"/>
              <a:ea typeface="Arial Narrow" charset="0"/>
              <a:cs typeface="Arial Narrow" charset="0"/>
            </a:endParaRPr>
          </a:p>
          <a:p>
            <a:r>
              <a:rPr lang="it-IT" sz="4000" b="1" dirty="0">
                <a:solidFill>
                  <a:srgbClr val="00B050"/>
                </a:solidFill>
                <a:latin typeface="Arial Narrow" charset="0"/>
                <a:ea typeface="Arial Narrow" charset="0"/>
                <a:cs typeface="Arial Narrow" charset="0"/>
              </a:rPr>
              <a:t>Gratuità</a:t>
            </a:r>
          </a:p>
          <a:p>
            <a:r>
              <a:rPr lang="it-IT" sz="4000" b="1" dirty="0">
                <a:solidFill>
                  <a:srgbClr val="FFC000"/>
                </a:solidFill>
                <a:latin typeface="Arial Narrow" charset="0"/>
                <a:ea typeface="Arial Narrow" charset="0"/>
                <a:cs typeface="Arial Narrow" charset="0"/>
              </a:rPr>
              <a:t>Condivisione</a:t>
            </a:r>
          </a:p>
          <a:p>
            <a:r>
              <a:rPr lang="it-IT" sz="4000" b="1" dirty="0">
                <a:solidFill>
                  <a:srgbClr val="00B0F0"/>
                </a:solidFill>
                <a:latin typeface="Arial Narrow" charset="0"/>
                <a:ea typeface="Arial Narrow" charset="0"/>
                <a:cs typeface="Arial Narrow" charset="0"/>
              </a:rPr>
              <a:t>Gratitudine</a:t>
            </a:r>
          </a:p>
          <a:p>
            <a:endParaRPr lang="it-IT" dirty="0"/>
          </a:p>
          <a:p>
            <a:endParaRPr lang="it-IT" dirty="0"/>
          </a:p>
        </p:txBody>
      </p:sp>
      <p:pic>
        <p:nvPicPr>
          <p:cNvPr id="7" name="Immagin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0556" y="1596325"/>
            <a:ext cx="3332993" cy="4873747"/>
          </a:xfrm>
          <a:prstGeom prst="rect">
            <a:avLst/>
          </a:prstGeom>
        </p:spPr>
      </p:pic>
    </p:spTree>
    <p:extLst>
      <p:ext uri="{BB962C8B-B14F-4D97-AF65-F5344CB8AC3E}">
        <p14:creationId xmlns:p14="http://schemas.microsoft.com/office/powerpoint/2010/main" val="140995970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265112" cy="6858000"/>
          </a:xfrm>
          <a:prstGeom prst="rect">
            <a:avLst/>
          </a:prstGeom>
        </p:spPr>
      </p:pic>
      <p:sp>
        <p:nvSpPr>
          <p:cNvPr id="3" name="Sottotitolo 2"/>
          <p:cNvSpPr>
            <a:spLocks noGrp="1"/>
          </p:cNvSpPr>
          <p:nvPr>
            <p:ph type="subTitle" idx="1"/>
          </p:nvPr>
        </p:nvSpPr>
        <p:spPr>
          <a:xfrm>
            <a:off x="1524000" y="449451"/>
            <a:ext cx="9144000" cy="4808349"/>
          </a:xfrm>
        </p:spPr>
        <p:txBody>
          <a:bodyPr>
            <a:normAutofit/>
          </a:bodyPr>
          <a:lstStyle/>
          <a:p>
            <a:r>
              <a:rPr lang="it-IT" dirty="0"/>
              <a:t> </a:t>
            </a:r>
          </a:p>
          <a:p>
            <a:r>
              <a:rPr lang="it-IT" sz="3600" b="1" dirty="0" smtClean="0">
                <a:solidFill>
                  <a:schemeClr val="accent1">
                    <a:lumMod val="50000"/>
                  </a:schemeClr>
                </a:solidFill>
                <a:latin typeface="Mabook" charset="0"/>
                <a:ea typeface="Mabook" charset="0"/>
                <a:cs typeface="Mabook" charset="0"/>
              </a:rPr>
              <a:t>LO </a:t>
            </a:r>
            <a:r>
              <a:rPr lang="it-IT" sz="3600" b="1" dirty="0">
                <a:solidFill>
                  <a:schemeClr val="accent1">
                    <a:lumMod val="50000"/>
                  </a:schemeClr>
                </a:solidFill>
                <a:latin typeface="Mabook" charset="0"/>
                <a:ea typeface="Mabook" charset="0"/>
                <a:cs typeface="Mabook" charset="0"/>
              </a:rPr>
              <a:t>SVILUPPO DELLA PROPOSTA FORMATIVA </a:t>
            </a:r>
            <a:endParaRPr lang="it-IT" sz="3600" dirty="0">
              <a:solidFill>
                <a:schemeClr val="accent1">
                  <a:lumMod val="50000"/>
                </a:schemeClr>
              </a:solidFill>
              <a:latin typeface="Mabook" charset="0"/>
              <a:ea typeface="Mabook" charset="0"/>
              <a:cs typeface="Mabook" charset="0"/>
            </a:endParaRPr>
          </a:p>
          <a:p>
            <a:endParaRPr lang="it-IT" b="1" dirty="0" smtClean="0"/>
          </a:p>
          <a:p>
            <a:r>
              <a:rPr lang="it-IT" sz="3600" b="1" dirty="0" smtClean="0">
                <a:solidFill>
                  <a:schemeClr val="accent1">
                    <a:lumMod val="50000"/>
                  </a:schemeClr>
                </a:solidFill>
                <a:latin typeface="Arial Narrow" charset="0"/>
                <a:ea typeface="Arial Narrow" charset="0"/>
                <a:cs typeface="Arial Narrow" charset="0"/>
              </a:rPr>
              <a:t>Prima </a:t>
            </a:r>
            <a:r>
              <a:rPr lang="it-IT" sz="3600" b="1" dirty="0">
                <a:solidFill>
                  <a:schemeClr val="accent1">
                    <a:lumMod val="50000"/>
                  </a:schemeClr>
                </a:solidFill>
                <a:latin typeface="Arial Narrow" charset="0"/>
                <a:ea typeface="Arial Narrow" charset="0"/>
                <a:cs typeface="Arial Narrow" charset="0"/>
              </a:rPr>
              <a:t>fase</a:t>
            </a:r>
          </a:p>
          <a:p>
            <a:r>
              <a:rPr lang="it-IT" sz="3600" b="1" dirty="0">
                <a:solidFill>
                  <a:schemeClr val="accent1">
                    <a:lumMod val="50000"/>
                  </a:schemeClr>
                </a:solidFill>
                <a:latin typeface="Arial Narrow" charset="0"/>
                <a:ea typeface="Arial Narrow" charset="0"/>
                <a:cs typeface="Arial Narrow" charset="0"/>
              </a:rPr>
              <a:t>Seconda fase</a:t>
            </a:r>
          </a:p>
          <a:p>
            <a:r>
              <a:rPr lang="it-IT" sz="3600" b="1" dirty="0">
                <a:solidFill>
                  <a:schemeClr val="accent1">
                    <a:lumMod val="50000"/>
                  </a:schemeClr>
                </a:solidFill>
                <a:latin typeface="Arial Narrow" charset="0"/>
                <a:ea typeface="Arial Narrow" charset="0"/>
                <a:cs typeface="Arial Narrow" charset="0"/>
              </a:rPr>
              <a:t>Terza fase</a:t>
            </a:r>
          </a:p>
          <a:p>
            <a:r>
              <a:rPr lang="it-IT" sz="3600" b="1" dirty="0">
                <a:solidFill>
                  <a:schemeClr val="accent1">
                    <a:lumMod val="50000"/>
                  </a:schemeClr>
                </a:solidFill>
                <a:latin typeface="Arial Narrow" charset="0"/>
                <a:ea typeface="Arial Narrow" charset="0"/>
                <a:cs typeface="Arial Narrow" charset="0"/>
              </a:rPr>
              <a:t>Quarta fase</a:t>
            </a:r>
          </a:p>
          <a:p>
            <a:endParaRPr lang="it-IT" dirty="0"/>
          </a:p>
          <a:p>
            <a:endParaRPr lang="it-IT" dirty="0"/>
          </a:p>
        </p:txBody>
      </p:sp>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053138" y="4494508"/>
            <a:ext cx="2650908" cy="2363492"/>
          </a:xfrm>
          <a:prstGeom prst="rect">
            <a:avLst/>
          </a:prstGeom>
        </p:spPr>
      </p:pic>
    </p:spTree>
    <p:extLst>
      <p:ext uri="{BB962C8B-B14F-4D97-AF65-F5344CB8AC3E}">
        <p14:creationId xmlns:p14="http://schemas.microsoft.com/office/powerpoint/2010/main" val="20074779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265112" cy="6858000"/>
          </a:xfrm>
          <a:prstGeom prst="rect">
            <a:avLst/>
          </a:prstGeom>
        </p:spPr>
      </p:pic>
      <p:sp>
        <p:nvSpPr>
          <p:cNvPr id="3" name="Sottotitolo 2"/>
          <p:cNvSpPr>
            <a:spLocks noGrp="1"/>
          </p:cNvSpPr>
          <p:nvPr>
            <p:ph type="subTitle" idx="1"/>
          </p:nvPr>
        </p:nvSpPr>
        <p:spPr>
          <a:xfrm>
            <a:off x="1320800" y="449452"/>
            <a:ext cx="9821333" cy="4545882"/>
          </a:xfrm>
        </p:spPr>
        <p:txBody>
          <a:bodyPr>
            <a:normAutofit fontScale="92500" lnSpcReduction="10000"/>
          </a:bodyPr>
          <a:lstStyle/>
          <a:p>
            <a:r>
              <a:rPr lang="it-IT" sz="4800" b="1" dirty="0" smtClean="0">
                <a:solidFill>
                  <a:schemeClr val="accent1">
                    <a:lumMod val="50000"/>
                  </a:schemeClr>
                </a:solidFill>
                <a:latin typeface="Mabook" charset="0"/>
                <a:ea typeface="Mabook" charset="0"/>
                <a:cs typeface="Mabook" charset="0"/>
              </a:rPr>
              <a:t>La </a:t>
            </a:r>
            <a:r>
              <a:rPr lang="it-IT" sz="4800" b="1" dirty="0">
                <a:solidFill>
                  <a:schemeClr val="accent1">
                    <a:lumMod val="50000"/>
                  </a:schemeClr>
                </a:solidFill>
                <a:latin typeface="Mabook" charset="0"/>
                <a:ea typeface="Mabook" charset="0"/>
                <a:cs typeface="Mabook" charset="0"/>
              </a:rPr>
              <a:t>liturgia </a:t>
            </a:r>
            <a:endParaRPr lang="it-IT" sz="4800" dirty="0">
              <a:solidFill>
                <a:schemeClr val="accent1">
                  <a:lumMod val="50000"/>
                </a:schemeClr>
              </a:solidFill>
              <a:latin typeface="Mabook" charset="0"/>
              <a:ea typeface="Mabook" charset="0"/>
              <a:cs typeface="Mabook" charset="0"/>
            </a:endParaRPr>
          </a:p>
          <a:p>
            <a:pPr algn="just"/>
            <a:r>
              <a:rPr lang="it-IT" dirty="0">
                <a:solidFill>
                  <a:schemeClr val="accent1">
                    <a:lumMod val="50000"/>
                  </a:schemeClr>
                </a:solidFill>
                <a:latin typeface="Arial Narrow" charset="0"/>
                <a:ea typeface="Arial Narrow" charset="0"/>
                <a:cs typeface="Arial Narrow" charset="0"/>
              </a:rPr>
              <a:t>Novità della proposta formativa di quest'anno è la strutturazione della dimensione della liturgia presente in ogni guida. Essa è parte fondamentale del percorso formativo e necessita di essere sempre di più percepita, programmata, vissuta e celebrata nella vita dei bambini e dei ragazzi.</a:t>
            </a:r>
          </a:p>
          <a:p>
            <a:r>
              <a:rPr lang="it-IT" dirty="0">
                <a:solidFill>
                  <a:schemeClr val="accent1">
                    <a:lumMod val="50000"/>
                  </a:schemeClr>
                </a:solidFill>
                <a:latin typeface="Arial Narrow" charset="0"/>
                <a:ea typeface="Arial Narrow" charset="0"/>
                <a:cs typeface="Arial Narrow" charset="0"/>
              </a:rPr>
              <a:t> </a:t>
            </a:r>
          </a:p>
          <a:p>
            <a:r>
              <a:rPr lang="it-IT" dirty="0">
                <a:solidFill>
                  <a:schemeClr val="accent1">
                    <a:lumMod val="50000"/>
                  </a:schemeClr>
                </a:solidFill>
                <a:latin typeface="Arial Narrow" charset="0"/>
                <a:ea typeface="Arial Narrow" charset="0"/>
                <a:cs typeface="Arial Narrow" charset="0"/>
              </a:rPr>
              <a:t>In ognuna delle 4 fasi la dimensione liturgica è così scandita:</a:t>
            </a:r>
          </a:p>
          <a:p>
            <a:pPr algn="l"/>
            <a:r>
              <a:rPr lang="it-IT" b="1" dirty="0">
                <a:solidFill>
                  <a:schemeClr val="accent1">
                    <a:lumMod val="50000"/>
                  </a:schemeClr>
                </a:solidFill>
                <a:latin typeface="Arial Narrow" charset="0"/>
                <a:ea typeface="Arial Narrow" charset="0"/>
                <a:cs typeface="Arial Narrow" charset="0"/>
              </a:rPr>
              <a:t>-approfondimento sulla tappa sacramentale in riferimento alla fascia d'età</a:t>
            </a:r>
          </a:p>
          <a:p>
            <a:pPr algn="l"/>
            <a:r>
              <a:rPr lang="it-IT" b="1" dirty="0">
                <a:solidFill>
                  <a:schemeClr val="accent1">
                    <a:lumMod val="50000"/>
                  </a:schemeClr>
                </a:solidFill>
                <a:latin typeface="Arial Narrow" charset="0"/>
                <a:ea typeface="Arial Narrow" charset="0"/>
                <a:cs typeface="Arial Narrow" charset="0"/>
              </a:rPr>
              <a:t>-approfondimento del tempo liturgico proprio di quella fase con spunti significativi da vivere all'interno del cammino associativo e della comunità </a:t>
            </a:r>
          </a:p>
          <a:p>
            <a:pPr algn="l"/>
            <a:r>
              <a:rPr lang="it-IT" b="1" dirty="0">
                <a:solidFill>
                  <a:schemeClr val="accent1">
                    <a:lumMod val="50000"/>
                  </a:schemeClr>
                </a:solidFill>
                <a:latin typeface="Arial Narrow" charset="0"/>
                <a:ea typeface="Arial Narrow" charset="0"/>
                <a:cs typeface="Arial Narrow" charset="0"/>
              </a:rPr>
              <a:t>-proposte di segni e atteggiamenti che sintetizzano il cammino liturgico in gruppo e nella comunità  </a:t>
            </a:r>
          </a:p>
          <a:p>
            <a:endParaRPr lang="it-IT" dirty="0"/>
          </a:p>
          <a:p>
            <a:endParaRPr lang="it-IT" dirty="0"/>
          </a:p>
        </p:txBody>
      </p:sp>
    </p:spTree>
    <p:extLst>
      <p:ext uri="{BB962C8B-B14F-4D97-AF65-F5344CB8AC3E}">
        <p14:creationId xmlns:p14="http://schemas.microsoft.com/office/powerpoint/2010/main" val="16800224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265112" cy="6858000"/>
          </a:xfrm>
          <a:prstGeom prst="rect">
            <a:avLst/>
          </a:prstGeom>
        </p:spPr>
      </p:pic>
      <p:sp>
        <p:nvSpPr>
          <p:cNvPr id="3" name="Sottotitolo 2"/>
          <p:cNvSpPr>
            <a:spLocks noGrp="1"/>
          </p:cNvSpPr>
          <p:nvPr>
            <p:ph type="subTitle" idx="1"/>
          </p:nvPr>
        </p:nvSpPr>
        <p:spPr>
          <a:xfrm>
            <a:off x="1027156" y="855851"/>
            <a:ext cx="10210800" cy="4808349"/>
          </a:xfrm>
        </p:spPr>
        <p:txBody>
          <a:bodyPr>
            <a:normAutofit/>
          </a:bodyPr>
          <a:lstStyle/>
          <a:p>
            <a:r>
              <a:rPr lang="it-IT" b="1" dirty="0">
                <a:solidFill>
                  <a:schemeClr val="accent1">
                    <a:lumMod val="50000"/>
                  </a:schemeClr>
                </a:solidFill>
              </a:rPr>
              <a:t> </a:t>
            </a:r>
            <a:r>
              <a:rPr lang="it-IT" sz="2800" b="1" dirty="0" smtClean="0">
                <a:solidFill>
                  <a:schemeClr val="accent1">
                    <a:lumMod val="50000"/>
                  </a:schemeClr>
                </a:solidFill>
                <a:latin typeface="Mabook" charset="0"/>
                <a:ea typeface="Mabook" charset="0"/>
                <a:cs typeface="Mabook" charset="0"/>
              </a:rPr>
              <a:t>PRIMA </a:t>
            </a:r>
            <a:r>
              <a:rPr lang="it-IT" sz="2800" b="1" dirty="0">
                <a:solidFill>
                  <a:schemeClr val="accent1">
                    <a:lumMod val="50000"/>
                  </a:schemeClr>
                </a:solidFill>
                <a:latin typeface="Mabook" charset="0"/>
                <a:ea typeface="Mabook" charset="0"/>
                <a:cs typeface="Mabook" charset="0"/>
              </a:rPr>
              <a:t>FASE: </a:t>
            </a:r>
            <a:endParaRPr lang="it-IT" sz="2800" b="1" dirty="0" smtClean="0">
              <a:solidFill>
                <a:schemeClr val="accent1">
                  <a:lumMod val="50000"/>
                </a:schemeClr>
              </a:solidFill>
              <a:latin typeface="Mabook" charset="0"/>
              <a:ea typeface="Mabook" charset="0"/>
              <a:cs typeface="Mabook" charset="0"/>
            </a:endParaRPr>
          </a:p>
          <a:p>
            <a:r>
              <a:rPr lang="it-IT" sz="3600" b="1" dirty="0" smtClean="0">
                <a:solidFill>
                  <a:srgbClr val="FF0000"/>
                </a:solidFill>
                <a:latin typeface="Mabook" charset="0"/>
                <a:ea typeface="Mabook" charset="0"/>
                <a:cs typeface="Mabook" charset="0"/>
              </a:rPr>
              <a:t>LA </a:t>
            </a:r>
            <a:r>
              <a:rPr lang="it-IT" sz="3600" b="1" dirty="0">
                <a:solidFill>
                  <a:srgbClr val="FF0000"/>
                </a:solidFill>
                <a:latin typeface="Mabook" charset="0"/>
                <a:ea typeface="Mabook" charset="0"/>
                <a:cs typeface="Mabook" charset="0"/>
              </a:rPr>
              <a:t>CONVOCAZIONE</a:t>
            </a:r>
            <a:endParaRPr lang="it-IT" sz="3600" dirty="0">
              <a:solidFill>
                <a:srgbClr val="FF0000"/>
              </a:solidFill>
              <a:latin typeface="Mabook" charset="0"/>
              <a:ea typeface="Mabook" charset="0"/>
              <a:cs typeface="Mabook" charset="0"/>
            </a:endParaRPr>
          </a:p>
          <a:p>
            <a:endParaRPr lang="it-IT" sz="1200" dirty="0" smtClean="0">
              <a:solidFill>
                <a:schemeClr val="accent1">
                  <a:lumMod val="50000"/>
                </a:schemeClr>
              </a:solidFill>
              <a:latin typeface="Avenir Next Condensed" charset="0"/>
              <a:ea typeface="Avenir Next Condensed" charset="0"/>
              <a:cs typeface="Avenir Next Condensed" charset="0"/>
            </a:endParaRPr>
          </a:p>
          <a:p>
            <a:pPr algn="just"/>
            <a:r>
              <a:rPr lang="it-IT" dirty="0" smtClean="0">
                <a:solidFill>
                  <a:schemeClr val="accent1">
                    <a:lumMod val="50000"/>
                  </a:schemeClr>
                </a:solidFill>
                <a:latin typeface="Avenir Next Condensed" charset="0"/>
                <a:ea typeface="Avenir Next Condensed" charset="0"/>
                <a:cs typeface="Avenir Next Condensed" charset="0"/>
              </a:rPr>
              <a:t>Ogni </a:t>
            </a:r>
            <a:r>
              <a:rPr lang="it-IT" dirty="0">
                <a:solidFill>
                  <a:schemeClr val="accent1">
                    <a:lumMod val="50000"/>
                  </a:schemeClr>
                </a:solidFill>
                <a:latin typeface="Avenir Next Condensed" charset="0"/>
                <a:ea typeface="Avenir Next Condensed" charset="0"/>
                <a:cs typeface="Avenir Next Condensed" charset="0"/>
              </a:rPr>
              <a:t>anno che inizia accompagna i bambini e ragazzi ad accogliere ciò che “di nuovo” avviene nelle loro vite. Elemento che caratterizza questa esperienza di scoperta è la presenza degli altri: dai piccolissimi agli adolescenti, non si è mai soli davanti alla novità. I bambini e i ragazzi sperimentano la gioia di essere “chiamati insieme” a rivestire la propria vita della gioia della Risurrezione. Come “gli undici”, scoprono che avere lo sguardo fisso su Gesù porta a riconoscere gli altri come fratelli.</a:t>
            </a:r>
          </a:p>
          <a:p>
            <a:endParaRPr lang="it-IT" dirty="0"/>
          </a:p>
          <a:p>
            <a:endParaRPr lang="it-IT" dirty="0"/>
          </a:p>
        </p:txBody>
      </p:sp>
    </p:spTree>
    <p:extLst>
      <p:ext uri="{BB962C8B-B14F-4D97-AF65-F5344CB8AC3E}">
        <p14:creationId xmlns:p14="http://schemas.microsoft.com/office/powerpoint/2010/main" val="162259748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265112" cy="6858000"/>
          </a:xfrm>
          <a:prstGeom prst="rect">
            <a:avLst/>
          </a:prstGeom>
        </p:spPr>
      </p:pic>
      <p:sp>
        <p:nvSpPr>
          <p:cNvPr id="3" name="Sottotitolo 2"/>
          <p:cNvSpPr>
            <a:spLocks noGrp="1"/>
          </p:cNvSpPr>
          <p:nvPr>
            <p:ph type="subTitle" idx="1"/>
          </p:nvPr>
        </p:nvSpPr>
        <p:spPr>
          <a:xfrm>
            <a:off x="812799" y="524933"/>
            <a:ext cx="10888133" cy="4199467"/>
          </a:xfrm>
        </p:spPr>
        <p:txBody>
          <a:bodyPr>
            <a:normAutofit fontScale="92500" lnSpcReduction="10000"/>
          </a:bodyPr>
          <a:lstStyle/>
          <a:p>
            <a:pPr algn="just"/>
            <a:r>
              <a:rPr lang="it-IT" b="1" dirty="0" smtClean="0">
                <a:solidFill>
                  <a:schemeClr val="accent6">
                    <a:lumMod val="75000"/>
                  </a:schemeClr>
                </a:solidFill>
                <a:latin typeface="Avenir Next Condensed" charset="0"/>
                <a:ea typeface="Avenir Next Condensed" charset="0"/>
                <a:cs typeface="Avenir Next Condensed" charset="0"/>
              </a:rPr>
              <a:t>Carità    </a:t>
            </a:r>
            <a:r>
              <a:rPr lang="it-IT" dirty="0" smtClean="0">
                <a:latin typeface="Avenir Next Condensed" charset="0"/>
                <a:ea typeface="Avenir Next Condensed" charset="0"/>
                <a:cs typeface="Avenir Next Condensed" charset="0"/>
              </a:rPr>
              <a:t>Il </a:t>
            </a:r>
            <a:r>
              <a:rPr lang="it-IT" dirty="0">
                <a:latin typeface="Avenir Next Condensed" charset="0"/>
                <a:ea typeface="Avenir Next Condensed" charset="0"/>
                <a:cs typeface="Avenir Next Condensed" charset="0"/>
              </a:rPr>
              <a:t>Mese del CIAO diventa l’occasione per guardare alla propria vita e riconoscere di essere protetti e accompagnati da una bella compagnia! Se i loro primi passi sono accompagnati perlopiù dalla famiglia, crescendo conoscono nuove persone con le quali condividere la vita. Il gruppo si chiede cosa lo costituisce squadra e si mette in gioco per far crescere la relazione. L’accoglienza è l’atteggiamento giusto di chi riceve una “con-vocazione” e consente di aprire lo sguardo su chi è prossimo e su quanti ancora non fanno parte della compagnia ma sono destinatari della bella notizia.</a:t>
            </a:r>
          </a:p>
          <a:p>
            <a:pPr algn="just"/>
            <a:r>
              <a:rPr lang="it-IT" b="1" dirty="0" smtClean="0">
                <a:solidFill>
                  <a:schemeClr val="accent1">
                    <a:lumMod val="50000"/>
                  </a:schemeClr>
                </a:solidFill>
                <a:latin typeface="Avenir Next Condensed" charset="0"/>
                <a:ea typeface="Avenir Next Condensed" charset="0"/>
                <a:cs typeface="Avenir Next Condensed" charset="0"/>
              </a:rPr>
              <a:t>Catechesi    </a:t>
            </a:r>
            <a:r>
              <a:rPr lang="it-IT" dirty="0" smtClean="0">
                <a:latin typeface="Avenir Next Condensed" charset="0"/>
                <a:ea typeface="Avenir Next Condensed" charset="0"/>
                <a:cs typeface="Avenir Next Condensed" charset="0"/>
              </a:rPr>
              <a:t>Nel </a:t>
            </a:r>
            <a:r>
              <a:rPr lang="it-IT" dirty="0">
                <a:latin typeface="Avenir Next Condensed" charset="0"/>
                <a:ea typeface="Avenir Next Condensed" charset="0"/>
                <a:cs typeface="Avenir Next Condensed" charset="0"/>
              </a:rPr>
              <a:t>Primo tempo di catechesi riconoscono i tanti contesti comunitari in cui sono inseriti (oltre la famiglia, la classe, la comunità parrocchiale, il gruppo Acr…), dove ogni componente non è un giocatore singolo, ma partecipe di un grande gioco di squadra. I bambini e ragazzi fanno memoria del sacramento del battesimo che hanno ricevuto, grazie al quale sono chiamati ad essere Chiesa. Come destinatari dell’invito ad essere popolo nella città, si chiedono in che modo possono essere parte attiva della compagnia e come scendere in campo da discepoli-missionari.</a:t>
            </a:r>
          </a:p>
          <a:p>
            <a:pPr algn="just"/>
            <a:r>
              <a:rPr lang="it-IT" b="1" dirty="0" smtClean="0">
                <a:solidFill>
                  <a:srgbClr val="F657EB"/>
                </a:solidFill>
                <a:latin typeface="Avenir Next Condensed" charset="0"/>
                <a:ea typeface="Avenir Next Condensed" charset="0"/>
                <a:cs typeface="Avenir Next Condensed" charset="0"/>
              </a:rPr>
              <a:t>Liturgia   </a:t>
            </a:r>
            <a:r>
              <a:rPr lang="it-IT" dirty="0">
                <a:latin typeface="Avenir Next Condensed" charset="0"/>
                <a:ea typeface="Avenir Next Condensed" charset="0"/>
                <a:cs typeface="Avenir Next Condensed" charset="0"/>
              </a:rPr>
              <a:t>N</a:t>
            </a:r>
            <a:r>
              <a:rPr lang="it-IT" dirty="0" smtClean="0">
                <a:latin typeface="Avenir Next Condensed" charset="0"/>
                <a:ea typeface="Avenir Next Condensed" charset="0"/>
                <a:cs typeface="Avenir Next Condensed" charset="0"/>
              </a:rPr>
              <a:t>ella </a:t>
            </a:r>
            <a:r>
              <a:rPr lang="it-IT" dirty="0">
                <a:latin typeface="Avenir Next Condensed" charset="0"/>
                <a:ea typeface="Avenir Next Condensed" charset="0"/>
                <a:cs typeface="Avenir Next Condensed" charset="0"/>
              </a:rPr>
              <a:t>prima fase sarà dato risalto al sacramento del Battesimo che con-voca tutti i cristiani nella famiglia della Chiesa.</a:t>
            </a:r>
          </a:p>
          <a:p>
            <a:pPr algn="just"/>
            <a:endParaRPr lang="it-IT" dirty="0"/>
          </a:p>
          <a:p>
            <a:pPr algn="just"/>
            <a:endParaRPr lang="it-IT" dirty="0"/>
          </a:p>
        </p:txBody>
      </p:sp>
    </p:spTree>
    <p:extLst>
      <p:ext uri="{BB962C8B-B14F-4D97-AF65-F5344CB8AC3E}">
        <p14:creationId xmlns:p14="http://schemas.microsoft.com/office/powerpoint/2010/main" val="26944150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265112" cy="6858000"/>
          </a:xfrm>
          <a:prstGeom prst="rect">
            <a:avLst/>
          </a:prstGeom>
        </p:spPr>
      </p:pic>
      <p:sp>
        <p:nvSpPr>
          <p:cNvPr id="3" name="Sottotitolo 2"/>
          <p:cNvSpPr>
            <a:spLocks noGrp="1"/>
          </p:cNvSpPr>
          <p:nvPr>
            <p:ph type="subTitle" idx="1"/>
          </p:nvPr>
        </p:nvSpPr>
        <p:spPr>
          <a:xfrm>
            <a:off x="730823" y="703451"/>
            <a:ext cx="10803466" cy="4808349"/>
          </a:xfrm>
        </p:spPr>
        <p:txBody>
          <a:bodyPr>
            <a:normAutofit/>
          </a:bodyPr>
          <a:lstStyle/>
          <a:p>
            <a:r>
              <a:rPr lang="it-IT" b="1" dirty="0" smtClean="0">
                <a:solidFill>
                  <a:schemeClr val="accent1">
                    <a:lumMod val="50000"/>
                  </a:schemeClr>
                </a:solidFill>
                <a:latin typeface="Mabook" charset="0"/>
                <a:ea typeface="Mabook" charset="0"/>
                <a:cs typeface="Mabook" charset="0"/>
              </a:rPr>
              <a:t>SECONDA FASE: </a:t>
            </a:r>
          </a:p>
          <a:p>
            <a:r>
              <a:rPr lang="it-IT" sz="4400" b="1" dirty="0" smtClean="0">
                <a:solidFill>
                  <a:srgbClr val="FF0000"/>
                </a:solidFill>
                <a:latin typeface="Mabook" charset="0"/>
                <a:ea typeface="Mabook" charset="0"/>
                <a:cs typeface="Mabook" charset="0"/>
              </a:rPr>
              <a:t>L’ALLENAMENTO </a:t>
            </a:r>
            <a:endParaRPr lang="it-IT" dirty="0" smtClean="0">
              <a:solidFill>
                <a:srgbClr val="FF0000"/>
              </a:solidFill>
              <a:latin typeface="Mabook" charset="0"/>
              <a:ea typeface="Mabook" charset="0"/>
              <a:cs typeface="Mabook" charset="0"/>
            </a:endParaRPr>
          </a:p>
          <a:p>
            <a:endParaRPr lang="it-IT" sz="1400" dirty="0">
              <a:solidFill>
                <a:schemeClr val="accent1">
                  <a:lumMod val="50000"/>
                </a:schemeClr>
              </a:solidFill>
              <a:latin typeface="Avenir Next Condensed" charset="0"/>
              <a:ea typeface="Avenir Next Condensed" charset="0"/>
              <a:cs typeface="Avenir Next Condensed" charset="0"/>
            </a:endParaRPr>
          </a:p>
          <a:p>
            <a:pPr algn="just"/>
            <a:r>
              <a:rPr lang="it-IT" sz="2800" dirty="0" smtClean="0">
                <a:solidFill>
                  <a:schemeClr val="accent1">
                    <a:lumMod val="50000"/>
                  </a:schemeClr>
                </a:solidFill>
                <a:latin typeface="Avenir Next Condensed" charset="0"/>
                <a:ea typeface="Avenir Next Condensed" charset="0"/>
                <a:cs typeface="Avenir Next Condensed" charset="0"/>
              </a:rPr>
              <a:t>Per essere squadra è necessario allenarsi al rispetto dell’altro e a mettersi in gioco nella gratuità, coinvolgendo i compagni nel gioco perché convinti che le azioni di ciascuno sono a servizio di una strategia che riconosce tutti protagonisti. I bambini e ragazzi sanno bene che il gioco diventa bello quando c’è qualcun altro con cui giocare e, al contrario, considerano ingiusto il comportamento di chi, all’interno della squadra, pretende di fare la propria azione da solo!</a:t>
            </a:r>
          </a:p>
          <a:p>
            <a:endParaRPr lang="it-IT" dirty="0" smtClean="0"/>
          </a:p>
          <a:p>
            <a:endParaRPr lang="it-IT" dirty="0"/>
          </a:p>
        </p:txBody>
      </p:sp>
    </p:spTree>
    <p:extLst>
      <p:ext uri="{BB962C8B-B14F-4D97-AF65-F5344CB8AC3E}">
        <p14:creationId xmlns:p14="http://schemas.microsoft.com/office/powerpoint/2010/main" val="198227585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265112" cy="6858000"/>
          </a:xfrm>
          <a:prstGeom prst="rect">
            <a:avLst/>
          </a:prstGeom>
        </p:spPr>
      </p:pic>
      <p:sp>
        <p:nvSpPr>
          <p:cNvPr id="3" name="Sottotitolo 2"/>
          <p:cNvSpPr>
            <a:spLocks noGrp="1"/>
          </p:cNvSpPr>
          <p:nvPr>
            <p:ph type="subTitle" idx="1"/>
          </p:nvPr>
        </p:nvSpPr>
        <p:spPr>
          <a:xfrm>
            <a:off x="1083734" y="2810932"/>
            <a:ext cx="10668000" cy="2150534"/>
          </a:xfrm>
        </p:spPr>
        <p:txBody>
          <a:bodyPr>
            <a:normAutofit/>
          </a:bodyPr>
          <a:lstStyle/>
          <a:p>
            <a:pPr marL="571500" indent="-571500" algn="l">
              <a:buFont typeface="Arial" charset="0"/>
              <a:buChar char="•"/>
            </a:pPr>
            <a:r>
              <a:rPr lang="it-IT" sz="3600" b="1" dirty="0" smtClean="0">
                <a:solidFill>
                  <a:schemeClr val="accent1">
                    <a:lumMod val="50000"/>
                  </a:schemeClr>
                </a:solidFill>
                <a:latin typeface="Avenir Next Condensed" charset="0"/>
                <a:ea typeface="Avenir Next Condensed" charset="0"/>
                <a:cs typeface="Avenir Next Condensed" charset="0"/>
              </a:rPr>
              <a:t>Dalla </a:t>
            </a:r>
            <a:r>
              <a:rPr lang="it-IT" sz="3600" b="1" dirty="0">
                <a:solidFill>
                  <a:schemeClr val="accent1">
                    <a:lumMod val="50000"/>
                  </a:schemeClr>
                </a:solidFill>
                <a:latin typeface="Avenir Next Condensed" charset="0"/>
                <a:ea typeface="Avenir Next Condensed" charset="0"/>
                <a:cs typeface="Avenir Next Condensed" charset="0"/>
              </a:rPr>
              <a:t>realtà dei </a:t>
            </a:r>
            <a:r>
              <a:rPr lang="it-IT" sz="3600" b="1" dirty="0" smtClean="0">
                <a:solidFill>
                  <a:schemeClr val="accent1">
                    <a:lumMod val="50000"/>
                  </a:schemeClr>
                </a:solidFill>
                <a:latin typeface="Avenir Next Condensed" charset="0"/>
                <a:ea typeface="Avenir Next Condensed" charset="0"/>
                <a:cs typeface="Avenir Next Condensed" charset="0"/>
              </a:rPr>
              <a:t>ragazzi</a:t>
            </a:r>
          </a:p>
          <a:p>
            <a:pPr marL="571500" indent="-571500" algn="l">
              <a:buFont typeface="Arial" charset="0"/>
              <a:buChar char="•"/>
            </a:pPr>
            <a:r>
              <a:rPr lang="it-IT" sz="3600" b="1" dirty="0">
                <a:solidFill>
                  <a:schemeClr val="accent1">
                    <a:lumMod val="50000"/>
                  </a:schemeClr>
                </a:solidFill>
                <a:latin typeface="Avenir Next Condensed" charset="0"/>
                <a:ea typeface="Avenir Next Condensed" charset="0"/>
                <a:cs typeface="Avenir Next Condensed" charset="0"/>
              </a:rPr>
              <a:t>N</a:t>
            </a:r>
            <a:r>
              <a:rPr lang="it-IT" sz="3600" b="1" dirty="0" smtClean="0">
                <a:solidFill>
                  <a:schemeClr val="accent1">
                    <a:lumMod val="50000"/>
                  </a:schemeClr>
                </a:solidFill>
                <a:latin typeface="Avenir Next Condensed" charset="0"/>
                <a:ea typeface="Avenir Next Condensed" charset="0"/>
                <a:cs typeface="Avenir Next Condensed" charset="0"/>
              </a:rPr>
              <a:t>el </a:t>
            </a:r>
            <a:r>
              <a:rPr lang="it-IT" sz="3600" b="1" dirty="0">
                <a:solidFill>
                  <a:schemeClr val="accent1">
                    <a:lumMod val="50000"/>
                  </a:schemeClr>
                </a:solidFill>
                <a:latin typeface="Avenir Next Condensed" charset="0"/>
                <a:ea typeface="Avenir Next Condensed" charset="0"/>
                <a:cs typeface="Avenir Next Condensed" charset="0"/>
              </a:rPr>
              <a:t>cammino dell’associazione </a:t>
            </a:r>
            <a:r>
              <a:rPr lang="it-IT" sz="2000" dirty="0" smtClean="0">
                <a:solidFill>
                  <a:schemeClr val="accent1">
                    <a:lumMod val="50000"/>
                  </a:schemeClr>
                </a:solidFill>
                <a:latin typeface="Avenir Next Condensed" charset="0"/>
                <a:ea typeface="Avenir Next Condensed" charset="0"/>
                <a:cs typeface="Avenir Next Condensed" charset="0"/>
              </a:rPr>
              <a:t>(</a:t>
            </a:r>
            <a:r>
              <a:rPr lang="it-IT" sz="2000" dirty="0">
                <a:solidFill>
                  <a:schemeClr val="accent1">
                    <a:lumMod val="50000"/>
                  </a:schemeClr>
                </a:solidFill>
                <a:latin typeface="Avenir Next Condensed" charset="0"/>
                <a:ea typeface="Avenir Next Condensed" charset="0"/>
                <a:cs typeface="Avenir Next Condensed" charset="0"/>
              </a:rPr>
              <a:t>orientamenti per l’anno associativo </a:t>
            </a:r>
            <a:r>
              <a:rPr lang="it-IT" sz="2000" dirty="0" smtClean="0">
                <a:solidFill>
                  <a:schemeClr val="accent1">
                    <a:lumMod val="50000"/>
                  </a:schemeClr>
                </a:solidFill>
                <a:latin typeface="Avenir Next Condensed" charset="0"/>
                <a:ea typeface="Avenir Next Condensed" charset="0"/>
                <a:cs typeface="Avenir Next Condensed" charset="0"/>
              </a:rPr>
              <a:t>2022-23) </a:t>
            </a:r>
          </a:p>
          <a:p>
            <a:pPr marL="571500" indent="-571500" algn="l">
              <a:buFont typeface="Arial" charset="0"/>
              <a:buChar char="•"/>
            </a:pPr>
            <a:r>
              <a:rPr lang="it-IT" sz="3600" b="1" dirty="0" smtClean="0">
                <a:solidFill>
                  <a:schemeClr val="accent1">
                    <a:lumMod val="50000"/>
                  </a:schemeClr>
                </a:solidFill>
                <a:latin typeface="Avenir Next Condensed" charset="0"/>
                <a:ea typeface="Avenir Next Condensed" charset="0"/>
                <a:cs typeface="Avenir Next Condensed" charset="0"/>
              </a:rPr>
              <a:t>Nel </a:t>
            </a:r>
            <a:r>
              <a:rPr lang="it-IT" sz="3600" b="1" dirty="0">
                <a:solidFill>
                  <a:schemeClr val="accent1">
                    <a:lumMod val="50000"/>
                  </a:schemeClr>
                </a:solidFill>
                <a:latin typeface="Avenir Next Condensed" charset="0"/>
                <a:ea typeface="Avenir Next Condensed" charset="0"/>
                <a:cs typeface="Avenir Next Condensed" charset="0"/>
              </a:rPr>
              <a:t>cammino della CHIESA </a:t>
            </a:r>
          </a:p>
          <a:p>
            <a:endParaRPr lang="it-IT" dirty="0"/>
          </a:p>
        </p:txBody>
      </p:sp>
      <p:sp>
        <p:nvSpPr>
          <p:cNvPr id="7" name="Titolo 1"/>
          <p:cNvSpPr>
            <a:spLocks noGrp="1"/>
          </p:cNvSpPr>
          <p:nvPr>
            <p:ph type="ctrTitle"/>
          </p:nvPr>
        </p:nvSpPr>
        <p:spPr>
          <a:xfrm>
            <a:off x="172452" y="1378931"/>
            <a:ext cx="11920207" cy="1020840"/>
          </a:xfrm>
          <a:noFill/>
        </p:spPr>
        <p:txBody>
          <a:bodyPr>
            <a:noAutofit/>
          </a:bodyPr>
          <a:lstStyle/>
          <a:p>
            <a:r>
              <a:rPr lang="it-IT" sz="6600" b="1" dirty="0" smtClean="0">
                <a:solidFill>
                  <a:schemeClr val="accent1">
                    <a:lumMod val="50000"/>
                  </a:schemeClr>
                </a:solidFill>
                <a:effectLst/>
                <a:latin typeface="Mabook" charset="0"/>
                <a:ea typeface="Mabook" charset="0"/>
                <a:cs typeface="Mabook" charset="0"/>
              </a:rPr>
              <a:t>Premessa </a:t>
            </a:r>
            <a:r>
              <a:rPr lang="it-IT" sz="6600" b="1" dirty="0">
                <a:solidFill>
                  <a:schemeClr val="accent1">
                    <a:lumMod val="50000"/>
                  </a:schemeClr>
                </a:solidFill>
                <a:effectLst/>
                <a:latin typeface="Mabook" charset="0"/>
                <a:ea typeface="Mabook" charset="0"/>
                <a:cs typeface="Mabook" charset="0"/>
              </a:rPr>
              <a:t>metodologica </a:t>
            </a:r>
            <a:r>
              <a:rPr lang="it-IT" sz="3200" b="1" dirty="0" smtClean="0">
                <a:solidFill>
                  <a:schemeClr val="accent1">
                    <a:lumMod val="50000"/>
                  </a:schemeClr>
                </a:solidFill>
                <a:effectLst/>
                <a:latin typeface="Mabook" charset="0"/>
                <a:ea typeface="Mabook" charset="0"/>
                <a:cs typeface="Mabook" charset="0"/>
              </a:rPr>
              <a:t/>
            </a:r>
            <a:br>
              <a:rPr lang="it-IT" sz="3200" b="1" dirty="0" smtClean="0">
                <a:solidFill>
                  <a:schemeClr val="accent1">
                    <a:lumMod val="50000"/>
                  </a:schemeClr>
                </a:solidFill>
                <a:effectLst/>
                <a:latin typeface="Mabook" charset="0"/>
                <a:ea typeface="Mabook" charset="0"/>
                <a:cs typeface="Mabook" charset="0"/>
              </a:rPr>
            </a:br>
            <a:r>
              <a:rPr lang="it-IT" sz="500" b="1" dirty="0" smtClean="0">
                <a:solidFill>
                  <a:schemeClr val="accent1">
                    <a:lumMod val="50000"/>
                  </a:schemeClr>
                </a:solidFill>
                <a:effectLst/>
                <a:latin typeface="Mabook" charset="0"/>
                <a:ea typeface="Mabook" charset="0"/>
                <a:cs typeface="Mabook" charset="0"/>
              </a:rPr>
              <a:t/>
            </a:r>
            <a:br>
              <a:rPr lang="it-IT" sz="500" b="1" dirty="0" smtClean="0">
                <a:solidFill>
                  <a:schemeClr val="accent1">
                    <a:lumMod val="50000"/>
                  </a:schemeClr>
                </a:solidFill>
                <a:effectLst/>
                <a:latin typeface="Mabook" charset="0"/>
                <a:ea typeface="Mabook" charset="0"/>
                <a:cs typeface="Mabook" charset="0"/>
              </a:rPr>
            </a:br>
            <a:r>
              <a:rPr lang="it-IT" sz="4000" b="1" dirty="0" smtClean="0">
                <a:solidFill>
                  <a:schemeClr val="accent1">
                    <a:lumMod val="50000"/>
                  </a:schemeClr>
                </a:solidFill>
                <a:effectLst/>
                <a:latin typeface="Mabook" charset="0"/>
                <a:ea typeface="Mabook" charset="0"/>
                <a:cs typeface="Mabook" charset="0"/>
              </a:rPr>
              <a:t>Come </a:t>
            </a:r>
            <a:r>
              <a:rPr lang="it-IT" sz="4000" b="1" dirty="0">
                <a:solidFill>
                  <a:schemeClr val="accent1">
                    <a:lumMod val="50000"/>
                  </a:schemeClr>
                </a:solidFill>
                <a:effectLst/>
                <a:latin typeface="Mabook" charset="0"/>
                <a:ea typeface="Mabook" charset="0"/>
                <a:cs typeface="Mabook" charset="0"/>
              </a:rPr>
              <a:t>e dove nasce la proposta formativa?</a:t>
            </a:r>
            <a:r>
              <a:rPr lang="it-IT" sz="4000" b="1" dirty="0" smtClean="0">
                <a:solidFill>
                  <a:schemeClr val="accent1">
                    <a:lumMod val="50000"/>
                  </a:schemeClr>
                </a:solidFill>
                <a:effectLst/>
                <a:latin typeface="Mabook" charset="0"/>
                <a:ea typeface="Mabook" charset="0"/>
                <a:cs typeface="Mabook" charset="0"/>
              </a:rPr>
              <a:t> </a:t>
            </a:r>
            <a:endParaRPr lang="it-IT" sz="3200" b="1" dirty="0">
              <a:solidFill>
                <a:schemeClr val="accent1">
                  <a:lumMod val="50000"/>
                </a:schemeClr>
              </a:solidFill>
              <a:effectLst/>
              <a:latin typeface="Mabook" charset="0"/>
              <a:ea typeface="Mabook" charset="0"/>
              <a:cs typeface="Mabook" charset="0"/>
            </a:endParaRPr>
          </a:p>
        </p:txBody>
      </p:sp>
    </p:spTree>
    <p:extLst>
      <p:ext uri="{BB962C8B-B14F-4D97-AF65-F5344CB8AC3E}">
        <p14:creationId xmlns:p14="http://schemas.microsoft.com/office/powerpoint/2010/main" val="161787698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265112" cy="6858000"/>
          </a:xfrm>
          <a:prstGeom prst="rect">
            <a:avLst/>
          </a:prstGeom>
        </p:spPr>
      </p:pic>
      <p:sp>
        <p:nvSpPr>
          <p:cNvPr id="3" name="Sottotitolo 2"/>
          <p:cNvSpPr>
            <a:spLocks noGrp="1"/>
          </p:cNvSpPr>
          <p:nvPr>
            <p:ph type="subTitle" idx="1"/>
          </p:nvPr>
        </p:nvSpPr>
        <p:spPr>
          <a:xfrm>
            <a:off x="730823" y="423035"/>
            <a:ext cx="10803466" cy="4808349"/>
          </a:xfrm>
        </p:spPr>
        <p:txBody>
          <a:bodyPr>
            <a:normAutofit/>
          </a:bodyPr>
          <a:lstStyle/>
          <a:p>
            <a:endParaRPr lang="it-IT" sz="1300" dirty="0" smtClean="0">
              <a:solidFill>
                <a:schemeClr val="accent1">
                  <a:lumMod val="50000"/>
                </a:schemeClr>
              </a:solidFill>
              <a:latin typeface="Avenir Next Condensed" charset="0"/>
              <a:ea typeface="Avenir Next Condensed" charset="0"/>
              <a:cs typeface="Avenir Next Condensed" charset="0"/>
            </a:endParaRPr>
          </a:p>
          <a:p>
            <a:pPr algn="just"/>
            <a:r>
              <a:rPr lang="it-IT" sz="2000" b="1" dirty="0" smtClean="0">
                <a:solidFill>
                  <a:schemeClr val="accent6"/>
                </a:solidFill>
                <a:latin typeface="Avenir Next Condensed" charset="0"/>
                <a:ea typeface="Avenir Next Condensed" charset="0"/>
                <a:cs typeface="Avenir Next Condensed" charset="0"/>
              </a:rPr>
              <a:t>Carità</a:t>
            </a:r>
            <a:r>
              <a:rPr lang="it-IT" sz="2000" dirty="0" smtClean="0">
                <a:solidFill>
                  <a:schemeClr val="accent1">
                    <a:lumMod val="50000"/>
                  </a:schemeClr>
                </a:solidFill>
                <a:latin typeface="Avenir Next Condensed" charset="0"/>
                <a:ea typeface="Avenir Next Condensed" charset="0"/>
                <a:cs typeface="Avenir Next Condensed" charset="0"/>
              </a:rPr>
              <a:t> </a:t>
            </a:r>
            <a:r>
              <a:rPr lang="it-IT" sz="2000" dirty="0" smtClean="0">
                <a:solidFill>
                  <a:schemeClr val="accent1">
                    <a:lumMod val="50000"/>
                  </a:schemeClr>
                </a:solidFill>
                <a:latin typeface="Avenir Next Condensed" charset="0"/>
                <a:ea typeface="Avenir Next Condensed" charset="0"/>
                <a:cs typeface="Avenir Next Condensed" charset="0"/>
              </a:rPr>
              <a:t>il Mese della Pace è il tempo in cui impegnarsi perché tutti possano sentirsi importanti per la squadra. Non esistono giocatori di “Serie A” e giocatori di “Serie B”: nella comunità tutti sono importanti e possono dare il loro contributo creativo al gioco. Allenarsi a “passare la palla” è un modo per dirsi reciprocamente quanto si è importanti ed educa a uscir fuori da uno sguardo autoreferenziale per coinvolgere il compagno. La pace, infatti, non può essere costruita dal gioco di un singolo, ma necessita degli sforzi di tutti perché possa essere realizzata</a:t>
            </a:r>
            <a:r>
              <a:rPr lang="it-IT" sz="2000" dirty="0" smtClean="0">
                <a:solidFill>
                  <a:schemeClr val="accent1">
                    <a:lumMod val="50000"/>
                  </a:schemeClr>
                </a:solidFill>
                <a:latin typeface="Avenir Next Condensed" charset="0"/>
                <a:ea typeface="Avenir Next Condensed" charset="0"/>
                <a:cs typeface="Avenir Next Condensed" charset="0"/>
              </a:rPr>
              <a:t>.</a:t>
            </a:r>
            <a:endParaRPr lang="it-IT" sz="2000" dirty="0">
              <a:solidFill>
                <a:schemeClr val="accent1">
                  <a:lumMod val="50000"/>
                </a:schemeClr>
              </a:solidFill>
              <a:latin typeface="Avenir Next Condensed" charset="0"/>
              <a:ea typeface="Avenir Next Condensed" charset="0"/>
              <a:cs typeface="Avenir Next Condensed" charset="0"/>
            </a:endParaRPr>
          </a:p>
          <a:p>
            <a:pPr algn="just"/>
            <a:r>
              <a:rPr lang="it-IT" sz="2000" b="1" dirty="0">
                <a:solidFill>
                  <a:schemeClr val="accent1">
                    <a:lumMod val="50000"/>
                  </a:schemeClr>
                </a:solidFill>
                <a:latin typeface="Avenir Next Condensed" charset="0"/>
                <a:ea typeface="Avenir Next Condensed" charset="0"/>
                <a:cs typeface="Avenir Next Condensed" charset="0"/>
              </a:rPr>
              <a:t>Catechesi </a:t>
            </a:r>
            <a:r>
              <a:rPr lang="it-IT" sz="2000" dirty="0">
                <a:solidFill>
                  <a:schemeClr val="accent1">
                    <a:lumMod val="50000"/>
                  </a:schemeClr>
                </a:solidFill>
                <a:latin typeface="Avenir Next Condensed" charset="0"/>
                <a:ea typeface="Avenir Next Condensed" charset="0"/>
                <a:cs typeface="Avenir Next Condensed" charset="0"/>
              </a:rPr>
              <a:t>il secondo tempo di catechesi è l’occasione per guardare alle proprie potenzialità e ai limiti che emergono durante l’allenamento. Per diventare campioni non è importante essere perfetti, quanto avere l’umiltà di accettare le difficoltà e farle diventare il terreno per migliorarsi. I bambini e ragazzi guardano alla loro vita e alle azioni che compiono, cercando di individuare gli aspetti sui quali possono crescere e migliorarsi. Ciò che rende fecondo questo esercizio, è la misericordia di Dio che si fa vicino ai discepoli e alle loro domande e accompagna ancora oggi chi vuole fare squadra con Lui. </a:t>
            </a:r>
          </a:p>
          <a:p>
            <a:pPr algn="just"/>
            <a:r>
              <a:rPr lang="it-IT" sz="2000" b="1" dirty="0">
                <a:solidFill>
                  <a:srgbClr val="F657EB"/>
                </a:solidFill>
                <a:latin typeface="Avenir Next Condensed" charset="0"/>
                <a:ea typeface="Avenir Next Condensed" charset="0"/>
                <a:cs typeface="Avenir Next Condensed" charset="0"/>
              </a:rPr>
              <a:t>Liturgia</a:t>
            </a:r>
            <a:r>
              <a:rPr lang="it-IT" sz="2000" dirty="0">
                <a:solidFill>
                  <a:schemeClr val="accent1">
                    <a:lumMod val="50000"/>
                  </a:schemeClr>
                </a:solidFill>
                <a:latin typeface="Avenir Next Condensed" charset="0"/>
                <a:ea typeface="Avenir Next Condensed" charset="0"/>
                <a:cs typeface="Avenir Next Condensed" charset="0"/>
              </a:rPr>
              <a:t> nel secondo tempo di catechesi viene dato risalto al sacramento della riconciliazione, diventa l’occasione per guardare la moviola della propria vita e scoprirla abitata dall’amore di Dio che incoraggia e sostiene</a:t>
            </a:r>
            <a:r>
              <a:rPr lang="it-IT" sz="2000" dirty="0" smtClean="0">
                <a:solidFill>
                  <a:schemeClr val="accent1">
                    <a:lumMod val="50000"/>
                  </a:schemeClr>
                </a:solidFill>
                <a:effectLst/>
                <a:latin typeface="Avenir Next Condensed" charset="0"/>
                <a:ea typeface="Avenir Next Condensed" charset="0"/>
                <a:cs typeface="Avenir Next Condensed" charset="0"/>
              </a:rPr>
              <a:t> </a:t>
            </a:r>
            <a:endParaRPr lang="it-IT" sz="2000" dirty="0" smtClean="0">
              <a:solidFill>
                <a:schemeClr val="accent1">
                  <a:lumMod val="50000"/>
                </a:schemeClr>
              </a:solidFill>
              <a:latin typeface="Avenir Next Condensed" charset="0"/>
              <a:ea typeface="Avenir Next Condensed" charset="0"/>
              <a:cs typeface="Avenir Next Condensed" charset="0"/>
            </a:endParaRPr>
          </a:p>
          <a:p>
            <a:endParaRPr lang="it-IT" dirty="0"/>
          </a:p>
        </p:txBody>
      </p:sp>
    </p:spTree>
    <p:extLst>
      <p:ext uri="{BB962C8B-B14F-4D97-AF65-F5344CB8AC3E}">
        <p14:creationId xmlns:p14="http://schemas.microsoft.com/office/powerpoint/2010/main" val="194341039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265112" cy="6858000"/>
          </a:xfrm>
          <a:prstGeom prst="rect">
            <a:avLst/>
          </a:prstGeom>
        </p:spPr>
      </p:pic>
      <p:sp>
        <p:nvSpPr>
          <p:cNvPr id="3" name="Sottotitolo 2"/>
          <p:cNvSpPr>
            <a:spLocks noGrp="1"/>
          </p:cNvSpPr>
          <p:nvPr>
            <p:ph type="subTitle" idx="1"/>
          </p:nvPr>
        </p:nvSpPr>
        <p:spPr>
          <a:xfrm>
            <a:off x="662664" y="853897"/>
            <a:ext cx="11213430" cy="4808349"/>
          </a:xfrm>
        </p:spPr>
        <p:txBody>
          <a:bodyPr>
            <a:normAutofit/>
          </a:bodyPr>
          <a:lstStyle/>
          <a:p>
            <a:r>
              <a:rPr lang="it-IT" sz="3300" b="1" dirty="0" smtClean="0">
                <a:solidFill>
                  <a:schemeClr val="accent1">
                    <a:lumMod val="50000"/>
                  </a:schemeClr>
                </a:solidFill>
                <a:latin typeface="Mabook" charset="0"/>
                <a:ea typeface="Mabook" charset="0"/>
                <a:cs typeface="Mabook" charset="0"/>
              </a:rPr>
              <a:t>TERZA </a:t>
            </a:r>
            <a:r>
              <a:rPr lang="it-IT" sz="3300" b="1" dirty="0">
                <a:solidFill>
                  <a:schemeClr val="accent1">
                    <a:lumMod val="50000"/>
                  </a:schemeClr>
                </a:solidFill>
                <a:latin typeface="Mabook" charset="0"/>
                <a:ea typeface="Mabook" charset="0"/>
                <a:cs typeface="Mabook" charset="0"/>
              </a:rPr>
              <a:t>FASE: </a:t>
            </a:r>
            <a:endParaRPr lang="it-IT" sz="3300" b="1" dirty="0" smtClean="0">
              <a:solidFill>
                <a:schemeClr val="accent1">
                  <a:lumMod val="50000"/>
                </a:schemeClr>
              </a:solidFill>
              <a:latin typeface="Mabook" charset="0"/>
              <a:ea typeface="Mabook" charset="0"/>
              <a:cs typeface="Mabook" charset="0"/>
            </a:endParaRPr>
          </a:p>
          <a:p>
            <a:r>
              <a:rPr lang="it-IT" sz="5100" b="1" dirty="0" smtClean="0">
                <a:solidFill>
                  <a:srgbClr val="FF0000"/>
                </a:solidFill>
                <a:latin typeface="Mabook" charset="0"/>
                <a:ea typeface="Mabook" charset="0"/>
                <a:cs typeface="Mabook" charset="0"/>
              </a:rPr>
              <a:t>SCENDIAMO </a:t>
            </a:r>
            <a:r>
              <a:rPr lang="it-IT" sz="5100" b="1" dirty="0">
                <a:solidFill>
                  <a:srgbClr val="FF0000"/>
                </a:solidFill>
                <a:latin typeface="Mabook" charset="0"/>
                <a:ea typeface="Mabook" charset="0"/>
                <a:cs typeface="Mabook" charset="0"/>
              </a:rPr>
              <a:t>IN </a:t>
            </a:r>
            <a:r>
              <a:rPr lang="it-IT" sz="5100" b="1" dirty="0" smtClean="0">
                <a:solidFill>
                  <a:srgbClr val="FF0000"/>
                </a:solidFill>
                <a:latin typeface="Mabook" charset="0"/>
                <a:ea typeface="Mabook" charset="0"/>
                <a:cs typeface="Mabook" charset="0"/>
              </a:rPr>
              <a:t>CAMPO</a:t>
            </a:r>
          </a:p>
          <a:p>
            <a:endParaRPr lang="it-IT" sz="1900" dirty="0">
              <a:solidFill>
                <a:srgbClr val="FF0000"/>
              </a:solidFill>
            </a:endParaRPr>
          </a:p>
          <a:p>
            <a:pPr algn="just"/>
            <a:r>
              <a:rPr lang="it-IT" dirty="0">
                <a:solidFill>
                  <a:schemeClr val="accent1">
                    <a:lumMod val="50000"/>
                  </a:schemeClr>
                </a:solidFill>
                <a:latin typeface="Avenir Next Condensed" charset="0"/>
                <a:ea typeface="Avenir Next Condensed" charset="0"/>
                <a:cs typeface="Avenir Next Condensed" charset="0"/>
              </a:rPr>
              <a:t>Il fischio dell’arbitro segna l’inizio di un tempo nuovo, quello della partita, durante la quale cercare di mettere a frutto quanto si è imparato e dare il meglio di sé. Per i discepoli-missionari, l’incontro con Gesù Risorto segna l’inizio della missione a condividere ciò che hanno sperimentato nella relazione con il Signore. I bambini e ragazzi scoprono che questa chiamata non è riservata “ai grandi”, ma è a loro misura: scendono in campo come compagnia aperta al mondo.</a:t>
            </a:r>
          </a:p>
          <a:p>
            <a:pPr algn="just"/>
            <a:r>
              <a:rPr lang="it-IT" sz="100" dirty="0">
                <a:solidFill>
                  <a:schemeClr val="accent1">
                    <a:lumMod val="50000"/>
                  </a:schemeClr>
                </a:solidFill>
                <a:latin typeface="Avenir Next Condensed" charset="0"/>
                <a:ea typeface="Avenir Next Condensed" charset="0"/>
                <a:cs typeface="Avenir Next Condensed" charset="0"/>
              </a:rPr>
              <a:t> </a:t>
            </a:r>
          </a:p>
          <a:p>
            <a:endParaRPr lang="it-IT" dirty="0" smtClean="0"/>
          </a:p>
          <a:p>
            <a:endParaRPr lang="it-IT" dirty="0"/>
          </a:p>
        </p:txBody>
      </p:sp>
    </p:spTree>
    <p:extLst>
      <p:ext uri="{BB962C8B-B14F-4D97-AF65-F5344CB8AC3E}">
        <p14:creationId xmlns:p14="http://schemas.microsoft.com/office/powerpoint/2010/main" val="183099230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265112" cy="6858000"/>
          </a:xfrm>
          <a:prstGeom prst="rect">
            <a:avLst/>
          </a:prstGeom>
        </p:spPr>
      </p:pic>
      <p:sp>
        <p:nvSpPr>
          <p:cNvPr id="3" name="Sottotitolo 2"/>
          <p:cNvSpPr>
            <a:spLocks noGrp="1"/>
          </p:cNvSpPr>
          <p:nvPr>
            <p:ph type="subTitle" idx="1"/>
          </p:nvPr>
        </p:nvSpPr>
        <p:spPr>
          <a:xfrm>
            <a:off x="525841" y="713220"/>
            <a:ext cx="11213430" cy="4052211"/>
          </a:xfrm>
        </p:spPr>
        <p:txBody>
          <a:bodyPr>
            <a:normAutofit fontScale="92500" lnSpcReduction="20000"/>
          </a:bodyPr>
          <a:lstStyle/>
          <a:p>
            <a:pPr algn="just"/>
            <a:r>
              <a:rPr lang="it-IT" smtClean="0">
                <a:latin typeface="Avenir Next Condensed" charset="0"/>
                <a:ea typeface="Avenir Next Condensed" charset="0"/>
                <a:cs typeface="Avenir Next Condensed" charset="0"/>
              </a:rPr>
              <a:t>-</a:t>
            </a:r>
            <a:r>
              <a:rPr lang="it-IT" b="1" smtClean="0">
                <a:latin typeface="Avenir Next Condensed" charset="0"/>
                <a:ea typeface="Avenir Next Condensed" charset="0"/>
                <a:cs typeface="Avenir Next Condensed" charset="0"/>
              </a:rPr>
              <a:t> </a:t>
            </a:r>
            <a:r>
              <a:rPr lang="it-IT" b="1" dirty="0">
                <a:solidFill>
                  <a:schemeClr val="accent1">
                    <a:lumMod val="50000"/>
                  </a:schemeClr>
                </a:solidFill>
                <a:latin typeface="Avenir Next Condensed" charset="0"/>
                <a:ea typeface="Avenir Next Condensed" charset="0"/>
                <a:cs typeface="Avenir Next Condensed" charset="0"/>
              </a:rPr>
              <a:t>Catechesi </a:t>
            </a:r>
            <a:r>
              <a:rPr lang="it-IT" dirty="0">
                <a:solidFill>
                  <a:schemeClr val="accent1">
                    <a:lumMod val="50000"/>
                  </a:schemeClr>
                </a:solidFill>
                <a:latin typeface="Avenir Next Condensed" charset="0"/>
                <a:ea typeface="Avenir Next Condensed" charset="0"/>
                <a:cs typeface="Avenir Next Condensed" charset="0"/>
              </a:rPr>
              <a:t>nel Terzo Tempo di Catechesi </a:t>
            </a:r>
            <a:r>
              <a:rPr lang="it-IT" dirty="0">
                <a:latin typeface="Avenir Next Condensed" charset="0"/>
                <a:ea typeface="Avenir Next Condensed" charset="0"/>
                <a:cs typeface="Avenir Next Condensed" charset="0"/>
              </a:rPr>
              <a:t>i bambini e i ragazzi guardano la Chiesa riunita a celebrare la gioia della Risurrezione e a portarla nella vita di tutti i giorni. Sull’esempio delle prime comunità cristiane, anche loro si riconoscono comunità nel mondo, ma questo non assume i contorni di un’</a:t>
            </a:r>
            <a:r>
              <a:rPr lang="it-IT" dirty="0" err="1">
                <a:latin typeface="Avenir Next Condensed" charset="0"/>
                <a:ea typeface="Avenir Next Condensed" charset="0"/>
                <a:cs typeface="Avenir Next Condensed" charset="0"/>
              </a:rPr>
              <a:t>èlite</a:t>
            </a:r>
            <a:r>
              <a:rPr lang="it-IT" dirty="0">
                <a:latin typeface="Avenir Next Condensed" charset="0"/>
                <a:ea typeface="Avenir Next Condensed" charset="0"/>
                <a:cs typeface="Avenir Next Condensed" charset="0"/>
              </a:rPr>
              <a:t> o di un gruppo chiuso e contrapposto: </a:t>
            </a:r>
            <a:r>
              <a:rPr lang="it-IT" dirty="0" err="1">
                <a:latin typeface="Avenir Next Condensed" charset="0"/>
                <a:ea typeface="Avenir Next Condensed" charset="0"/>
                <a:cs typeface="Avenir Next Condensed" charset="0"/>
              </a:rPr>
              <a:t>benchè</a:t>
            </a:r>
            <a:r>
              <a:rPr lang="it-IT" dirty="0">
                <a:latin typeface="Avenir Next Condensed" charset="0"/>
                <a:ea typeface="Avenir Next Condensed" charset="0"/>
                <a:cs typeface="Avenir Next Condensed" charset="0"/>
              </a:rPr>
              <a:t> riconoscibili per scelte e stile di vita, sono sale e lievito della comunità degli uomini. I bambini e ragazzi, quindi, si chiedono quale stile mostrano agli altri, perché essere una squadra non è questione di divise! Riconoscono la Chiesa discepola-missionaria, che abbraccia la missione di essere “per” Qualcuno e scoprono di essere circondati da compagni di squadra che, ciascuno con il proprio ruolo, annuncia la gioia del Vangelo.</a:t>
            </a:r>
          </a:p>
          <a:p>
            <a:pPr algn="just"/>
            <a:r>
              <a:rPr lang="it-IT" b="1" dirty="0">
                <a:latin typeface="Avenir Next Condensed" charset="0"/>
                <a:ea typeface="Avenir Next Condensed" charset="0"/>
                <a:cs typeface="Avenir Next Condensed" charset="0"/>
              </a:rPr>
              <a:t>- </a:t>
            </a:r>
            <a:r>
              <a:rPr lang="it-IT" b="1" dirty="0">
                <a:solidFill>
                  <a:srgbClr val="00B050"/>
                </a:solidFill>
                <a:latin typeface="Avenir Next Condensed" charset="0"/>
                <a:ea typeface="Avenir Next Condensed" charset="0"/>
                <a:cs typeface="Avenir Next Condensed" charset="0"/>
              </a:rPr>
              <a:t>Carità: </a:t>
            </a:r>
            <a:r>
              <a:rPr lang="it-IT" dirty="0">
                <a:latin typeface="Avenir Next Condensed" charset="0"/>
                <a:ea typeface="Avenir Next Condensed" charset="0"/>
                <a:cs typeface="Avenir Next Condensed" charset="0"/>
              </a:rPr>
              <a:t>il Mese degli Incontri è il tempo per fare l’esperienza dell’incontro con l’altro. La partita, prima che una sfida, è un grande incontro, dove tutti sono chiamati a costruire il gioco. I bambini e ragazzi si chiedono chi incontrano sul campo, cioè quali persone abitano la città e possono mettersi in gioco con loro. Essere squadra non significa 18 restare chiusi tra sé, ma è un’occasione per aiutare gli altri a fare squadra in vista di un obiettivo comune.</a:t>
            </a:r>
          </a:p>
          <a:p>
            <a:pPr algn="just"/>
            <a:r>
              <a:rPr lang="it-IT" b="1" dirty="0">
                <a:latin typeface="Avenir Next Condensed" charset="0"/>
                <a:ea typeface="Avenir Next Condensed" charset="0"/>
                <a:cs typeface="Avenir Next Condensed" charset="0"/>
              </a:rPr>
              <a:t>- </a:t>
            </a:r>
            <a:r>
              <a:rPr lang="it-IT" b="1" dirty="0">
                <a:solidFill>
                  <a:srgbClr val="F657EB"/>
                </a:solidFill>
                <a:latin typeface="Avenir Next Condensed" charset="0"/>
                <a:ea typeface="Avenir Next Condensed" charset="0"/>
                <a:cs typeface="Avenir Next Condensed" charset="0"/>
              </a:rPr>
              <a:t>Liturgia</a:t>
            </a:r>
            <a:r>
              <a:rPr lang="it-IT" b="1" dirty="0">
                <a:latin typeface="Avenir Next Condensed" charset="0"/>
                <a:ea typeface="Avenir Next Condensed" charset="0"/>
                <a:cs typeface="Avenir Next Condensed" charset="0"/>
              </a:rPr>
              <a:t> </a:t>
            </a:r>
            <a:r>
              <a:rPr lang="it-IT" dirty="0">
                <a:latin typeface="Avenir Next Condensed" charset="0"/>
                <a:ea typeface="Avenir Next Condensed" charset="0"/>
                <a:cs typeface="Avenir Next Condensed" charset="0"/>
              </a:rPr>
              <a:t>l’Eucaristia nutrimento dello spirito e del corpo dona vigore al cammino e allena il cuore all’incontro con l’altro.</a:t>
            </a:r>
          </a:p>
          <a:p>
            <a:endParaRPr lang="it-IT" dirty="0" smtClean="0"/>
          </a:p>
          <a:p>
            <a:endParaRPr lang="it-IT" dirty="0"/>
          </a:p>
        </p:txBody>
      </p:sp>
    </p:spTree>
    <p:extLst>
      <p:ext uri="{BB962C8B-B14F-4D97-AF65-F5344CB8AC3E}">
        <p14:creationId xmlns:p14="http://schemas.microsoft.com/office/powerpoint/2010/main" val="118645255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265112" cy="6858000"/>
          </a:xfrm>
          <a:prstGeom prst="rect">
            <a:avLst/>
          </a:prstGeom>
        </p:spPr>
      </p:pic>
      <p:sp>
        <p:nvSpPr>
          <p:cNvPr id="3" name="Sottotitolo 2"/>
          <p:cNvSpPr>
            <a:spLocks noGrp="1"/>
          </p:cNvSpPr>
          <p:nvPr>
            <p:ph type="subTitle" idx="1"/>
          </p:nvPr>
        </p:nvSpPr>
        <p:spPr>
          <a:xfrm>
            <a:off x="650929" y="449451"/>
            <a:ext cx="10879810" cy="4808349"/>
          </a:xfrm>
        </p:spPr>
        <p:txBody>
          <a:bodyPr>
            <a:normAutofit fontScale="40000" lnSpcReduction="20000"/>
          </a:bodyPr>
          <a:lstStyle/>
          <a:p>
            <a:r>
              <a:rPr lang="it-IT" sz="5800" b="1" dirty="0" smtClean="0">
                <a:solidFill>
                  <a:schemeClr val="accent1">
                    <a:lumMod val="50000"/>
                  </a:schemeClr>
                </a:solidFill>
                <a:latin typeface="Mabook" charset="0"/>
                <a:ea typeface="Mabook" charset="0"/>
                <a:cs typeface="Mabook" charset="0"/>
              </a:rPr>
              <a:t>Quarta FASE</a:t>
            </a:r>
            <a:r>
              <a:rPr lang="it-IT" sz="5800" b="1" dirty="0">
                <a:solidFill>
                  <a:schemeClr val="accent1">
                    <a:lumMod val="50000"/>
                  </a:schemeClr>
                </a:solidFill>
                <a:latin typeface="Mabook" charset="0"/>
                <a:ea typeface="Mabook" charset="0"/>
                <a:cs typeface="Mabook" charset="0"/>
              </a:rPr>
              <a:t>: </a:t>
            </a:r>
            <a:endParaRPr lang="it-IT" sz="5800" b="1" dirty="0" smtClean="0">
              <a:solidFill>
                <a:schemeClr val="accent1">
                  <a:lumMod val="50000"/>
                </a:schemeClr>
              </a:solidFill>
              <a:latin typeface="Mabook" charset="0"/>
              <a:ea typeface="Mabook" charset="0"/>
              <a:cs typeface="Mabook" charset="0"/>
            </a:endParaRPr>
          </a:p>
          <a:p>
            <a:r>
              <a:rPr lang="it-IT" sz="8000" b="1" dirty="0" smtClean="0">
                <a:solidFill>
                  <a:srgbClr val="FF0000"/>
                </a:solidFill>
                <a:latin typeface="Mabook" charset="0"/>
                <a:ea typeface="Mabook" charset="0"/>
                <a:cs typeface="Mabook" charset="0"/>
              </a:rPr>
              <a:t>SEMPRE </a:t>
            </a:r>
            <a:r>
              <a:rPr lang="it-IT" sz="8000" b="1" dirty="0">
                <a:solidFill>
                  <a:srgbClr val="FF0000"/>
                </a:solidFill>
                <a:latin typeface="Mabook" charset="0"/>
                <a:ea typeface="Mabook" charset="0"/>
                <a:cs typeface="Mabook" charset="0"/>
              </a:rPr>
              <a:t>IN SQUADRA</a:t>
            </a:r>
            <a:endParaRPr lang="it-IT" sz="8000" dirty="0">
              <a:solidFill>
                <a:srgbClr val="FF0000"/>
              </a:solidFill>
              <a:latin typeface="Mabook" charset="0"/>
              <a:ea typeface="Mabook" charset="0"/>
              <a:cs typeface="Mabook" charset="0"/>
            </a:endParaRPr>
          </a:p>
          <a:p>
            <a:r>
              <a:rPr lang="it-IT" sz="1800" dirty="0">
                <a:solidFill>
                  <a:schemeClr val="accent1">
                    <a:lumMod val="50000"/>
                  </a:schemeClr>
                </a:solidFill>
                <a:latin typeface="Avenir Next Condensed" charset="0"/>
                <a:ea typeface="Avenir Next Condensed" charset="0"/>
                <a:cs typeface="Avenir Next Condensed" charset="0"/>
              </a:rPr>
              <a:t> </a:t>
            </a:r>
            <a:endParaRPr lang="it-IT" dirty="0">
              <a:solidFill>
                <a:schemeClr val="accent1">
                  <a:lumMod val="50000"/>
                </a:schemeClr>
              </a:solidFill>
              <a:latin typeface="Avenir Next Condensed" charset="0"/>
              <a:ea typeface="Avenir Next Condensed" charset="0"/>
              <a:cs typeface="Avenir Next Condensed" charset="0"/>
            </a:endParaRPr>
          </a:p>
          <a:p>
            <a:pPr algn="just"/>
            <a:r>
              <a:rPr lang="it-IT" sz="6000" dirty="0">
                <a:solidFill>
                  <a:schemeClr val="accent1">
                    <a:lumMod val="50000"/>
                  </a:schemeClr>
                </a:solidFill>
                <a:latin typeface="Avenir Next Condensed" charset="0"/>
                <a:ea typeface="Avenir Next Condensed" charset="0"/>
                <a:cs typeface="Avenir Next Condensed" charset="0"/>
              </a:rPr>
              <a:t>Le relazioni che caratterizzano le esperienze di gruppo dei bambini e ragazzi non sono mai confinate in un contesto ben preciso, ma prendono piede nell’ordinarietà della vita quotidiana. È una gioia avere a casa il proprio compagno di classe o invitare a festeggiare il proprio compleanno gli amici di scuola e la squadra di calcio… tutti insieme, perché l’amicizia non ha confini di tempo né di spazio. </a:t>
            </a:r>
          </a:p>
          <a:p>
            <a:pPr algn="just"/>
            <a:r>
              <a:rPr lang="it-IT" sz="1000" dirty="0">
                <a:solidFill>
                  <a:schemeClr val="accent1">
                    <a:lumMod val="50000"/>
                  </a:schemeClr>
                </a:solidFill>
                <a:latin typeface="Avenir Next Condensed" charset="0"/>
                <a:ea typeface="Avenir Next Condensed" charset="0"/>
                <a:cs typeface="Avenir Next Condensed" charset="0"/>
              </a:rPr>
              <a:t> </a:t>
            </a:r>
            <a:endParaRPr lang="it-IT" sz="300" dirty="0">
              <a:solidFill>
                <a:schemeClr val="accent1">
                  <a:lumMod val="50000"/>
                </a:schemeClr>
              </a:solidFill>
              <a:latin typeface="Avenir Next Condensed" charset="0"/>
              <a:ea typeface="Avenir Next Condensed" charset="0"/>
              <a:cs typeface="Avenir Next Condensed" charset="0"/>
            </a:endParaRPr>
          </a:p>
          <a:p>
            <a:pPr algn="just"/>
            <a:r>
              <a:rPr lang="it-IT" sz="6000" b="1" dirty="0" smtClean="0">
                <a:solidFill>
                  <a:schemeClr val="accent6">
                    <a:lumMod val="75000"/>
                  </a:schemeClr>
                </a:solidFill>
                <a:latin typeface="Avenir Next Condensed" charset="0"/>
                <a:ea typeface="Avenir Next Condensed" charset="0"/>
                <a:cs typeface="Avenir Next Condensed" charset="0"/>
              </a:rPr>
              <a:t>Carità</a:t>
            </a:r>
            <a:r>
              <a:rPr lang="it-IT" sz="6000" b="1" dirty="0" smtClean="0">
                <a:latin typeface="Avenir Next Condensed" charset="0"/>
                <a:ea typeface="Avenir Next Condensed" charset="0"/>
                <a:cs typeface="Avenir Next Condensed" charset="0"/>
              </a:rPr>
              <a:t>  </a:t>
            </a:r>
            <a:r>
              <a:rPr lang="it-IT" sz="6000" dirty="0" smtClean="0">
                <a:latin typeface="Avenir Next Condensed" charset="0"/>
                <a:ea typeface="Avenir Next Condensed" charset="0"/>
                <a:cs typeface="Avenir Next Condensed" charset="0"/>
              </a:rPr>
              <a:t>Nel </a:t>
            </a:r>
            <a:r>
              <a:rPr lang="it-IT" sz="6000" dirty="0">
                <a:latin typeface="Avenir Next Condensed" charset="0"/>
                <a:ea typeface="Avenir Next Condensed" charset="0"/>
                <a:cs typeface="Avenir Next Condensed" charset="0"/>
              </a:rPr>
              <a:t>Tempo estate eccezionale la squadra continua a mantenere la propria identità. La squadra può arricchirsi delle esperienze e degli incontri di ciascuno: il gioco non finisce, ma continua a crescere con amici vecchi e nuovi. </a:t>
            </a:r>
          </a:p>
          <a:p>
            <a:pPr algn="just"/>
            <a:r>
              <a:rPr lang="it-IT" sz="6000" b="1" dirty="0" smtClean="0">
                <a:solidFill>
                  <a:srgbClr val="F657EB"/>
                </a:solidFill>
                <a:latin typeface="Avenir Next Condensed" charset="0"/>
                <a:ea typeface="Avenir Next Condensed" charset="0"/>
                <a:cs typeface="Avenir Next Condensed" charset="0"/>
              </a:rPr>
              <a:t>Liturgia.  </a:t>
            </a:r>
            <a:r>
              <a:rPr lang="it-IT" sz="6000" dirty="0">
                <a:latin typeface="Avenir Next Condensed" charset="0"/>
                <a:ea typeface="Avenir Next Condensed" charset="0"/>
                <a:cs typeface="Avenir Next Condensed" charset="0"/>
              </a:rPr>
              <a:t>Il Tempo ordinario è l’occasione buona per avere cura della relazione con il Signore, che chiama i suoi discepoli nella Galilea della </a:t>
            </a:r>
            <a:r>
              <a:rPr lang="it-IT" sz="6000" dirty="0" err="1">
                <a:latin typeface="Avenir Next Condensed" charset="0"/>
                <a:ea typeface="Avenir Next Condensed" charset="0"/>
                <a:cs typeface="Avenir Next Condensed" charset="0"/>
              </a:rPr>
              <a:t>ferialità</a:t>
            </a:r>
            <a:r>
              <a:rPr lang="it-IT" sz="6000" dirty="0">
                <a:latin typeface="Avenir Next Condensed" charset="0"/>
                <a:ea typeface="Avenir Next Condensed" charset="0"/>
                <a:cs typeface="Avenir Next Condensed" charset="0"/>
              </a:rPr>
              <a:t>. Grati per il dono dei compagni, riconoscono che Gesù è l’Amico attorno al quale essere e fare sempre squadra, come “germe” del Regno che tende al suo compimento.</a:t>
            </a:r>
          </a:p>
          <a:p>
            <a:r>
              <a:rPr lang="it-IT" sz="2800" b="1" dirty="0" smtClean="0">
                <a:solidFill>
                  <a:schemeClr val="accent1">
                    <a:lumMod val="50000"/>
                  </a:schemeClr>
                </a:solidFill>
                <a:latin typeface="Mabook" charset="0"/>
                <a:ea typeface="Mabook" charset="0"/>
                <a:cs typeface="Mabook" charset="0"/>
              </a:rPr>
              <a:t> </a:t>
            </a:r>
            <a:endParaRPr lang="it-IT" sz="2600" dirty="0">
              <a:latin typeface="Avenir Next Condensed" charset="0"/>
              <a:ea typeface="Avenir Next Condensed" charset="0"/>
              <a:cs typeface="Avenir Next Condensed" charset="0"/>
            </a:endParaRPr>
          </a:p>
        </p:txBody>
      </p:sp>
    </p:spTree>
    <p:extLst>
      <p:ext uri="{BB962C8B-B14F-4D97-AF65-F5344CB8AC3E}">
        <p14:creationId xmlns:p14="http://schemas.microsoft.com/office/powerpoint/2010/main" val="147615327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265112" cy="6858000"/>
          </a:xfrm>
          <a:prstGeom prst="rect">
            <a:avLst/>
          </a:prstGeom>
        </p:spPr>
      </p:pic>
      <p:sp>
        <p:nvSpPr>
          <p:cNvPr id="3" name="Sottotitolo 2"/>
          <p:cNvSpPr>
            <a:spLocks noGrp="1"/>
          </p:cNvSpPr>
          <p:nvPr>
            <p:ph type="subTitle" idx="1"/>
          </p:nvPr>
        </p:nvSpPr>
        <p:spPr>
          <a:xfrm>
            <a:off x="747756" y="725596"/>
            <a:ext cx="10769599" cy="4393482"/>
          </a:xfrm>
        </p:spPr>
        <p:txBody>
          <a:bodyPr>
            <a:normAutofit fontScale="85000" lnSpcReduction="20000"/>
          </a:bodyPr>
          <a:lstStyle/>
          <a:p>
            <a:r>
              <a:rPr lang="it-IT" sz="5200" b="1" dirty="0" smtClean="0">
                <a:solidFill>
                  <a:schemeClr val="accent1">
                    <a:lumMod val="50000"/>
                  </a:schemeClr>
                </a:solidFill>
                <a:latin typeface="Mabook" charset="0"/>
                <a:ea typeface="Mabook" charset="0"/>
                <a:cs typeface="Mabook" charset="0"/>
              </a:rPr>
              <a:t>La </a:t>
            </a:r>
            <a:r>
              <a:rPr lang="it-IT" sz="5200" b="1" dirty="0">
                <a:solidFill>
                  <a:schemeClr val="accent1">
                    <a:lumMod val="50000"/>
                  </a:schemeClr>
                </a:solidFill>
                <a:latin typeface="Mabook" charset="0"/>
                <a:ea typeface="Mabook" charset="0"/>
                <a:cs typeface="Mabook" charset="0"/>
              </a:rPr>
              <a:t>Storia</a:t>
            </a:r>
            <a:endParaRPr lang="it-IT" sz="5200" dirty="0">
              <a:solidFill>
                <a:schemeClr val="accent1">
                  <a:lumMod val="50000"/>
                </a:schemeClr>
              </a:solidFill>
              <a:latin typeface="Mabook" charset="0"/>
              <a:ea typeface="Mabook" charset="0"/>
              <a:cs typeface="Mabook" charset="0"/>
            </a:endParaRPr>
          </a:p>
          <a:p>
            <a:pPr algn="just"/>
            <a:r>
              <a:rPr lang="it-IT" sz="2800" dirty="0">
                <a:solidFill>
                  <a:schemeClr val="accent1">
                    <a:lumMod val="50000"/>
                  </a:schemeClr>
                </a:solidFill>
                <a:latin typeface="Avenir Next Condensed" charset="0"/>
                <a:ea typeface="Avenir Next Condensed" charset="0"/>
                <a:cs typeface="Avenir Next Condensed" charset="0"/>
              </a:rPr>
              <a:t>La storia dell’Iniziativa annuale Acr di quest’anno porta con sé qualche novità, ma vuole soprattutto ribadire il valore di questo strumento all’interno del cammino formativo offerto ai bambini e ai ragazzi.</a:t>
            </a:r>
          </a:p>
          <a:p>
            <a:pPr algn="just"/>
            <a:r>
              <a:rPr lang="it-IT" sz="2800" dirty="0">
                <a:solidFill>
                  <a:schemeClr val="accent1">
                    <a:lumMod val="50000"/>
                  </a:schemeClr>
                </a:solidFill>
                <a:latin typeface="Avenir Next Condensed" charset="0"/>
                <a:ea typeface="Avenir Next Condensed" charset="0"/>
                <a:cs typeface="Avenir Next Condensed" charset="0"/>
              </a:rPr>
              <a:t>Partiamo dalle novità. La storia quest’anno è una ed è uguale per tutti (piccolissimi, 6-8, 9-11, 12-14), perché tiene insieme in parallelo le vite di personaggi delle tre fasce di età. È un vero e proprio libro, scritto per gli </a:t>
            </a:r>
            <a:r>
              <a:rPr lang="it-IT" sz="2800" dirty="0" err="1">
                <a:solidFill>
                  <a:schemeClr val="accent1">
                    <a:lumMod val="50000"/>
                  </a:schemeClr>
                </a:solidFill>
                <a:latin typeface="Avenir Next Condensed" charset="0"/>
                <a:ea typeface="Avenir Next Condensed" charset="0"/>
                <a:cs typeface="Avenir Next Condensed" charset="0"/>
              </a:rPr>
              <a:t>acierrini</a:t>
            </a:r>
            <a:r>
              <a:rPr lang="it-IT" sz="2800" dirty="0">
                <a:solidFill>
                  <a:schemeClr val="accent1">
                    <a:lumMod val="50000"/>
                  </a:schemeClr>
                </a:solidFill>
                <a:latin typeface="Avenir Next Condensed" charset="0"/>
                <a:ea typeface="Avenir Next Condensed" charset="0"/>
                <a:cs typeface="Avenir Next Condensed" charset="0"/>
              </a:rPr>
              <a:t> e non di tutta Italia. Questo libretto che stai sfogliando non è altro che un assaggio del racconto che i bambini e i ragazzi potranno leggere in Un sogno di squadra.</a:t>
            </a:r>
          </a:p>
          <a:p>
            <a:pPr algn="just"/>
            <a:r>
              <a:rPr lang="it-IT" sz="2800" dirty="0">
                <a:solidFill>
                  <a:schemeClr val="accent1">
                    <a:lumMod val="50000"/>
                  </a:schemeClr>
                </a:solidFill>
                <a:latin typeface="Avenir Next Condensed" charset="0"/>
                <a:ea typeface="Avenir Next Condensed" charset="0"/>
                <a:cs typeface="Avenir Next Condensed" charset="0"/>
              </a:rPr>
              <a:t>Spetta a te il compito di far conoscere la storia ai più piccoli che accompagni durante il corso dell’anno nella tua comunità parrocchiale. Scoprire le vicende di Federico, Isabella, </a:t>
            </a:r>
            <a:r>
              <a:rPr lang="it-IT" sz="2800" dirty="0" err="1">
                <a:solidFill>
                  <a:schemeClr val="accent1">
                    <a:lumMod val="50000"/>
                  </a:schemeClr>
                </a:solidFill>
                <a:latin typeface="Avenir Next Condensed" charset="0"/>
                <a:ea typeface="Avenir Next Condensed" charset="0"/>
                <a:cs typeface="Avenir Next Condensed" charset="0"/>
              </a:rPr>
              <a:t>Nik</a:t>
            </a:r>
            <a:r>
              <a:rPr lang="it-IT" sz="2800" dirty="0">
                <a:solidFill>
                  <a:schemeClr val="accent1">
                    <a:lumMod val="50000"/>
                  </a:schemeClr>
                </a:solidFill>
                <a:latin typeface="Avenir Next Condensed" charset="0"/>
                <a:ea typeface="Avenir Next Condensed" charset="0"/>
                <a:cs typeface="Avenir Next Condensed" charset="0"/>
              </a:rPr>
              <a:t> e Li sarà un aiuto in più per camminare verso gli obiettivi del percorso formativo 2022-2023. Un sogno di squadra non è solo un libro, ma è uno strumento del cammino dell’Acr ed è a disposizione prima di tutto dei bambini e dei ragazzi, ma anche degli educatori e dei catechisti.</a:t>
            </a:r>
          </a:p>
          <a:p>
            <a:endParaRPr lang="it-IT" dirty="0" smtClean="0"/>
          </a:p>
          <a:p>
            <a:endParaRPr lang="it-IT" dirty="0"/>
          </a:p>
        </p:txBody>
      </p:sp>
    </p:spTree>
    <p:extLst>
      <p:ext uri="{BB962C8B-B14F-4D97-AF65-F5344CB8AC3E}">
        <p14:creationId xmlns:p14="http://schemas.microsoft.com/office/powerpoint/2010/main" val="162627612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7199"/>
            <a:ext cx="12265112" cy="6858000"/>
          </a:xfrm>
          <a:prstGeom prst="rect">
            <a:avLst/>
          </a:prstGeom>
        </p:spPr>
      </p:pic>
      <p:pic>
        <p:nvPicPr>
          <p:cNvPr id="1028" name="Picture 4" descr="https://editriceave.it/sites/default/files/styles/large/public/copertine/copertinaREGOLA.jpg?itok=mGNW5Pt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206047">
            <a:off x="10302112" y="1721061"/>
            <a:ext cx="1367867" cy="1923564"/>
          </a:xfrm>
          <a:prstGeom prst="rect">
            <a:avLst/>
          </a:prstGeom>
          <a:noFill/>
          <a:extLst>
            <a:ext uri="{909E8E84-426E-40DD-AFC4-6F175D3DCCD1}">
              <a14:hiddenFill xmlns:a14="http://schemas.microsoft.com/office/drawing/2010/main">
                <a:solidFill>
                  <a:srgbClr val="FFFFFF"/>
                </a:solidFill>
              </a14:hiddenFill>
            </a:ext>
          </a:extLst>
        </p:spPr>
      </p:pic>
      <p:pic>
        <p:nvPicPr>
          <p:cNvPr id="5" name="Immagin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683636">
            <a:off x="5810205" y="2390409"/>
            <a:ext cx="2246872" cy="2246872"/>
          </a:xfrm>
          <a:prstGeom prst="rect">
            <a:avLst/>
          </a:prstGeom>
        </p:spPr>
      </p:pic>
      <p:pic>
        <p:nvPicPr>
          <p:cNvPr id="6" name="Immagin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602909">
            <a:off x="8664595" y="2606556"/>
            <a:ext cx="2197100" cy="1618530"/>
          </a:xfrm>
          <a:prstGeom prst="rect">
            <a:avLst/>
          </a:prstGeom>
        </p:spPr>
      </p:pic>
      <p:pic>
        <p:nvPicPr>
          <p:cNvPr id="7" name="Immagin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003794">
            <a:off x="3888139" y="1175433"/>
            <a:ext cx="2487500" cy="2487500"/>
          </a:xfrm>
          <a:prstGeom prst="rect">
            <a:avLst/>
          </a:prstGeom>
        </p:spPr>
      </p:pic>
      <p:pic>
        <p:nvPicPr>
          <p:cNvPr id="8" name="Immagin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0819021">
            <a:off x="580287" y="1224253"/>
            <a:ext cx="2453560" cy="2453560"/>
          </a:xfrm>
          <a:prstGeom prst="rect">
            <a:avLst/>
          </a:prstGeom>
        </p:spPr>
      </p:pic>
      <p:pic>
        <p:nvPicPr>
          <p:cNvPr id="9" name="Immagin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97270">
            <a:off x="2082894" y="2200009"/>
            <a:ext cx="2498268" cy="2498268"/>
          </a:xfrm>
          <a:prstGeom prst="rect">
            <a:avLst/>
          </a:prstGeom>
        </p:spPr>
      </p:pic>
      <p:pic>
        <p:nvPicPr>
          <p:cNvPr id="1026" name="Picture 2" descr="https://editriceave.it/sites/default/files/styles/large/public/copertine/wip_guida.jpg?itok=bto89TA_"/>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20922189">
            <a:off x="7538852" y="1330649"/>
            <a:ext cx="1436044" cy="19493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230854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265112" cy="6858000"/>
          </a:xfrm>
          <a:prstGeom prst="rect">
            <a:avLst/>
          </a:prstGeom>
        </p:spPr>
      </p:pic>
      <p:sp>
        <p:nvSpPr>
          <p:cNvPr id="3" name="Sottotitolo 2"/>
          <p:cNvSpPr>
            <a:spLocks noGrp="1"/>
          </p:cNvSpPr>
          <p:nvPr>
            <p:ph type="subTitle" idx="1"/>
          </p:nvPr>
        </p:nvSpPr>
        <p:spPr>
          <a:xfrm>
            <a:off x="3031067" y="1312693"/>
            <a:ext cx="8534399" cy="3326764"/>
          </a:xfrm>
        </p:spPr>
        <p:txBody>
          <a:bodyPr>
            <a:normAutofit lnSpcReduction="10000"/>
          </a:bodyPr>
          <a:lstStyle/>
          <a:p>
            <a:r>
              <a:rPr lang="it-IT" sz="4800" b="1" dirty="0" smtClean="0">
                <a:solidFill>
                  <a:schemeClr val="accent1">
                    <a:lumMod val="50000"/>
                  </a:schemeClr>
                </a:solidFill>
                <a:latin typeface="Mabook" charset="0"/>
                <a:ea typeface="Mabook" charset="0"/>
                <a:cs typeface="Mabook" charset="0"/>
              </a:rPr>
              <a:t>WIP</a:t>
            </a:r>
            <a:endParaRPr lang="it-IT" sz="4800" dirty="0">
              <a:solidFill>
                <a:schemeClr val="accent1">
                  <a:lumMod val="50000"/>
                </a:schemeClr>
              </a:solidFill>
              <a:latin typeface="Mabook" charset="0"/>
              <a:ea typeface="Mabook" charset="0"/>
              <a:cs typeface="Mabook" charset="0"/>
            </a:endParaRPr>
          </a:p>
          <a:p>
            <a:pPr>
              <a:lnSpc>
                <a:spcPct val="100000"/>
              </a:lnSpc>
              <a:spcBef>
                <a:spcPts val="0"/>
              </a:spcBef>
            </a:pPr>
            <a:endParaRPr lang="it-IT" dirty="0" smtClean="0">
              <a:solidFill>
                <a:schemeClr val="accent1">
                  <a:lumMod val="50000"/>
                </a:schemeClr>
              </a:solidFill>
              <a:latin typeface="Avenir Next Condensed" charset="0"/>
              <a:ea typeface="Avenir Next Condensed" charset="0"/>
              <a:cs typeface="Avenir Next Condensed" charset="0"/>
            </a:endParaRPr>
          </a:p>
          <a:p>
            <a:pPr algn="r">
              <a:lnSpc>
                <a:spcPct val="100000"/>
              </a:lnSpc>
              <a:spcBef>
                <a:spcPts val="0"/>
              </a:spcBef>
            </a:pPr>
            <a:r>
              <a:rPr lang="it-IT" sz="3200" dirty="0" smtClean="0">
                <a:solidFill>
                  <a:schemeClr val="accent1">
                    <a:lumMod val="50000"/>
                  </a:schemeClr>
                </a:solidFill>
                <a:latin typeface="Avenir Next Condensed" charset="0"/>
                <a:ea typeface="Avenir Next Condensed" charset="0"/>
                <a:cs typeface="Avenir Next Condensed" charset="0"/>
              </a:rPr>
              <a:t>Uno </a:t>
            </a:r>
            <a:r>
              <a:rPr lang="it-IT" sz="3200" dirty="0">
                <a:solidFill>
                  <a:schemeClr val="accent1">
                    <a:lumMod val="50000"/>
                  </a:schemeClr>
                </a:solidFill>
                <a:latin typeface="Avenir Next Condensed" charset="0"/>
                <a:ea typeface="Avenir Next Condensed" charset="0"/>
                <a:cs typeface="Avenir Next Condensed" charset="0"/>
              </a:rPr>
              <a:t>strumento specifico per la formazione </a:t>
            </a:r>
            <a:r>
              <a:rPr lang="it-IT" sz="3200" dirty="0" smtClean="0">
                <a:solidFill>
                  <a:schemeClr val="accent1">
                    <a:lumMod val="50000"/>
                  </a:schemeClr>
                </a:solidFill>
                <a:latin typeface="Avenir Next Condensed" charset="0"/>
                <a:ea typeface="Avenir Next Condensed" charset="0"/>
                <a:cs typeface="Avenir Next Condensed" charset="0"/>
              </a:rPr>
              <a:t>degli</a:t>
            </a:r>
          </a:p>
          <a:p>
            <a:pPr algn="r">
              <a:lnSpc>
                <a:spcPct val="100000"/>
              </a:lnSpc>
              <a:spcBef>
                <a:spcPts val="0"/>
              </a:spcBef>
            </a:pPr>
            <a:r>
              <a:rPr lang="it-IT" sz="3200" dirty="0" smtClean="0">
                <a:solidFill>
                  <a:schemeClr val="accent1">
                    <a:lumMod val="50000"/>
                  </a:schemeClr>
                </a:solidFill>
                <a:latin typeface="Avenir Next Condensed" charset="0"/>
                <a:ea typeface="Avenir Next Condensed" charset="0"/>
                <a:cs typeface="Avenir Next Condensed" charset="0"/>
              </a:rPr>
              <a:t> </a:t>
            </a:r>
            <a:r>
              <a:rPr lang="it-IT" sz="3200" dirty="0">
                <a:solidFill>
                  <a:schemeClr val="accent1">
                    <a:lumMod val="50000"/>
                  </a:schemeClr>
                </a:solidFill>
                <a:latin typeface="Avenir Next Condensed" charset="0"/>
                <a:ea typeface="Avenir Next Condensed" charset="0"/>
                <a:cs typeface="Avenir Next Condensed" charset="0"/>
              </a:rPr>
              <a:t>educatori e dei catechisti, </a:t>
            </a:r>
            <a:r>
              <a:rPr lang="it-IT" sz="3200" dirty="0" smtClean="0">
                <a:solidFill>
                  <a:schemeClr val="accent1">
                    <a:lumMod val="50000"/>
                  </a:schemeClr>
                </a:solidFill>
                <a:latin typeface="Avenir Next Condensed" charset="0"/>
                <a:ea typeface="Avenir Next Condensed" charset="0"/>
                <a:cs typeface="Avenir Next Condensed" charset="0"/>
              </a:rPr>
              <a:t>che </a:t>
            </a:r>
            <a:r>
              <a:rPr lang="it-IT" sz="3200" dirty="0">
                <a:solidFill>
                  <a:schemeClr val="accent1">
                    <a:lumMod val="50000"/>
                  </a:schemeClr>
                </a:solidFill>
                <a:latin typeface="Avenir Next Condensed" charset="0"/>
                <a:ea typeface="Avenir Next Condensed" charset="0"/>
                <a:cs typeface="Avenir Next Condensed" charset="0"/>
              </a:rPr>
              <a:t>puoi usare </a:t>
            </a:r>
            <a:endParaRPr lang="it-IT" sz="3200" dirty="0" smtClean="0">
              <a:solidFill>
                <a:schemeClr val="accent1">
                  <a:lumMod val="50000"/>
                </a:schemeClr>
              </a:solidFill>
              <a:latin typeface="Avenir Next Condensed" charset="0"/>
              <a:ea typeface="Avenir Next Condensed" charset="0"/>
              <a:cs typeface="Avenir Next Condensed" charset="0"/>
            </a:endParaRPr>
          </a:p>
          <a:p>
            <a:pPr algn="r">
              <a:lnSpc>
                <a:spcPct val="100000"/>
              </a:lnSpc>
              <a:spcBef>
                <a:spcPts val="0"/>
              </a:spcBef>
            </a:pPr>
            <a:r>
              <a:rPr lang="it-IT" sz="3200" dirty="0" smtClean="0">
                <a:solidFill>
                  <a:schemeClr val="accent1">
                    <a:lumMod val="50000"/>
                  </a:schemeClr>
                </a:solidFill>
                <a:latin typeface="Avenir Next Condensed" charset="0"/>
                <a:ea typeface="Avenir Next Condensed" charset="0"/>
                <a:cs typeface="Avenir Next Condensed" charset="0"/>
              </a:rPr>
              <a:t>Personalmente o </a:t>
            </a:r>
            <a:r>
              <a:rPr lang="it-IT" sz="3200" dirty="0">
                <a:solidFill>
                  <a:schemeClr val="accent1">
                    <a:lumMod val="50000"/>
                  </a:schemeClr>
                </a:solidFill>
                <a:latin typeface="Avenir Next Condensed" charset="0"/>
                <a:ea typeface="Avenir Next Condensed" charset="0"/>
                <a:cs typeface="Avenir Next Condensed" charset="0"/>
              </a:rPr>
              <a:t>insieme agli educatori-catechisti </a:t>
            </a:r>
            <a:endParaRPr lang="it-IT" sz="3200" dirty="0" smtClean="0">
              <a:solidFill>
                <a:schemeClr val="accent1">
                  <a:lumMod val="50000"/>
                </a:schemeClr>
              </a:solidFill>
              <a:latin typeface="Avenir Next Condensed" charset="0"/>
              <a:ea typeface="Avenir Next Condensed" charset="0"/>
              <a:cs typeface="Avenir Next Condensed" charset="0"/>
            </a:endParaRPr>
          </a:p>
          <a:p>
            <a:pPr algn="r">
              <a:lnSpc>
                <a:spcPct val="100000"/>
              </a:lnSpc>
              <a:spcBef>
                <a:spcPts val="0"/>
              </a:spcBef>
            </a:pPr>
            <a:r>
              <a:rPr lang="it-IT" sz="3200" dirty="0" smtClean="0">
                <a:solidFill>
                  <a:schemeClr val="accent1">
                    <a:lumMod val="50000"/>
                  </a:schemeClr>
                </a:solidFill>
                <a:latin typeface="Avenir Next Condensed" charset="0"/>
                <a:ea typeface="Avenir Next Condensed" charset="0"/>
                <a:cs typeface="Avenir Next Condensed" charset="0"/>
              </a:rPr>
              <a:t>della </a:t>
            </a:r>
            <a:r>
              <a:rPr lang="it-IT" sz="3200" dirty="0">
                <a:solidFill>
                  <a:schemeClr val="accent1">
                    <a:lumMod val="50000"/>
                  </a:schemeClr>
                </a:solidFill>
                <a:latin typeface="Avenir Next Condensed" charset="0"/>
                <a:ea typeface="Avenir Next Condensed" charset="0"/>
                <a:cs typeface="Avenir Next Condensed" charset="0"/>
              </a:rPr>
              <a:t>tua </a:t>
            </a:r>
            <a:r>
              <a:rPr lang="it-IT" sz="3200" dirty="0" smtClean="0">
                <a:solidFill>
                  <a:schemeClr val="accent1">
                    <a:lumMod val="50000"/>
                  </a:schemeClr>
                </a:solidFill>
                <a:latin typeface="Avenir Next Condensed" charset="0"/>
                <a:ea typeface="Avenir Next Condensed" charset="0"/>
                <a:cs typeface="Avenir Next Condensed" charset="0"/>
              </a:rPr>
              <a:t>comunità parrocchiale</a:t>
            </a:r>
            <a:r>
              <a:rPr lang="it-IT" sz="3200" dirty="0">
                <a:solidFill>
                  <a:schemeClr val="accent1">
                    <a:lumMod val="50000"/>
                  </a:schemeClr>
                </a:solidFill>
                <a:latin typeface="Avenir Next Condensed" charset="0"/>
                <a:ea typeface="Avenir Next Condensed" charset="0"/>
                <a:cs typeface="Avenir Next Condensed" charset="0"/>
              </a:rPr>
              <a:t>, zonale o diocesana</a:t>
            </a:r>
          </a:p>
          <a:p>
            <a:pPr algn="r"/>
            <a:r>
              <a:rPr lang="it-IT" dirty="0">
                <a:solidFill>
                  <a:schemeClr val="accent1">
                    <a:lumMod val="50000"/>
                  </a:schemeClr>
                </a:solidFill>
                <a:latin typeface="Avenir Next Condensed" charset="0"/>
                <a:ea typeface="Avenir Next Condensed" charset="0"/>
                <a:cs typeface="Avenir Next Condensed" charset="0"/>
              </a:rPr>
              <a:t> </a:t>
            </a:r>
          </a:p>
          <a:p>
            <a:endParaRPr lang="it-IT" dirty="0" smtClean="0"/>
          </a:p>
          <a:p>
            <a:endParaRPr lang="it-IT" dirty="0"/>
          </a:p>
        </p:txBody>
      </p:sp>
      <p:pic>
        <p:nvPicPr>
          <p:cNvPr id="5" name="Picture 2" descr="https://editriceave.it/sites/default/files/styles/large/public/copertine/wip_guida.jpg?itok=bto89TA_"/>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114418">
            <a:off x="617335" y="537146"/>
            <a:ext cx="2886723" cy="39186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484112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265112" cy="6858000"/>
          </a:xfrm>
          <a:prstGeom prst="rect">
            <a:avLst/>
          </a:prstGeom>
        </p:spPr>
      </p:pic>
      <p:sp>
        <p:nvSpPr>
          <p:cNvPr id="3" name="Sottotitolo 2"/>
          <p:cNvSpPr>
            <a:spLocks noGrp="1"/>
          </p:cNvSpPr>
          <p:nvPr>
            <p:ph type="subTitle" idx="1"/>
          </p:nvPr>
        </p:nvSpPr>
        <p:spPr>
          <a:xfrm>
            <a:off x="762000" y="870667"/>
            <a:ext cx="7500763" cy="4808349"/>
          </a:xfrm>
        </p:spPr>
        <p:txBody>
          <a:bodyPr>
            <a:normAutofit/>
          </a:bodyPr>
          <a:lstStyle/>
          <a:p>
            <a:r>
              <a:rPr lang="it-IT" sz="4000" b="1" dirty="0" smtClean="0">
                <a:solidFill>
                  <a:schemeClr val="accent1">
                    <a:lumMod val="50000"/>
                  </a:schemeClr>
                </a:solidFill>
                <a:latin typeface="Mabook" charset="0"/>
                <a:ea typeface="Mabook" charset="0"/>
                <a:cs typeface="Mabook" charset="0"/>
              </a:rPr>
              <a:t>In famiglia</a:t>
            </a:r>
          </a:p>
          <a:p>
            <a:pPr algn="just"/>
            <a:endParaRPr lang="it-IT" sz="1200" dirty="0">
              <a:solidFill>
                <a:schemeClr val="accent1">
                  <a:lumMod val="50000"/>
                </a:schemeClr>
              </a:solidFill>
              <a:latin typeface="Mabook" charset="0"/>
              <a:ea typeface="Mabook" charset="0"/>
              <a:cs typeface="Mabook" charset="0"/>
            </a:endParaRPr>
          </a:p>
          <a:p>
            <a:pPr algn="just"/>
            <a:r>
              <a:rPr lang="it-IT" sz="3200" dirty="0">
                <a:solidFill>
                  <a:schemeClr val="accent1">
                    <a:lumMod val="50000"/>
                  </a:schemeClr>
                </a:solidFill>
                <a:latin typeface="Avenir Next Condensed" charset="0"/>
                <a:ea typeface="Avenir Next Condensed" charset="0"/>
                <a:cs typeface="Avenir Next Condensed" charset="0"/>
              </a:rPr>
              <a:t>Da donare e consegnare personalmente alle famiglie dei ragazzi. È uno strumento che risponde al desiderio della nostra associazione di stare accanto e stare CON le famiglie dei bambini e dei ragazzi, per vivere una esperienza di prossimità e fare squadra per la crescita dei piccoli.</a:t>
            </a:r>
          </a:p>
          <a:p>
            <a:r>
              <a:rPr lang="it-IT" b="1" dirty="0"/>
              <a:t> </a:t>
            </a:r>
            <a:endParaRPr lang="it-IT" dirty="0"/>
          </a:p>
          <a:p>
            <a:endParaRPr lang="it-IT" dirty="0" smtClean="0"/>
          </a:p>
          <a:p>
            <a:endParaRPr lang="it-IT" dirty="0"/>
          </a:p>
        </p:txBody>
      </p:sp>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602909">
            <a:off x="8473176" y="1619740"/>
            <a:ext cx="3717695" cy="2738701"/>
          </a:xfrm>
          <a:prstGeom prst="rect">
            <a:avLst/>
          </a:prstGeom>
        </p:spPr>
      </p:pic>
    </p:spTree>
    <p:extLst>
      <p:ext uri="{BB962C8B-B14F-4D97-AF65-F5344CB8AC3E}">
        <p14:creationId xmlns:p14="http://schemas.microsoft.com/office/powerpoint/2010/main" val="160589442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265112" cy="6858000"/>
          </a:xfrm>
          <a:prstGeom prst="rect">
            <a:avLst/>
          </a:prstGeom>
        </p:spPr>
      </p:pic>
      <p:sp>
        <p:nvSpPr>
          <p:cNvPr id="3" name="Sottotitolo 2"/>
          <p:cNvSpPr>
            <a:spLocks noGrp="1"/>
          </p:cNvSpPr>
          <p:nvPr>
            <p:ph type="subTitle" idx="1"/>
          </p:nvPr>
        </p:nvSpPr>
        <p:spPr>
          <a:xfrm>
            <a:off x="1560556" y="534117"/>
            <a:ext cx="9144000" cy="5121616"/>
          </a:xfrm>
        </p:spPr>
        <p:txBody>
          <a:bodyPr>
            <a:normAutofit fontScale="92500" lnSpcReduction="10000"/>
          </a:bodyPr>
          <a:lstStyle/>
          <a:p>
            <a:r>
              <a:rPr lang="it-IT" sz="6000" b="1" dirty="0" err="1" smtClean="0">
                <a:solidFill>
                  <a:schemeClr val="accent1">
                    <a:lumMod val="50000"/>
                  </a:schemeClr>
                </a:solidFill>
                <a:latin typeface="Mabook" charset="0"/>
                <a:ea typeface="Mabook" charset="0"/>
                <a:cs typeface="Mabook" charset="0"/>
              </a:rPr>
              <a:t>Shema</a:t>
            </a:r>
            <a:r>
              <a:rPr lang="it-IT" sz="6000" b="1" dirty="0" smtClean="0">
                <a:solidFill>
                  <a:schemeClr val="accent1">
                    <a:lumMod val="50000"/>
                  </a:schemeClr>
                </a:solidFill>
                <a:latin typeface="Mabook" charset="0"/>
                <a:ea typeface="Mabook" charset="0"/>
                <a:cs typeface="Mabook" charset="0"/>
              </a:rPr>
              <a:t>’ </a:t>
            </a:r>
          </a:p>
          <a:p>
            <a:r>
              <a:rPr lang="it-IT" sz="3000" b="1" dirty="0" smtClean="0">
                <a:solidFill>
                  <a:schemeClr val="accent1">
                    <a:lumMod val="50000"/>
                  </a:schemeClr>
                </a:solidFill>
                <a:latin typeface="Mabook" charset="0"/>
                <a:ea typeface="Mabook" charset="0"/>
                <a:cs typeface="Mabook" charset="0"/>
              </a:rPr>
              <a:t>Esperienze </a:t>
            </a:r>
            <a:r>
              <a:rPr lang="it-IT" sz="3000" b="1" dirty="0">
                <a:solidFill>
                  <a:schemeClr val="accent1">
                    <a:lumMod val="50000"/>
                  </a:schemeClr>
                </a:solidFill>
                <a:latin typeface="Mabook" charset="0"/>
                <a:ea typeface="Mabook" charset="0"/>
                <a:cs typeface="Mabook" charset="0"/>
              </a:rPr>
              <a:t>di ascolto della Parola di Dio per ragazzi</a:t>
            </a:r>
            <a:endParaRPr lang="it-IT" sz="3000" dirty="0">
              <a:solidFill>
                <a:schemeClr val="accent1">
                  <a:lumMod val="50000"/>
                </a:schemeClr>
              </a:solidFill>
              <a:latin typeface="Mabook" charset="0"/>
              <a:ea typeface="Mabook" charset="0"/>
              <a:cs typeface="Mabook" charset="0"/>
            </a:endParaRPr>
          </a:p>
          <a:p>
            <a:r>
              <a:rPr lang="it-IT" b="1" dirty="0" smtClean="0">
                <a:solidFill>
                  <a:schemeClr val="accent1">
                    <a:lumMod val="50000"/>
                  </a:schemeClr>
                </a:solidFill>
                <a:latin typeface="Avenir Next Condensed" charset="0"/>
                <a:ea typeface="Avenir Next Condensed" charset="0"/>
                <a:cs typeface="Avenir Next Condensed" charset="0"/>
              </a:rPr>
              <a:t> </a:t>
            </a:r>
          </a:p>
          <a:p>
            <a:r>
              <a:rPr lang="it-IT" b="1" dirty="0" smtClean="0">
                <a:solidFill>
                  <a:schemeClr val="accent1">
                    <a:lumMod val="50000"/>
                  </a:schemeClr>
                </a:solidFill>
                <a:latin typeface="Avenir Next Condensed" charset="0"/>
                <a:ea typeface="Avenir Next Condensed" charset="0"/>
                <a:cs typeface="Avenir Next Condensed" charset="0"/>
              </a:rPr>
              <a:t>Betania </a:t>
            </a:r>
            <a:r>
              <a:rPr lang="it-IT" b="1" dirty="0">
                <a:solidFill>
                  <a:schemeClr val="accent1">
                    <a:lumMod val="50000"/>
                  </a:schemeClr>
                </a:solidFill>
                <a:latin typeface="Avenir Next Condensed" charset="0"/>
                <a:ea typeface="Avenir Next Condensed" charset="0"/>
                <a:cs typeface="Avenir Next Condensed" charset="0"/>
              </a:rPr>
              <a:t>(Lectio divina)</a:t>
            </a:r>
          </a:p>
          <a:p>
            <a:r>
              <a:rPr lang="it-IT" i="1" dirty="0" smtClean="0">
                <a:solidFill>
                  <a:schemeClr val="accent1">
                    <a:lumMod val="50000"/>
                  </a:schemeClr>
                </a:solidFill>
                <a:latin typeface="Avenir Next Condensed" charset="0"/>
                <a:ea typeface="Avenir Next Condensed" charset="0"/>
                <a:cs typeface="Avenir Next Condensed" charset="0"/>
              </a:rPr>
              <a:t> </a:t>
            </a:r>
            <a:r>
              <a:rPr lang="it-IT" i="1" dirty="0">
                <a:solidFill>
                  <a:schemeClr val="accent1">
                    <a:lumMod val="50000"/>
                  </a:schemeClr>
                </a:solidFill>
                <a:latin typeface="Avenir Next Condensed" charset="0"/>
                <a:ea typeface="Avenir Next Condensed" charset="0"/>
                <a:cs typeface="Avenir Next Condensed" charset="0"/>
              </a:rPr>
              <a:t>«Andate dunque» (Mt 28,16-20)</a:t>
            </a:r>
          </a:p>
          <a:p>
            <a:r>
              <a:rPr lang="it-IT" dirty="0">
                <a:solidFill>
                  <a:schemeClr val="accent1">
                    <a:lumMod val="50000"/>
                  </a:schemeClr>
                </a:solidFill>
                <a:latin typeface="Avenir Next Condensed" charset="0"/>
                <a:ea typeface="Avenir Next Condensed" charset="0"/>
                <a:cs typeface="Avenir Next Condensed" charset="0"/>
              </a:rPr>
              <a:t> </a:t>
            </a:r>
          </a:p>
          <a:p>
            <a:r>
              <a:rPr lang="it-IT" b="1" dirty="0" smtClean="0">
                <a:solidFill>
                  <a:schemeClr val="accent1">
                    <a:lumMod val="50000"/>
                  </a:schemeClr>
                </a:solidFill>
                <a:latin typeface="Avenir Next Condensed" charset="0"/>
                <a:ea typeface="Avenir Next Condensed" charset="0"/>
                <a:cs typeface="Avenir Next Condensed" charset="0"/>
              </a:rPr>
              <a:t>Al </a:t>
            </a:r>
            <a:r>
              <a:rPr lang="it-IT" b="1" dirty="0">
                <a:solidFill>
                  <a:schemeClr val="accent1">
                    <a:lumMod val="50000"/>
                  </a:schemeClr>
                </a:solidFill>
                <a:latin typeface="Avenir Next Condensed" charset="0"/>
                <a:ea typeface="Avenir Next Condensed" charset="0"/>
                <a:cs typeface="Avenir Next Condensed" charset="0"/>
              </a:rPr>
              <a:t>Pozzo di </a:t>
            </a:r>
            <a:r>
              <a:rPr lang="it-IT" b="1" dirty="0" err="1">
                <a:solidFill>
                  <a:schemeClr val="accent1">
                    <a:lumMod val="50000"/>
                  </a:schemeClr>
                </a:solidFill>
                <a:latin typeface="Avenir Next Condensed" charset="0"/>
                <a:ea typeface="Avenir Next Condensed" charset="0"/>
                <a:cs typeface="Avenir Next Condensed" charset="0"/>
              </a:rPr>
              <a:t>Sicar</a:t>
            </a:r>
            <a:r>
              <a:rPr lang="it-IT" b="1" dirty="0">
                <a:solidFill>
                  <a:schemeClr val="accent1">
                    <a:lumMod val="50000"/>
                  </a:schemeClr>
                </a:solidFill>
                <a:latin typeface="Avenir Next Condensed" charset="0"/>
                <a:ea typeface="Avenir Next Condensed" charset="0"/>
                <a:cs typeface="Avenir Next Condensed" charset="0"/>
              </a:rPr>
              <a:t> (Ritiro spirituale di Avvento)</a:t>
            </a:r>
          </a:p>
          <a:p>
            <a:r>
              <a:rPr lang="it-IT" i="1" dirty="0" smtClean="0">
                <a:solidFill>
                  <a:schemeClr val="accent1">
                    <a:lumMod val="50000"/>
                  </a:schemeClr>
                </a:solidFill>
                <a:latin typeface="Avenir Next Condensed" charset="0"/>
                <a:ea typeface="Avenir Next Condensed" charset="0"/>
                <a:cs typeface="Avenir Next Condensed" charset="0"/>
              </a:rPr>
              <a:t>«</a:t>
            </a:r>
            <a:r>
              <a:rPr lang="it-IT" i="1" dirty="0">
                <a:solidFill>
                  <a:schemeClr val="accent1">
                    <a:lumMod val="50000"/>
                  </a:schemeClr>
                </a:solidFill>
                <a:latin typeface="Avenir Next Condensed" charset="0"/>
                <a:ea typeface="Avenir Next Condensed" charset="0"/>
                <a:cs typeface="Avenir Next Condensed" charset="0"/>
              </a:rPr>
              <a:t>Rallegrati nello Spirito» (Lc 1,26-38)</a:t>
            </a:r>
          </a:p>
          <a:p>
            <a:r>
              <a:rPr lang="it-IT" dirty="0">
                <a:solidFill>
                  <a:schemeClr val="accent1">
                    <a:lumMod val="50000"/>
                  </a:schemeClr>
                </a:solidFill>
                <a:latin typeface="Avenir Next Condensed" charset="0"/>
                <a:ea typeface="Avenir Next Condensed" charset="0"/>
                <a:cs typeface="Avenir Next Condensed" charset="0"/>
              </a:rPr>
              <a:t> </a:t>
            </a:r>
          </a:p>
          <a:p>
            <a:r>
              <a:rPr lang="it-IT" b="1" dirty="0" err="1" smtClean="0">
                <a:solidFill>
                  <a:schemeClr val="accent1">
                    <a:lumMod val="50000"/>
                  </a:schemeClr>
                </a:solidFill>
                <a:latin typeface="Avenir Next Condensed" charset="0"/>
                <a:ea typeface="Avenir Next Condensed" charset="0"/>
                <a:cs typeface="Avenir Next Condensed" charset="0"/>
              </a:rPr>
              <a:t>Tabor</a:t>
            </a:r>
            <a:r>
              <a:rPr lang="it-IT" b="1" dirty="0" smtClean="0">
                <a:solidFill>
                  <a:schemeClr val="accent1">
                    <a:lumMod val="50000"/>
                  </a:schemeClr>
                </a:solidFill>
                <a:latin typeface="Avenir Next Condensed" charset="0"/>
                <a:ea typeface="Avenir Next Condensed" charset="0"/>
                <a:cs typeface="Avenir Next Condensed" charset="0"/>
              </a:rPr>
              <a:t> </a:t>
            </a:r>
            <a:r>
              <a:rPr lang="it-IT" b="1" dirty="0">
                <a:solidFill>
                  <a:schemeClr val="accent1">
                    <a:lumMod val="50000"/>
                  </a:schemeClr>
                </a:solidFill>
                <a:latin typeface="Avenir Next Condensed" charset="0"/>
                <a:ea typeface="Avenir Next Condensed" charset="0"/>
                <a:cs typeface="Avenir Next Condensed" charset="0"/>
              </a:rPr>
              <a:t>(Week-end di spiritualità di Quaresima)</a:t>
            </a:r>
          </a:p>
          <a:p>
            <a:r>
              <a:rPr lang="it-IT" i="1" dirty="0" smtClean="0">
                <a:solidFill>
                  <a:schemeClr val="accent1">
                    <a:lumMod val="50000"/>
                  </a:schemeClr>
                </a:solidFill>
                <a:latin typeface="Avenir Next Condensed" charset="0"/>
                <a:ea typeface="Avenir Next Condensed" charset="0"/>
                <a:cs typeface="Avenir Next Condensed" charset="0"/>
              </a:rPr>
              <a:t>«</a:t>
            </a:r>
            <a:r>
              <a:rPr lang="it-IT" i="1" dirty="0">
                <a:solidFill>
                  <a:schemeClr val="accent1">
                    <a:lumMod val="50000"/>
                  </a:schemeClr>
                </a:solidFill>
                <a:latin typeface="Avenir Next Condensed" charset="0"/>
                <a:ea typeface="Avenir Next Condensed" charset="0"/>
                <a:cs typeface="Avenir Next Condensed" charset="0"/>
              </a:rPr>
              <a:t>Allenarsi ad essere beati» (Mt 5,1-12)</a:t>
            </a:r>
          </a:p>
          <a:p>
            <a:endParaRPr lang="it-IT" dirty="0" smtClean="0"/>
          </a:p>
          <a:p>
            <a:endParaRPr lang="it-IT" dirty="0"/>
          </a:p>
        </p:txBody>
      </p:sp>
    </p:spTree>
    <p:extLst>
      <p:ext uri="{BB962C8B-B14F-4D97-AF65-F5344CB8AC3E}">
        <p14:creationId xmlns:p14="http://schemas.microsoft.com/office/powerpoint/2010/main" val="187533592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265112" cy="6858000"/>
          </a:xfrm>
          <a:prstGeom prst="rect">
            <a:avLst/>
          </a:prstGeom>
        </p:spPr>
      </p:pic>
      <p:sp>
        <p:nvSpPr>
          <p:cNvPr id="3" name="Sottotitolo 2"/>
          <p:cNvSpPr>
            <a:spLocks noGrp="1"/>
          </p:cNvSpPr>
          <p:nvPr>
            <p:ph type="subTitle" idx="1"/>
          </p:nvPr>
        </p:nvSpPr>
        <p:spPr>
          <a:xfrm>
            <a:off x="561489" y="1397718"/>
            <a:ext cx="11142133" cy="6019082"/>
          </a:xfrm>
        </p:spPr>
        <p:txBody>
          <a:bodyPr>
            <a:normAutofit/>
          </a:bodyPr>
          <a:lstStyle/>
          <a:p>
            <a:r>
              <a:rPr lang="it-IT" sz="4800" b="1" dirty="0" smtClean="0">
                <a:solidFill>
                  <a:schemeClr val="accent1">
                    <a:lumMod val="50000"/>
                  </a:schemeClr>
                </a:solidFill>
                <a:latin typeface="Mabook" charset="0"/>
                <a:ea typeface="Mabook" charset="0"/>
                <a:cs typeface="Mabook" charset="0"/>
              </a:rPr>
              <a:t>I </a:t>
            </a:r>
            <a:r>
              <a:rPr lang="it-IT" sz="4800" b="1" dirty="0">
                <a:solidFill>
                  <a:schemeClr val="accent1">
                    <a:lumMod val="50000"/>
                  </a:schemeClr>
                </a:solidFill>
                <a:latin typeface="Mabook" charset="0"/>
                <a:ea typeface="Mabook" charset="0"/>
                <a:cs typeface="Mabook" charset="0"/>
              </a:rPr>
              <a:t>sussidi personali di preghiera</a:t>
            </a:r>
            <a:endParaRPr lang="it-IT" sz="4800" dirty="0">
              <a:solidFill>
                <a:schemeClr val="accent1">
                  <a:lumMod val="50000"/>
                </a:schemeClr>
              </a:solidFill>
              <a:latin typeface="Mabook" charset="0"/>
              <a:ea typeface="Mabook" charset="0"/>
              <a:cs typeface="Mabook" charset="0"/>
            </a:endParaRPr>
          </a:p>
          <a:p>
            <a:endParaRPr lang="it-IT" sz="3600" dirty="0" smtClean="0">
              <a:solidFill>
                <a:schemeClr val="accent1">
                  <a:lumMod val="50000"/>
                </a:schemeClr>
              </a:solidFill>
              <a:latin typeface="Avenir Next Condensed" charset="0"/>
              <a:ea typeface="Avenir Next Condensed" charset="0"/>
              <a:cs typeface="Avenir Next Condensed" charset="0"/>
            </a:endParaRPr>
          </a:p>
          <a:p>
            <a:r>
              <a:rPr lang="it-IT" sz="3600" b="1" dirty="0" smtClean="0">
                <a:solidFill>
                  <a:schemeClr val="accent1">
                    <a:lumMod val="50000"/>
                  </a:schemeClr>
                </a:solidFill>
                <a:latin typeface="Avenir Next Condensed" charset="0"/>
                <a:ea typeface="Avenir Next Condensed" charset="0"/>
                <a:cs typeface="Avenir Next Condensed" charset="0"/>
              </a:rPr>
              <a:t>Avvento</a:t>
            </a:r>
            <a:r>
              <a:rPr lang="it-IT" sz="3600" dirty="0" smtClean="0">
                <a:solidFill>
                  <a:schemeClr val="accent1">
                    <a:lumMod val="50000"/>
                  </a:schemeClr>
                </a:solidFill>
                <a:latin typeface="Avenir Next Condensed" charset="0"/>
                <a:ea typeface="Avenir Next Condensed" charset="0"/>
                <a:cs typeface="Avenir Next Condensed" charset="0"/>
              </a:rPr>
              <a:t> 3-6, 7-10,  </a:t>
            </a:r>
            <a:r>
              <a:rPr lang="it-IT" sz="3600" dirty="0">
                <a:solidFill>
                  <a:schemeClr val="accent1">
                    <a:lumMod val="50000"/>
                  </a:schemeClr>
                </a:solidFill>
                <a:latin typeface="Avenir Next Condensed" charset="0"/>
                <a:ea typeface="Avenir Next Condensed" charset="0"/>
                <a:cs typeface="Avenir Next Condensed" charset="0"/>
              </a:rPr>
              <a:t>11-14 </a:t>
            </a:r>
            <a:r>
              <a:rPr lang="it-IT" sz="3600" b="1" dirty="0">
                <a:solidFill>
                  <a:schemeClr val="accent1">
                    <a:lumMod val="50000"/>
                  </a:schemeClr>
                </a:solidFill>
                <a:latin typeface="Avenir Next Condensed" charset="0"/>
                <a:ea typeface="Avenir Next Condensed" charset="0"/>
                <a:cs typeface="Avenir Next Condensed" charset="0"/>
              </a:rPr>
              <a:t>“Pronti, partenza… a Betlemme!” </a:t>
            </a:r>
          </a:p>
          <a:p>
            <a:r>
              <a:rPr lang="it-IT" sz="3600" b="1" dirty="0">
                <a:solidFill>
                  <a:schemeClr val="accent1">
                    <a:lumMod val="50000"/>
                  </a:schemeClr>
                </a:solidFill>
                <a:latin typeface="Avenir Next Condensed" charset="0"/>
                <a:ea typeface="Avenir Next Condensed" charset="0"/>
                <a:cs typeface="Avenir Next Condensed" charset="0"/>
              </a:rPr>
              <a:t>Quaresima</a:t>
            </a:r>
            <a:r>
              <a:rPr lang="it-IT" sz="3600" dirty="0">
                <a:solidFill>
                  <a:schemeClr val="accent1">
                    <a:lumMod val="50000"/>
                  </a:schemeClr>
                </a:solidFill>
                <a:latin typeface="Avenir Next Condensed" charset="0"/>
                <a:ea typeface="Avenir Next Condensed" charset="0"/>
                <a:cs typeface="Avenir Next Condensed" charset="0"/>
              </a:rPr>
              <a:t> </a:t>
            </a:r>
            <a:r>
              <a:rPr lang="it-IT" sz="3600" dirty="0" smtClean="0">
                <a:solidFill>
                  <a:schemeClr val="accent1">
                    <a:lumMod val="50000"/>
                  </a:schemeClr>
                </a:solidFill>
                <a:latin typeface="Avenir Next Condensed" charset="0"/>
                <a:ea typeface="Avenir Next Condensed" charset="0"/>
                <a:cs typeface="Avenir Next Condensed" charset="0"/>
              </a:rPr>
              <a:t>3-6,  7-10, </a:t>
            </a:r>
            <a:r>
              <a:rPr lang="it-IT" sz="3600" dirty="0">
                <a:solidFill>
                  <a:schemeClr val="accent1">
                    <a:lumMod val="50000"/>
                  </a:schemeClr>
                </a:solidFill>
                <a:latin typeface="Avenir Next Condensed" charset="0"/>
                <a:ea typeface="Avenir Next Condensed" charset="0"/>
                <a:cs typeface="Avenir Next Condensed" charset="0"/>
              </a:rPr>
              <a:t>11-14 </a:t>
            </a:r>
            <a:r>
              <a:rPr lang="it-IT" sz="3600" b="1" dirty="0">
                <a:solidFill>
                  <a:schemeClr val="accent1">
                    <a:lumMod val="50000"/>
                  </a:schemeClr>
                </a:solidFill>
                <a:latin typeface="Avenir Next Condensed" charset="0"/>
                <a:ea typeface="Avenir Next Condensed" charset="0"/>
                <a:cs typeface="Avenir Next Condensed" charset="0"/>
              </a:rPr>
              <a:t>“Tra(</a:t>
            </a:r>
            <a:r>
              <a:rPr lang="it-IT" sz="3600" b="1" dirty="0" err="1">
                <a:solidFill>
                  <a:schemeClr val="accent1">
                    <a:lumMod val="50000"/>
                  </a:schemeClr>
                </a:solidFill>
                <a:latin typeface="Avenir Next Condensed" charset="0"/>
                <a:ea typeface="Avenir Next Condensed" charset="0"/>
                <a:cs typeface="Avenir Next Condensed" charset="0"/>
              </a:rPr>
              <a:t>s</a:t>
            </a:r>
            <a:r>
              <a:rPr lang="it-IT" sz="3600" b="1" dirty="0">
                <a:solidFill>
                  <a:schemeClr val="accent1">
                    <a:lumMod val="50000"/>
                  </a:schemeClr>
                </a:solidFill>
                <a:latin typeface="Avenir Next Condensed" charset="0"/>
                <a:ea typeface="Avenir Next Condensed" charset="0"/>
                <a:cs typeface="Avenir Next Condensed" charset="0"/>
              </a:rPr>
              <a:t>)guardi di speranza”</a:t>
            </a:r>
          </a:p>
          <a:p>
            <a:endParaRPr lang="it-IT" dirty="0" smtClean="0"/>
          </a:p>
          <a:p>
            <a:endParaRPr lang="it-IT" dirty="0"/>
          </a:p>
        </p:txBody>
      </p:sp>
    </p:spTree>
    <p:extLst>
      <p:ext uri="{BB962C8B-B14F-4D97-AF65-F5344CB8AC3E}">
        <p14:creationId xmlns:p14="http://schemas.microsoft.com/office/powerpoint/2010/main" val="159732240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265112" cy="6858000"/>
          </a:xfrm>
          <a:prstGeom prst="rect">
            <a:avLst/>
          </a:prstGeom>
        </p:spPr>
      </p:pic>
      <p:sp>
        <p:nvSpPr>
          <p:cNvPr id="3" name="Sottotitolo 2"/>
          <p:cNvSpPr>
            <a:spLocks noGrp="1"/>
          </p:cNvSpPr>
          <p:nvPr>
            <p:ph type="subTitle" idx="1"/>
          </p:nvPr>
        </p:nvSpPr>
        <p:spPr>
          <a:xfrm>
            <a:off x="2783995" y="2353733"/>
            <a:ext cx="8893260" cy="2150534"/>
          </a:xfrm>
        </p:spPr>
        <p:txBody>
          <a:bodyPr>
            <a:normAutofit fontScale="92500"/>
          </a:bodyPr>
          <a:lstStyle/>
          <a:p>
            <a:pPr algn="just"/>
            <a:r>
              <a:rPr lang="it-IT" sz="3600" dirty="0" smtClean="0">
                <a:solidFill>
                  <a:schemeClr val="accent1">
                    <a:lumMod val="50000"/>
                  </a:schemeClr>
                </a:solidFill>
                <a:latin typeface="Avenir Next Condensed" charset="0"/>
                <a:ea typeface="Avenir Next Condensed" charset="0"/>
                <a:cs typeface="Avenir Next Condensed" charset="0"/>
              </a:rPr>
              <a:t>è tutto ciò che </a:t>
            </a:r>
            <a:r>
              <a:rPr lang="it-IT" sz="3600" b="1" dirty="0" smtClean="0">
                <a:solidFill>
                  <a:schemeClr val="accent1">
                    <a:lumMod val="50000"/>
                  </a:schemeClr>
                </a:solidFill>
                <a:latin typeface="Avenir Next Condensed" charset="0"/>
                <a:ea typeface="Avenir Next Condensed" charset="0"/>
                <a:cs typeface="Avenir Next Condensed" charset="0"/>
              </a:rPr>
              <a:t>i piccoli stanno vivendo in questo tempo storico</a:t>
            </a:r>
            <a:r>
              <a:rPr lang="it-IT" sz="3600" dirty="0" smtClean="0">
                <a:solidFill>
                  <a:schemeClr val="accent1">
                    <a:lumMod val="50000"/>
                  </a:schemeClr>
                </a:solidFill>
                <a:latin typeface="Avenir Next Condensed" charset="0"/>
                <a:ea typeface="Avenir Next Condensed" charset="0"/>
                <a:cs typeface="Avenir Next Condensed" charset="0"/>
              </a:rPr>
              <a:t>, è l’insieme di </a:t>
            </a:r>
            <a:r>
              <a:rPr lang="it-IT" sz="3600" b="1" dirty="0" smtClean="0">
                <a:solidFill>
                  <a:schemeClr val="accent1">
                    <a:lumMod val="50000"/>
                  </a:schemeClr>
                </a:solidFill>
                <a:latin typeface="Avenir Next Condensed" charset="0"/>
                <a:ea typeface="Avenir Next Condensed" charset="0"/>
                <a:cs typeface="Avenir Next Condensed" charset="0"/>
              </a:rPr>
              <a:t>domande, aspettative, sogni, difficoltà, disagi, aspirazioni, interessi</a:t>
            </a:r>
            <a:r>
              <a:rPr lang="it-IT" sz="3600" dirty="0" smtClean="0">
                <a:solidFill>
                  <a:schemeClr val="accent1">
                    <a:lumMod val="50000"/>
                  </a:schemeClr>
                </a:solidFill>
                <a:latin typeface="Avenir Next Condensed" charset="0"/>
                <a:ea typeface="Avenir Next Condensed" charset="0"/>
                <a:cs typeface="Avenir Next Condensed" charset="0"/>
              </a:rPr>
              <a:t> che emergono dall’osservazione del loro mondo.</a:t>
            </a:r>
          </a:p>
          <a:p>
            <a:pPr algn="just"/>
            <a:endParaRPr lang="it-IT" dirty="0"/>
          </a:p>
        </p:txBody>
      </p:sp>
      <p:sp>
        <p:nvSpPr>
          <p:cNvPr id="7" name="Titolo 1"/>
          <p:cNvSpPr>
            <a:spLocks noGrp="1"/>
          </p:cNvSpPr>
          <p:nvPr>
            <p:ph type="ctrTitle"/>
          </p:nvPr>
        </p:nvSpPr>
        <p:spPr>
          <a:xfrm>
            <a:off x="1270522" y="1547756"/>
            <a:ext cx="11920207" cy="1020840"/>
          </a:xfrm>
          <a:noFill/>
        </p:spPr>
        <p:txBody>
          <a:bodyPr>
            <a:noAutofit/>
          </a:bodyPr>
          <a:lstStyle/>
          <a:p>
            <a:r>
              <a:rPr lang="it-IT" sz="6600" b="1" dirty="0" smtClean="0">
                <a:solidFill>
                  <a:schemeClr val="accent1">
                    <a:lumMod val="50000"/>
                  </a:schemeClr>
                </a:solidFill>
                <a:effectLst/>
                <a:latin typeface="Mabook" charset="0"/>
                <a:ea typeface="Mabook" charset="0"/>
                <a:cs typeface="Mabook" charset="0"/>
              </a:rPr>
              <a:t>La </a:t>
            </a:r>
            <a:r>
              <a:rPr lang="it-IT" sz="6600" b="1" dirty="0" err="1" smtClean="0">
                <a:solidFill>
                  <a:schemeClr val="accent1">
                    <a:lumMod val="50000"/>
                  </a:schemeClr>
                </a:solidFill>
                <a:effectLst/>
                <a:latin typeface="Mabook" charset="0"/>
                <a:ea typeface="Mabook" charset="0"/>
                <a:cs typeface="Mabook" charset="0"/>
              </a:rPr>
              <a:t>realta’</a:t>
            </a:r>
            <a:r>
              <a:rPr lang="it-IT" sz="6600" b="1" dirty="0" smtClean="0">
                <a:solidFill>
                  <a:schemeClr val="accent1">
                    <a:lumMod val="50000"/>
                  </a:schemeClr>
                </a:solidFill>
                <a:effectLst/>
                <a:latin typeface="Mabook" charset="0"/>
                <a:ea typeface="Mabook" charset="0"/>
                <a:cs typeface="Mabook" charset="0"/>
              </a:rPr>
              <a:t> dei ragazzi</a:t>
            </a:r>
            <a:r>
              <a:rPr lang="it-IT" sz="3200" b="1" dirty="0" smtClean="0">
                <a:solidFill>
                  <a:schemeClr val="accent1">
                    <a:lumMod val="50000"/>
                  </a:schemeClr>
                </a:solidFill>
                <a:effectLst/>
                <a:latin typeface="Mabook" charset="0"/>
                <a:ea typeface="Mabook" charset="0"/>
                <a:cs typeface="Mabook" charset="0"/>
              </a:rPr>
              <a:t/>
            </a:r>
            <a:br>
              <a:rPr lang="it-IT" sz="3200" b="1" dirty="0" smtClean="0">
                <a:solidFill>
                  <a:schemeClr val="accent1">
                    <a:lumMod val="50000"/>
                  </a:schemeClr>
                </a:solidFill>
                <a:effectLst/>
                <a:latin typeface="Mabook" charset="0"/>
                <a:ea typeface="Mabook" charset="0"/>
                <a:cs typeface="Mabook" charset="0"/>
              </a:rPr>
            </a:br>
            <a:r>
              <a:rPr lang="it-IT" sz="500" b="1" dirty="0" smtClean="0">
                <a:solidFill>
                  <a:schemeClr val="accent1">
                    <a:lumMod val="50000"/>
                  </a:schemeClr>
                </a:solidFill>
                <a:effectLst/>
                <a:latin typeface="Mabook" charset="0"/>
                <a:ea typeface="Mabook" charset="0"/>
                <a:cs typeface="Mabook" charset="0"/>
              </a:rPr>
              <a:t/>
            </a:r>
            <a:br>
              <a:rPr lang="it-IT" sz="500" b="1" dirty="0" smtClean="0">
                <a:solidFill>
                  <a:schemeClr val="accent1">
                    <a:lumMod val="50000"/>
                  </a:schemeClr>
                </a:solidFill>
                <a:effectLst/>
                <a:latin typeface="Mabook" charset="0"/>
                <a:ea typeface="Mabook" charset="0"/>
                <a:cs typeface="Mabook" charset="0"/>
              </a:rPr>
            </a:br>
            <a:endParaRPr lang="it-IT" sz="3200" b="1" dirty="0">
              <a:solidFill>
                <a:schemeClr val="accent1">
                  <a:lumMod val="50000"/>
                </a:schemeClr>
              </a:solidFill>
              <a:effectLst/>
              <a:latin typeface="Mabook" charset="0"/>
              <a:ea typeface="Mabook" charset="0"/>
              <a:cs typeface="Mabook" charset="0"/>
            </a:endParaRPr>
          </a:p>
        </p:txBody>
      </p:sp>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15899"/>
            <a:ext cx="3440631" cy="4850581"/>
          </a:xfrm>
          <a:prstGeom prst="rect">
            <a:avLst/>
          </a:prstGeom>
        </p:spPr>
      </p:pic>
    </p:spTree>
    <p:extLst>
      <p:ext uri="{BB962C8B-B14F-4D97-AF65-F5344CB8AC3E}">
        <p14:creationId xmlns:p14="http://schemas.microsoft.com/office/powerpoint/2010/main" val="46068676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265112" cy="6858000"/>
          </a:xfrm>
          <a:prstGeom prst="rect">
            <a:avLst/>
          </a:prstGeom>
        </p:spPr>
      </p:pic>
      <p:sp>
        <p:nvSpPr>
          <p:cNvPr id="3" name="Sottotitolo 2"/>
          <p:cNvSpPr>
            <a:spLocks noGrp="1"/>
          </p:cNvSpPr>
          <p:nvPr>
            <p:ph type="subTitle" idx="1"/>
          </p:nvPr>
        </p:nvSpPr>
        <p:spPr>
          <a:xfrm>
            <a:off x="781622" y="549464"/>
            <a:ext cx="10701867" cy="4494024"/>
          </a:xfrm>
        </p:spPr>
        <p:txBody>
          <a:bodyPr>
            <a:normAutofit lnSpcReduction="10000"/>
          </a:bodyPr>
          <a:lstStyle/>
          <a:p>
            <a:r>
              <a:rPr lang="it-IT" sz="4300" b="1" dirty="0" smtClean="0">
                <a:solidFill>
                  <a:schemeClr val="accent1">
                    <a:lumMod val="50000"/>
                  </a:schemeClr>
                </a:solidFill>
                <a:latin typeface="Mabook" charset="0"/>
                <a:ea typeface="Mabook" charset="0"/>
                <a:cs typeface="Mabook" charset="0"/>
              </a:rPr>
              <a:t>Campo scuola</a:t>
            </a:r>
          </a:p>
          <a:p>
            <a:endParaRPr lang="it-IT" sz="1200" dirty="0">
              <a:solidFill>
                <a:schemeClr val="accent1">
                  <a:lumMod val="50000"/>
                </a:schemeClr>
              </a:solidFill>
              <a:latin typeface="Mabook" charset="0"/>
              <a:ea typeface="Mabook" charset="0"/>
              <a:cs typeface="Mabook" charset="0"/>
            </a:endParaRPr>
          </a:p>
          <a:p>
            <a:pPr algn="just"/>
            <a:r>
              <a:rPr lang="it-IT" dirty="0">
                <a:solidFill>
                  <a:schemeClr val="accent1">
                    <a:lumMod val="50000"/>
                  </a:schemeClr>
                </a:solidFill>
                <a:latin typeface="Avenir Next Condensed" charset="0"/>
                <a:ea typeface="Avenir Next Condensed" charset="0"/>
                <a:cs typeface="Avenir Next Condensed" charset="0"/>
              </a:rPr>
              <a:t>Da alcuni anni l’Azione Cattolica dei Ragazzi elabora una proposta per il Campo scuola estivo, esperienza formativa che costituisce il cuore del </a:t>
            </a:r>
            <a:r>
              <a:rPr lang="it-IT" b="1" dirty="0">
                <a:solidFill>
                  <a:schemeClr val="accent1">
                    <a:lumMod val="50000"/>
                  </a:schemeClr>
                </a:solidFill>
                <a:latin typeface="Avenir Next Condensed" charset="0"/>
                <a:ea typeface="Avenir Next Condensed" charset="0"/>
                <a:cs typeface="Avenir Next Condensed" charset="0"/>
              </a:rPr>
              <a:t>“Tempo Estate Eccezionale”</a:t>
            </a:r>
            <a:r>
              <a:rPr lang="it-IT" dirty="0">
                <a:solidFill>
                  <a:schemeClr val="accent1">
                    <a:lumMod val="50000"/>
                  </a:schemeClr>
                </a:solidFill>
                <a:latin typeface="Avenir Next Condensed" charset="0"/>
                <a:ea typeface="Avenir Next Condensed" charset="0"/>
                <a:cs typeface="Avenir Next Condensed" charset="0"/>
              </a:rPr>
              <a:t>.</a:t>
            </a:r>
          </a:p>
          <a:p>
            <a:pPr algn="just"/>
            <a:r>
              <a:rPr lang="it-IT" dirty="0">
                <a:solidFill>
                  <a:schemeClr val="accent1">
                    <a:lumMod val="50000"/>
                  </a:schemeClr>
                </a:solidFill>
                <a:latin typeface="Avenir Next Condensed" charset="0"/>
                <a:ea typeface="Avenir Next Condensed" charset="0"/>
                <a:cs typeface="Avenir Next Condensed" charset="0"/>
              </a:rPr>
              <a:t>La struttura si sviluppa su sette tappe ciascuna delle quali approfondisce una figura biblica o un testimone particolarmente importante. Attraverso tali figure i piccoli sono aiutati a rileggere la loro fede e le loro relazioni alla luce di ciò che la Scrittura ci narra e ci consegna.</a:t>
            </a:r>
          </a:p>
          <a:p>
            <a:pPr algn="just"/>
            <a:r>
              <a:rPr lang="it-IT" dirty="0">
                <a:solidFill>
                  <a:schemeClr val="accent1">
                    <a:lumMod val="50000"/>
                  </a:schemeClr>
                </a:solidFill>
                <a:latin typeface="Avenir Next Condensed" charset="0"/>
                <a:ea typeface="Avenir Next Condensed" charset="0"/>
                <a:cs typeface="Avenir Next Condensed" charset="0"/>
              </a:rPr>
              <a:t>La proposta estiva di quest’anno ruota intorno alla storia di </a:t>
            </a:r>
            <a:r>
              <a:rPr lang="it-IT" b="1" dirty="0">
                <a:solidFill>
                  <a:schemeClr val="accent1">
                    <a:lumMod val="50000"/>
                  </a:schemeClr>
                </a:solidFill>
                <a:latin typeface="Avenir Next Condensed" charset="0"/>
                <a:ea typeface="Avenir Next Condensed" charset="0"/>
                <a:cs typeface="Avenir Next Condensed" charset="0"/>
              </a:rPr>
              <a:t>Mosè e della sua esperienza al servizio del popolo di Dio</a:t>
            </a:r>
            <a:r>
              <a:rPr lang="it-IT" dirty="0">
                <a:solidFill>
                  <a:schemeClr val="accent1">
                    <a:lumMod val="50000"/>
                  </a:schemeClr>
                </a:solidFill>
                <a:latin typeface="Avenir Next Condensed" charset="0"/>
                <a:ea typeface="Avenir Next Condensed" charset="0"/>
                <a:cs typeface="Avenir Next Condensed" charset="0"/>
              </a:rPr>
              <a:t>. La vita di Mosè si inserisce pienamente nel cammino che i bambini e i ragazzi hanno vissuto, la sua è la storia di chi si allena per vivere con gli altri, per amarli e spendersi per loro. </a:t>
            </a:r>
            <a:r>
              <a:rPr lang="it-IT" dirty="0" smtClean="0">
                <a:solidFill>
                  <a:schemeClr val="accent1">
                    <a:lumMod val="50000"/>
                  </a:schemeClr>
                </a:solidFill>
                <a:latin typeface="Avenir Next Condensed" charset="0"/>
                <a:ea typeface="Avenir Next Condensed" charset="0"/>
                <a:cs typeface="Avenir Next Condensed" charset="0"/>
              </a:rPr>
              <a:t>Nell’antico </a:t>
            </a:r>
            <a:r>
              <a:rPr lang="it-IT" dirty="0">
                <a:solidFill>
                  <a:schemeClr val="accent1">
                    <a:lumMod val="50000"/>
                  </a:schemeClr>
                </a:solidFill>
                <a:latin typeface="Avenir Next Condensed" charset="0"/>
                <a:ea typeface="Avenir Next Condensed" charset="0"/>
                <a:cs typeface="Avenir Next Condensed" charset="0"/>
              </a:rPr>
              <a:t>testamento i libri dell’Esodo, dei Numeri e del Deuteronomio narrano la vicenda di Mosè e del popolo d’Israele</a:t>
            </a:r>
            <a:r>
              <a:rPr lang="it-IT" dirty="0" smtClean="0">
                <a:solidFill>
                  <a:schemeClr val="accent1">
                    <a:lumMod val="50000"/>
                  </a:schemeClr>
                </a:solidFill>
                <a:latin typeface="Avenir Next Condensed" charset="0"/>
                <a:ea typeface="Avenir Next Condensed" charset="0"/>
                <a:cs typeface="Avenir Next Condensed" charset="0"/>
              </a:rPr>
              <a:t>.</a:t>
            </a:r>
            <a:endParaRPr lang="it-IT" dirty="0" smtClean="0"/>
          </a:p>
        </p:txBody>
      </p:sp>
    </p:spTree>
    <p:extLst>
      <p:ext uri="{BB962C8B-B14F-4D97-AF65-F5344CB8AC3E}">
        <p14:creationId xmlns:p14="http://schemas.microsoft.com/office/powerpoint/2010/main" val="143211461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265112" cy="6858000"/>
          </a:xfrm>
          <a:prstGeom prst="rect">
            <a:avLst/>
          </a:prstGeom>
        </p:spPr>
      </p:pic>
      <p:sp>
        <p:nvSpPr>
          <p:cNvPr id="3" name="Sottotitolo 2"/>
          <p:cNvSpPr>
            <a:spLocks noGrp="1"/>
          </p:cNvSpPr>
          <p:nvPr>
            <p:ph type="subTitle" idx="1"/>
          </p:nvPr>
        </p:nvSpPr>
        <p:spPr>
          <a:xfrm>
            <a:off x="781622" y="549464"/>
            <a:ext cx="10701867" cy="4494024"/>
          </a:xfrm>
        </p:spPr>
        <p:txBody>
          <a:bodyPr>
            <a:normAutofit/>
          </a:bodyPr>
          <a:lstStyle/>
          <a:p>
            <a:r>
              <a:rPr lang="it-IT" sz="4300" b="1" dirty="0" smtClean="0">
                <a:solidFill>
                  <a:schemeClr val="accent1">
                    <a:lumMod val="50000"/>
                  </a:schemeClr>
                </a:solidFill>
                <a:latin typeface="Mabook" charset="0"/>
                <a:ea typeface="Mabook" charset="0"/>
                <a:cs typeface="Mabook" charset="0"/>
              </a:rPr>
              <a:t>Stampa associativa</a:t>
            </a:r>
          </a:p>
          <a:p>
            <a:endParaRPr lang="it-IT" sz="1200" dirty="0">
              <a:solidFill>
                <a:schemeClr val="accent1">
                  <a:lumMod val="50000"/>
                </a:schemeClr>
              </a:solidFill>
              <a:latin typeface="Mabook" charset="0"/>
              <a:ea typeface="Mabook" charset="0"/>
              <a:cs typeface="Mabook" charset="0"/>
            </a:endParaRPr>
          </a:p>
          <a:p>
            <a:endParaRPr lang="it-IT" sz="4000" b="1" dirty="0" smtClean="0">
              <a:solidFill>
                <a:schemeClr val="accent1">
                  <a:lumMod val="50000"/>
                </a:schemeClr>
              </a:solidFill>
              <a:latin typeface="Avenir Next Condensed" charset="0"/>
              <a:ea typeface="Avenir Next Condensed" charset="0"/>
              <a:cs typeface="Avenir Next Condensed" charset="0"/>
            </a:endParaRPr>
          </a:p>
          <a:p>
            <a:r>
              <a:rPr lang="it-IT" sz="5400" b="1" dirty="0" smtClean="0">
                <a:solidFill>
                  <a:schemeClr val="accent1">
                    <a:lumMod val="50000"/>
                  </a:schemeClr>
                </a:solidFill>
                <a:latin typeface="Avenir Next Condensed" charset="0"/>
                <a:ea typeface="Avenir Next Condensed" charset="0"/>
                <a:cs typeface="Avenir Next Condensed" charset="0"/>
              </a:rPr>
              <a:t>La </a:t>
            </a:r>
            <a:r>
              <a:rPr lang="it-IT" sz="5400" b="1" dirty="0">
                <a:solidFill>
                  <a:schemeClr val="accent1">
                    <a:lumMod val="50000"/>
                  </a:schemeClr>
                </a:solidFill>
                <a:latin typeface="Avenir Next Condensed" charset="0"/>
                <a:ea typeface="Avenir Next Condensed" charset="0"/>
                <a:cs typeface="Avenir Next Condensed" charset="0"/>
              </a:rPr>
              <a:t>Giostra</a:t>
            </a:r>
          </a:p>
          <a:p>
            <a:r>
              <a:rPr lang="it-IT" sz="5400" b="1" dirty="0">
                <a:solidFill>
                  <a:schemeClr val="accent1">
                    <a:lumMod val="50000"/>
                  </a:schemeClr>
                </a:solidFill>
                <a:latin typeface="Avenir Next Condensed" charset="0"/>
                <a:ea typeface="Avenir Next Condensed" charset="0"/>
                <a:cs typeface="Avenir Next Condensed" charset="0"/>
              </a:rPr>
              <a:t>Foglie</a:t>
            </a:r>
          </a:p>
          <a:p>
            <a:r>
              <a:rPr lang="it-IT" sz="5400" b="1" dirty="0">
                <a:solidFill>
                  <a:schemeClr val="accent1">
                    <a:lumMod val="50000"/>
                  </a:schemeClr>
                </a:solidFill>
                <a:latin typeface="Avenir Next Condensed" charset="0"/>
                <a:ea typeface="Avenir Next Condensed" charset="0"/>
                <a:cs typeface="Avenir Next Condensed" charset="0"/>
              </a:rPr>
              <a:t>Ragazzi</a:t>
            </a:r>
          </a:p>
        </p:txBody>
      </p:sp>
    </p:spTree>
    <p:extLst>
      <p:ext uri="{BB962C8B-B14F-4D97-AF65-F5344CB8AC3E}">
        <p14:creationId xmlns:p14="http://schemas.microsoft.com/office/powerpoint/2010/main" val="199856295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265112" cy="6858000"/>
          </a:xfrm>
          <a:prstGeom prst="rect">
            <a:avLst/>
          </a:prstGeom>
        </p:spPr>
      </p:pic>
      <p:sp>
        <p:nvSpPr>
          <p:cNvPr id="3" name="Sottotitolo 2"/>
          <p:cNvSpPr>
            <a:spLocks noGrp="1"/>
          </p:cNvSpPr>
          <p:nvPr>
            <p:ph type="subTitle" idx="1"/>
          </p:nvPr>
        </p:nvSpPr>
        <p:spPr>
          <a:xfrm>
            <a:off x="1560556" y="1606738"/>
            <a:ext cx="9144000" cy="4808349"/>
          </a:xfrm>
        </p:spPr>
        <p:txBody>
          <a:bodyPr>
            <a:normAutofit/>
          </a:bodyPr>
          <a:lstStyle/>
          <a:p>
            <a:r>
              <a:rPr lang="it-IT" sz="9600" b="1" dirty="0">
                <a:solidFill>
                  <a:srgbClr val="0070C0"/>
                </a:solidFill>
                <a:latin typeface="Mabook" charset="0"/>
                <a:ea typeface="Mabook" charset="0"/>
                <a:cs typeface="Mabook" charset="0"/>
              </a:rPr>
              <a:t>Buon </a:t>
            </a:r>
            <a:endParaRPr lang="it-IT" sz="9600" b="1" dirty="0" smtClean="0">
              <a:solidFill>
                <a:srgbClr val="0070C0"/>
              </a:solidFill>
              <a:latin typeface="Mabook" charset="0"/>
              <a:ea typeface="Mabook" charset="0"/>
              <a:cs typeface="Mabook" charset="0"/>
            </a:endParaRPr>
          </a:p>
          <a:p>
            <a:r>
              <a:rPr lang="it-IT" sz="9600" b="1" dirty="0" smtClean="0">
                <a:solidFill>
                  <a:srgbClr val="0070C0"/>
                </a:solidFill>
                <a:latin typeface="Mabook" charset="0"/>
                <a:ea typeface="Mabook" charset="0"/>
                <a:cs typeface="Mabook" charset="0"/>
              </a:rPr>
              <a:t>cammino</a:t>
            </a:r>
            <a:r>
              <a:rPr lang="it-IT" sz="9600" dirty="0" smtClean="0">
                <a:solidFill>
                  <a:srgbClr val="0070C0"/>
                </a:solidFill>
                <a:effectLst/>
                <a:latin typeface="Mabook" charset="0"/>
                <a:ea typeface="Mabook" charset="0"/>
                <a:cs typeface="Mabook" charset="0"/>
              </a:rPr>
              <a:t> !</a:t>
            </a:r>
            <a:endParaRPr lang="it-IT" sz="9600" dirty="0" smtClean="0">
              <a:solidFill>
                <a:srgbClr val="0070C0"/>
              </a:solidFill>
              <a:latin typeface="Mabook" charset="0"/>
              <a:ea typeface="Mabook" charset="0"/>
              <a:cs typeface="Mabook" charset="0"/>
            </a:endParaRPr>
          </a:p>
          <a:p>
            <a:endParaRPr lang="it-IT" dirty="0"/>
          </a:p>
        </p:txBody>
      </p:sp>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149" y="0"/>
            <a:ext cx="5155770" cy="2720366"/>
          </a:xfrm>
          <a:prstGeom prst="rect">
            <a:avLst/>
          </a:prstGeom>
        </p:spPr>
      </p:pic>
    </p:spTree>
    <p:extLst>
      <p:ext uri="{BB962C8B-B14F-4D97-AF65-F5344CB8AC3E}">
        <p14:creationId xmlns:p14="http://schemas.microsoft.com/office/powerpoint/2010/main" val="190900290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265112" cy="6858000"/>
          </a:xfrm>
          <a:prstGeom prst="rect">
            <a:avLst/>
          </a:prstGeom>
        </p:spPr>
      </p:pic>
      <p:sp>
        <p:nvSpPr>
          <p:cNvPr id="3" name="Sottotitolo 2"/>
          <p:cNvSpPr>
            <a:spLocks noGrp="1"/>
          </p:cNvSpPr>
          <p:nvPr>
            <p:ph type="subTitle" idx="1"/>
          </p:nvPr>
        </p:nvSpPr>
        <p:spPr>
          <a:xfrm>
            <a:off x="349671" y="1964251"/>
            <a:ext cx="8966540" cy="3722765"/>
          </a:xfrm>
        </p:spPr>
        <p:txBody>
          <a:bodyPr>
            <a:normAutofit fontScale="40000" lnSpcReduction="20000"/>
          </a:bodyPr>
          <a:lstStyle/>
          <a:p>
            <a:pPr algn="just">
              <a:lnSpc>
                <a:spcPct val="120000"/>
              </a:lnSpc>
            </a:pPr>
            <a:r>
              <a:rPr lang="it-IT" sz="5900" i="1" dirty="0" smtClean="0">
                <a:solidFill>
                  <a:schemeClr val="accent1">
                    <a:lumMod val="50000"/>
                  </a:schemeClr>
                </a:solidFill>
                <a:latin typeface="Times New Roman" charset="0"/>
                <a:ea typeface="Times New Roman" charset="0"/>
                <a:cs typeface="Times New Roman" charset="0"/>
              </a:rPr>
              <a:t>D’altra parte, non posso ridurre la mia vita alla relazione con un piccolo gruppo e nemmeno alla mia famiglia, perché è impossibile capire me stesso senza un tessuto più ampio di relazioni: non solo quello attuale ma anche quello che mi precede e che è andato configurandomi nel corso della mia vita. </a:t>
            </a:r>
          </a:p>
          <a:p>
            <a:pPr algn="just"/>
            <a:endParaRPr lang="it-IT" sz="3600" i="1" dirty="0" smtClean="0">
              <a:solidFill>
                <a:schemeClr val="accent1">
                  <a:lumMod val="50000"/>
                </a:schemeClr>
              </a:solidFill>
              <a:latin typeface="Avenir Next Condensed" charset="0"/>
              <a:ea typeface="Avenir Next Condensed" charset="0"/>
              <a:cs typeface="Avenir Next Condensed" charset="0"/>
            </a:endParaRPr>
          </a:p>
          <a:p>
            <a:pPr algn="r"/>
            <a:r>
              <a:rPr lang="it-IT" sz="3800" b="1" i="1" dirty="0" smtClean="0">
                <a:solidFill>
                  <a:schemeClr val="accent1">
                    <a:lumMod val="50000"/>
                  </a:schemeClr>
                </a:solidFill>
                <a:latin typeface="Times New Roman" charset="0"/>
                <a:ea typeface="Times New Roman" charset="0"/>
                <a:cs typeface="Times New Roman" charset="0"/>
              </a:rPr>
              <a:t> (Francesco, Fratelli tutti)</a:t>
            </a:r>
          </a:p>
          <a:p>
            <a:pPr algn="r"/>
            <a:endParaRPr lang="it-IT" sz="3800" dirty="0">
              <a:solidFill>
                <a:schemeClr val="accent1">
                  <a:lumMod val="50000"/>
                </a:schemeClr>
              </a:solidFill>
              <a:latin typeface="Avenir Next Condensed" charset="0"/>
              <a:ea typeface="Avenir Next Condensed" charset="0"/>
              <a:cs typeface="Avenir Next Condensed" charset="0"/>
            </a:endParaRPr>
          </a:p>
          <a:p>
            <a:pPr algn="r"/>
            <a:r>
              <a:rPr lang="it-IT" sz="6000" dirty="0" smtClean="0">
                <a:solidFill>
                  <a:schemeClr val="accent1">
                    <a:lumMod val="50000"/>
                  </a:schemeClr>
                </a:solidFill>
                <a:latin typeface="Avenir Next Condensed" charset="0"/>
                <a:ea typeface="Avenir Next Condensed" charset="0"/>
                <a:cs typeface="Avenir Next Condensed" charset="0"/>
              </a:rPr>
              <a:t>La vita ordinaria della comunità cristiana è scandita</a:t>
            </a:r>
          </a:p>
          <a:p>
            <a:pPr algn="r"/>
            <a:r>
              <a:rPr lang="it-IT" sz="6000" dirty="0" smtClean="0">
                <a:solidFill>
                  <a:schemeClr val="accent1">
                    <a:lumMod val="50000"/>
                  </a:schemeClr>
                </a:solidFill>
                <a:latin typeface="Avenir Next Condensed" charset="0"/>
                <a:ea typeface="Avenir Next Condensed" charset="0"/>
                <a:cs typeface="Avenir Next Condensed" charset="0"/>
              </a:rPr>
              <a:t> in questo anno liturgico, dal </a:t>
            </a:r>
            <a:r>
              <a:rPr lang="it-IT" sz="6000" b="1" dirty="0" smtClean="0">
                <a:solidFill>
                  <a:schemeClr val="accent1">
                    <a:lumMod val="50000"/>
                  </a:schemeClr>
                </a:solidFill>
                <a:latin typeface="Avenir Next Condensed" charset="0"/>
                <a:ea typeface="Avenir Next Condensed" charset="0"/>
                <a:cs typeface="Avenir Next Condensed" charset="0"/>
              </a:rPr>
              <a:t>Vangelo di Matteo</a:t>
            </a:r>
            <a:r>
              <a:rPr lang="it-IT" sz="6000" dirty="0" smtClean="0">
                <a:solidFill>
                  <a:schemeClr val="accent1">
                    <a:lumMod val="50000"/>
                  </a:schemeClr>
                </a:solidFill>
                <a:latin typeface="Avenir Next Condensed" charset="0"/>
                <a:ea typeface="Avenir Next Condensed" charset="0"/>
                <a:cs typeface="Avenir Next Condensed" charset="0"/>
              </a:rPr>
              <a:t>.</a:t>
            </a:r>
            <a:endParaRPr lang="it-IT" sz="1800" dirty="0" smtClean="0"/>
          </a:p>
          <a:p>
            <a:pPr algn="r"/>
            <a:endParaRPr lang="it-IT" sz="3800" i="1" dirty="0" smtClean="0">
              <a:solidFill>
                <a:schemeClr val="accent1">
                  <a:lumMod val="50000"/>
                </a:schemeClr>
              </a:solidFill>
              <a:latin typeface="Times New Roman" charset="0"/>
              <a:ea typeface="Times New Roman" charset="0"/>
              <a:cs typeface="Times New Roman" charset="0"/>
            </a:endParaRPr>
          </a:p>
          <a:p>
            <a:pPr algn="just"/>
            <a:endParaRPr lang="it-IT" sz="2900" dirty="0"/>
          </a:p>
        </p:txBody>
      </p:sp>
      <p:sp>
        <p:nvSpPr>
          <p:cNvPr id="7" name="Titolo 1"/>
          <p:cNvSpPr>
            <a:spLocks noGrp="1"/>
          </p:cNvSpPr>
          <p:nvPr>
            <p:ph type="ctrTitle"/>
          </p:nvPr>
        </p:nvSpPr>
        <p:spPr>
          <a:xfrm>
            <a:off x="-989929" y="508806"/>
            <a:ext cx="11920207" cy="1020840"/>
          </a:xfrm>
          <a:noFill/>
        </p:spPr>
        <p:txBody>
          <a:bodyPr>
            <a:noAutofit/>
          </a:bodyPr>
          <a:lstStyle/>
          <a:p>
            <a:r>
              <a:rPr lang="it-IT" sz="5400" b="1" dirty="0" smtClean="0">
                <a:solidFill>
                  <a:schemeClr val="accent1">
                    <a:lumMod val="50000"/>
                  </a:schemeClr>
                </a:solidFill>
                <a:effectLst/>
                <a:latin typeface="Mabook" charset="0"/>
                <a:ea typeface="Mabook" charset="0"/>
                <a:cs typeface="Mabook" charset="0"/>
              </a:rPr>
              <a:t>Il cammino della chiesa</a:t>
            </a:r>
            <a:endParaRPr lang="it-IT" sz="2400" b="1" dirty="0">
              <a:solidFill>
                <a:schemeClr val="accent1">
                  <a:lumMod val="50000"/>
                </a:schemeClr>
              </a:solidFill>
              <a:effectLst/>
              <a:latin typeface="Mabook" charset="0"/>
              <a:ea typeface="Mabook" charset="0"/>
              <a:cs typeface="Mabook" charset="0"/>
            </a:endParaRPr>
          </a:p>
        </p:txBody>
      </p:sp>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9316227" y="1531604"/>
            <a:ext cx="2948868" cy="3643685"/>
          </a:xfrm>
          <a:prstGeom prst="rect">
            <a:avLst/>
          </a:prstGeom>
        </p:spPr>
      </p:pic>
    </p:spTree>
    <p:extLst>
      <p:ext uri="{BB962C8B-B14F-4D97-AF65-F5344CB8AC3E}">
        <p14:creationId xmlns:p14="http://schemas.microsoft.com/office/powerpoint/2010/main" val="1498968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265112" cy="6858000"/>
          </a:xfrm>
          <a:prstGeom prst="rect">
            <a:avLst/>
          </a:prstGeom>
        </p:spPr>
      </p:pic>
      <p:sp>
        <p:nvSpPr>
          <p:cNvPr id="3" name="Sottotitolo 2"/>
          <p:cNvSpPr>
            <a:spLocks noGrp="1"/>
          </p:cNvSpPr>
          <p:nvPr>
            <p:ph type="subTitle" idx="1"/>
          </p:nvPr>
        </p:nvSpPr>
        <p:spPr>
          <a:xfrm>
            <a:off x="1171078" y="1833484"/>
            <a:ext cx="9922933" cy="3722765"/>
          </a:xfrm>
        </p:spPr>
        <p:txBody>
          <a:bodyPr>
            <a:normAutofit/>
          </a:bodyPr>
          <a:lstStyle/>
          <a:p>
            <a:pPr algn="just"/>
            <a:r>
              <a:rPr lang="it-IT" i="1" dirty="0" smtClean="0">
                <a:solidFill>
                  <a:schemeClr val="accent1">
                    <a:lumMod val="50000"/>
                  </a:schemeClr>
                </a:solidFill>
                <a:latin typeface="Times New Roman" charset="0"/>
                <a:ea typeface="Times New Roman" charset="0"/>
                <a:cs typeface="Times New Roman" charset="0"/>
              </a:rPr>
              <a:t>Il Vangelo di Matteo ricorda a ciascuno di noi che dobbiamo attrezzarci per solcare strade nuove e pensieri rinnovati, per poter consegnare un tesoro prezioso. L’invito rivolto da Gesù ai discepoli di ieri continua a riecheggiare nella Chiesa di oggi: avere il coraggio di allargare gli orizzonti e di percorrere ogni angolo del nostro paese per raccontare una speranza nuova. Sembra essere un progetto ambizioso e, a tratti, utopico, ma non lo è se ci ricordiamo che il Signore ci ha detto: «io sono con voi tutti i giorni, fino alla fine del mondo».</a:t>
            </a:r>
            <a:endParaRPr lang="it-IT" dirty="0" smtClean="0">
              <a:solidFill>
                <a:schemeClr val="accent1">
                  <a:lumMod val="50000"/>
                </a:schemeClr>
              </a:solidFill>
              <a:latin typeface="Times New Roman" charset="0"/>
              <a:ea typeface="Times New Roman" charset="0"/>
              <a:cs typeface="Times New Roman" charset="0"/>
            </a:endParaRPr>
          </a:p>
          <a:p>
            <a:pPr algn="r"/>
            <a:r>
              <a:rPr lang="it-IT" sz="1600" b="1" i="1" dirty="0" smtClean="0">
                <a:solidFill>
                  <a:schemeClr val="accent1">
                    <a:lumMod val="50000"/>
                  </a:schemeClr>
                </a:solidFill>
                <a:latin typeface="Times New Roman" charset="0"/>
                <a:ea typeface="Times New Roman" charset="0"/>
                <a:cs typeface="Times New Roman" charset="0"/>
              </a:rPr>
              <a:t>(“Passiamo all’altra riva”. Orientamenti per il triennio 2021-24)</a:t>
            </a:r>
            <a:endParaRPr lang="it-IT" sz="1600" b="1" dirty="0" smtClean="0">
              <a:solidFill>
                <a:schemeClr val="accent1">
                  <a:lumMod val="50000"/>
                </a:schemeClr>
              </a:solidFill>
              <a:latin typeface="Times New Roman" charset="0"/>
              <a:ea typeface="Times New Roman" charset="0"/>
              <a:cs typeface="Times New Roman" charset="0"/>
            </a:endParaRPr>
          </a:p>
          <a:p>
            <a:r>
              <a:rPr lang="it-IT" sz="1800" b="1" dirty="0" smtClean="0"/>
              <a:t> </a:t>
            </a:r>
            <a:endParaRPr lang="it-IT" sz="1800" dirty="0" smtClean="0"/>
          </a:p>
          <a:p>
            <a:pPr algn="r"/>
            <a:endParaRPr lang="it-IT" sz="3800" i="1" dirty="0" smtClean="0">
              <a:solidFill>
                <a:schemeClr val="accent1">
                  <a:lumMod val="50000"/>
                </a:schemeClr>
              </a:solidFill>
              <a:latin typeface="Times New Roman" charset="0"/>
              <a:ea typeface="Times New Roman" charset="0"/>
              <a:cs typeface="Times New Roman" charset="0"/>
            </a:endParaRPr>
          </a:p>
          <a:p>
            <a:pPr algn="just"/>
            <a:endParaRPr lang="it-IT" sz="2900" dirty="0"/>
          </a:p>
        </p:txBody>
      </p:sp>
      <p:sp>
        <p:nvSpPr>
          <p:cNvPr id="7" name="Titolo 1"/>
          <p:cNvSpPr>
            <a:spLocks noGrp="1"/>
          </p:cNvSpPr>
          <p:nvPr>
            <p:ph type="ctrTitle"/>
          </p:nvPr>
        </p:nvSpPr>
        <p:spPr>
          <a:xfrm>
            <a:off x="172442" y="592813"/>
            <a:ext cx="11920207" cy="1020840"/>
          </a:xfrm>
          <a:noFill/>
        </p:spPr>
        <p:txBody>
          <a:bodyPr>
            <a:noAutofit/>
          </a:bodyPr>
          <a:lstStyle/>
          <a:p>
            <a:r>
              <a:rPr lang="it-IT" sz="5400" b="1" dirty="0" smtClean="0">
                <a:solidFill>
                  <a:schemeClr val="accent1">
                    <a:lumMod val="50000"/>
                  </a:schemeClr>
                </a:solidFill>
                <a:effectLst/>
                <a:latin typeface="Mabook" charset="0"/>
                <a:ea typeface="Mabook" charset="0"/>
                <a:cs typeface="Mabook" charset="0"/>
              </a:rPr>
              <a:t>Nel cammino dell’associazione</a:t>
            </a:r>
            <a:endParaRPr lang="it-IT" sz="2400" b="1" dirty="0">
              <a:solidFill>
                <a:schemeClr val="accent1">
                  <a:lumMod val="50000"/>
                </a:schemeClr>
              </a:solidFill>
              <a:effectLst/>
              <a:latin typeface="Mabook" charset="0"/>
              <a:ea typeface="Mabook" charset="0"/>
              <a:cs typeface="Mabook" charset="0"/>
            </a:endParaRPr>
          </a:p>
        </p:txBody>
      </p:sp>
    </p:spTree>
    <p:extLst>
      <p:ext uri="{BB962C8B-B14F-4D97-AF65-F5344CB8AC3E}">
        <p14:creationId xmlns:p14="http://schemas.microsoft.com/office/powerpoint/2010/main" val="21954426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265112" cy="6858000"/>
          </a:xfrm>
          <a:prstGeom prst="rect">
            <a:avLst/>
          </a:prstGeom>
        </p:spPr>
      </p:pic>
      <p:sp>
        <p:nvSpPr>
          <p:cNvPr id="7" name="Titolo 1"/>
          <p:cNvSpPr>
            <a:spLocks noGrp="1"/>
          </p:cNvSpPr>
          <p:nvPr>
            <p:ph type="ctrTitle"/>
          </p:nvPr>
        </p:nvSpPr>
        <p:spPr>
          <a:xfrm>
            <a:off x="344883" y="719597"/>
            <a:ext cx="11920207" cy="1020840"/>
          </a:xfrm>
          <a:noFill/>
        </p:spPr>
        <p:txBody>
          <a:bodyPr>
            <a:noAutofit/>
          </a:bodyPr>
          <a:lstStyle/>
          <a:p>
            <a:r>
              <a:rPr lang="it-IT" sz="4400" b="1" dirty="0" smtClean="0">
                <a:solidFill>
                  <a:schemeClr val="accent1">
                    <a:lumMod val="50000"/>
                  </a:schemeClr>
                </a:solidFill>
                <a:effectLst/>
                <a:latin typeface="Mabook" charset="0"/>
                <a:ea typeface="Mabook" charset="0"/>
                <a:cs typeface="Mabook" charset="0"/>
              </a:rPr>
              <a:t>Le coordinate </a:t>
            </a:r>
            <a:r>
              <a:rPr lang="it-IT" sz="4400" b="1" smtClean="0">
                <a:solidFill>
                  <a:schemeClr val="accent1">
                    <a:lumMod val="50000"/>
                  </a:schemeClr>
                </a:solidFill>
                <a:effectLst/>
                <a:latin typeface="Mabook" charset="0"/>
                <a:ea typeface="Mabook" charset="0"/>
                <a:cs typeface="Mabook" charset="0"/>
              </a:rPr>
              <a:t>della </a:t>
            </a:r>
            <a:br>
              <a:rPr lang="it-IT" sz="4400" b="1" smtClean="0">
                <a:solidFill>
                  <a:schemeClr val="accent1">
                    <a:lumMod val="50000"/>
                  </a:schemeClr>
                </a:solidFill>
                <a:effectLst/>
                <a:latin typeface="Mabook" charset="0"/>
                <a:ea typeface="Mabook" charset="0"/>
                <a:cs typeface="Mabook" charset="0"/>
              </a:rPr>
            </a:br>
            <a:r>
              <a:rPr lang="it-IT" sz="4400" b="1" smtClean="0">
                <a:solidFill>
                  <a:schemeClr val="accent1">
                    <a:lumMod val="50000"/>
                  </a:schemeClr>
                </a:solidFill>
                <a:effectLst/>
                <a:latin typeface="Mabook" charset="0"/>
                <a:ea typeface="Mabook" charset="0"/>
                <a:cs typeface="Mabook" charset="0"/>
              </a:rPr>
              <a:t>proposta </a:t>
            </a:r>
            <a:r>
              <a:rPr lang="it-IT" sz="4400" b="1" dirty="0" smtClean="0">
                <a:solidFill>
                  <a:schemeClr val="accent1">
                    <a:lumMod val="50000"/>
                  </a:schemeClr>
                </a:solidFill>
                <a:effectLst/>
                <a:latin typeface="Mabook" charset="0"/>
                <a:ea typeface="Mabook" charset="0"/>
                <a:cs typeface="Mabook" charset="0"/>
              </a:rPr>
              <a:t>formativa</a:t>
            </a:r>
            <a:endParaRPr lang="it-IT" sz="1800" b="1" dirty="0">
              <a:solidFill>
                <a:schemeClr val="accent1">
                  <a:lumMod val="50000"/>
                </a:schemeClr>
              </a:solidFill>
              <a:effectLst/>
              <a:latin typeface="Mabook" charset="0"/>
              <a:ea typeface="Mabook" charset="0"/>
              <a:cs typeface="Mabook" charset="0"/>
            </a:endParaRPr>
          </a:p>
        </p:txBody>
      </p:sp>
      <p:sp>
        <p:nvSpPr>
          <p:cNvPr id="5" name="Sottotitolo 2"/>
          <p:cNvSpPr txBox="1">
            <a:spLocks/>
          </p:cNvSpPr>
          <p:nvPr/>
        </p:nvSpPr>
        <p:spPr>
          <a:xfrm>
            <a:off x="601587" y="2206466"/>
            <a:ext cx="11061916" cy="299418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it-IT" sz="3300" b="1" dirty="0" smtClean="0">
                <a:solidFill>
                  <a:srgbClr val="FF0000"/>
                </a:solidFill>
                <a:latin typeface="Mabook" charset="0"/>
                <a:ea typeface="Mabook" charset="0"/>
                <a:cs typeface="Mabook" charset="0"/>
              </a:rPr>
              <a:t>CATEGORIA</a:t>
            </a:r>
            <a:r>
              <a:rPr lang="it-IT" sz="3300" b="1" dirty="0" smtClean="0">
                <a:solidFill>
                  <a:schemeClr val="accent1">
                    <a:lumMod val="50000"/>
                  </a:schemeClr>
                </a:solidFill>
                <a:latin typeface="Mabook" charset="0"/>
                <a:ea typeface="Mabook" charset="0"/>
                <a:cs typeface="Mabook" charset="0"/>
              </a:rPr>
              <a:t> -</a:t>
            </a:r>
            <a:r>
              <a:rPr lang="it-IT" sz="3300" b="1" dirty="0" smtClean="0">
                <a:solidFill>
                  <a:schemeClr val="accent1">
                    <a:lumMod val="50000"/>
                  </a:schemeClr>
                </a:solidFill>
                <a:latin typeface="Arial Narrow" charset="0"/>
                <a:ea typeface="Arial Narrow" charset="0"/>
                <a:cs typeface="Arial Narrow" charset="0"/>
              </a:rPr>
              <a:t> </a:t>
            </a:r>
            <a:r>
              <a:rPr lang="it-IT" sz="3300" i="1" dirty="0" smtClean="0">
                <a:solidFill>
                  <a:schemeClr val="accent1">
                    <a:lumMod val="50000"/>
                  </a:schemeClr>
                </a:solidFill>
                <a:latin typeface="Arial Narrow" charset="0"/>
                <a:ea typeface="Arial Narrow" charset="0"/>
                <a:cs typeface="Arial Narrow" charset="0"/>
              </a:rPr>
              <a:t>Compagnia</a:t>
            </a:r>
            <a:r>
              <a:rPr lang="it-IT" sz="3300" b="1" dirty="0" smtClean="0">
                <a:solidFill>
                  <a:schemeClr val="accent1">
                    <a:lumMod val="50000"/>
                  </a:schemeClr>
                </a:solidFill>
                <a:latin typeface="Arial Narrow" charset="0"/>
                <a:ea typeface="Arial Narrow" charset="0"/>
                <a:cs typeface="Arial Narrow" charset="0"/>
              </a:rPr>
              <a:t> </a:t>
            </a:r>
          </a:p>
          <a:p>
            <a:r>
              <a:rPr lang="it-IT" sz="3300" b="1" dirty="0" smtClean="0">
                <a:solidFill>
                  <a:srgbClr val="00B050"/>
                </a:solidFill>
                <a:latin typeface="Mabook" charset="0"/>
                <a:ea typeface="Mabook" charset="0"/>
                <a:cs typeface="Mabook" charset="0"/>
              </a:rPr>
              <a:t>DOMANDA DI VITA </a:t>
            </a:r>
            <a:r>
              <a:rPr lang="mr-IN" sz="3300" b="1" dirty="0" smtClean="0">
                <a:solidFill>
                  <a:schemeClr val="accent1">
                    <a:lumMod val="50000"/>
                  </a:schemeClr>
                </a:solidFill>
                <a:latin typeface="Mabook" charset="0"/>
                <a:ea typeface="Mabook" charset="0"/>
                <a:cs typeface="Mabook" charset="0"/>
              </a:rPr>
              <a:t>–</a:t>
            </a:r>
            <a:r>
              <a:rPr lang="it-IT" sz="3300" b="1" dirty="0" smtClean="0">
                <a:solidFill>
                  <a:schemeClr val="accent1">
                    <a:lumMod val="50000"/>
                  </a:schemeClr>
                </a:solidFill>
                <a:latin typeface="Mabook" charset="0"/>
                <a:ea typeface="Mabook" charset="0"/>
                <a:cs typeface="Mabook" charset="0"/>
              </a:rPr>
              <a:t> </a:t>
            </a:r>
            <a:r>
              <a:rPr lang="it-IT" sz="3300" i="1" dirty="0" smtClean="0">
                <a:solidFill>
                  <a:schemeClr val="accent1">
                    <a:lumMod val="50000"/>
                  </a:schemeClr>
                </a:solidFill>
                <a:latin typeface="Arial Narrow" charset="0"/>
                <a:ea typeface="Arial Narrow" charset="0"/>
                <a:cs typeface="Arial Narrow" charset="0"/>
              </a:rPr>
              <a:t>Prossimità | accoglienza</a:t>
            </a:r>
          </a:p>
          <a:p>
            <a:r>
              <a:rPr lang="it-IT" sz="3300" i="1" dirty="0" smtClean="0">
                <a:solidFill>
                  <a:schemeClr val="accent1">
                    <a:lumMod val="50000"/>
                  </a:schemeClr>
                </a:solidFill>
                <a:latin typeface="Mabook" charset="0"/>
                <a:ea typeface="Mabook" charset="0"/>
                <a:cs typeface="Mabook" charset="0"/>
              </a:rPr>
              <a:t> </a:t>
            </a:r>
            <a:r>
              <a:rPr lang="it-IT" sz="3300" b="1" dirty="0" smtClean="0">
                <a:solidFill>
                  <a:srgbClr val="FFC000"/>
                </a:solidFill>
                <a:latin typeface="Mabook" charset="0"/>
                <a:ea typeface="Mabook" charset="0"/>
                <a:cs typeface="Mabook" charset="0"/>
              </a:rPr>
              <a:t>AMBIENTAZIONE</a:t>
            </a:r>
            <a:r>
              <a:rPr lang="it-IT" sz="3300" b="1" dirty="0" smtClean="0">
                <a:solidFill>
                  <a:schemeClr val="accent1">
                    <a:lumMod val="50000"/>
                  </a:schemeClr>
                </a:solidFill>
                <a:latin typeface="Mabook" charset="0"/>
                <a:ea typeface="Mabook" charset="0"/>
                <a:cs typeface="Mabook" charset="0"/>
              </a:rPr>
              <a:t> - </a:t>
            </a:r>
            <a:r>
              <a:rPr lang="it-IT" sz="3300" i="1" dirty="0" smtClean="0">
                <a:solidFill>
                  <a:schemeClr val="accent1">
                    <a:lumMod val="50000"/>
                  </a:schemeClr>
                </a:solidFill>
                <a:latin typeface="Arial Narrow" charset="0"/>
                <a:ea typeface="Arial Narrow" charset="0"/>
                <a:cs typeface="Arial Narrow" charset="0"/>
              </a:rPr>
              <a:t>Gli sport di squadra </a:t>
            </a:r>
          </a:p>
          <a:p>
            <a:r>
              <a:rPr lang="it-IT" sz="3300" b="1" dirty="0" smtClean="0">
                <a:solidFill>
                  <a:srgbClr val="00B0F0"/>
                </a:solidFill>
                <a:latin typeface="Mabook" charset="0"/>
                <a:ea typeface="Mabook" charset="0"/>
                <a:cs typeface="Mabook" charset="0"/>
              </a:rPr>
              <a:t>ICONA BIBLICA</a:t>
            </a:r>
            <a:r>
              <a:rPr lang="it-IT" sz="3300" dirty="0" smtClean="0">
                <a:solidFill>
                  <a:srgbClr val="00B0F0"/>
                </a:solidFill>
                <a:latin typeface="Mabook" charset="0"/>
                <a:ea typeface="Mabook" charset="0"/>
                <a:cs typeface="Mabook" charset="0"/>
              </a:rPr>
              <a:t> </a:t>
            </a:r>
            <a:r>
              <a:rPr lang="it-IT" sz="3300" dirty="0" smtClean="0">
                <a:solidFill>
                  <a:schemeClr val="accent1">
                    <a:lumMod val="50000"/>
                  </a:schemeClr>
                </a:solidFill>
                <a:latin typeface="Mabook" charset="0"/>
                <a:ea typeface="Mabook" charset="0"/>
                <a:cs typeface="Mabook" charset="0"/>
              </a:rPr>
              <a:t>- </a:t>
            </a:r>
            <a:r>
              <a:rPr lang="it-IT" sz="3300" i="1" dirty="0" smtClean="0">
                <a:solidFill>
                  <a:schemeClr val="accent1">
                    <a:lumMod val="50000"/>
                  </a:schemeClr>
                </a:solidFill>
                <a:latin typeface="Arial Narrow" charset="0"/>
                <a:ea typeface="Arial Narrow" charset="0"/>
                <a:cs typeface="Arial Narrow" charset="0"/>
              </a:rPr>
              <a:t>Vangelo di Matteo 28,16-20</a:t>
            </a:r>
            <a:endParaRPr lang="it-IT" sz="3300" dirty="0" smtClean="0">
              <a:solidFill>
                <a:schemeClr val="accent1">
                  <a:lumMod val="50000"/>
                </a:schemeClr>
              </a:solidFill>
              <a:latin typeface="Arial Narrow" charset="0"/>
              <a:ea typeface="Arial Narrow" charset="0"/>
              <a:cs typeface="Arial Narrow" charset="0"/>
            </a:endParaRPr>
          </a:p>
          <a:p>
            <a:endParaRPr lang="it-IT" dirty="0" smtClean="0"/>
          </a:p>
          <a:p>
            <a:endParaRPr lang="it-IT" dirty="0"/>
          </a:p>
        </p:txBody>
      </p:sp>
      <p:pic>
        <p:nvPicPr>
          <p:cNvPr id="8" name="Immagin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88592" y="592813"/>
            <a:ext cx="2576498" cy="4308835"/>
          </a:xfrm>
          <a:prstGeom prst="rect">
            <a:avLst/>
          </a:prstGeom>
        </p:spPr>
      </p:pic>
    </p:spTree>
    <p:extLst>
      <p:ext uri="{BB962C8B-B14F-4D97-AF65-F5344CB8AC3E}">
        <p14:creationId xmlns:p14="http://schemas.microsoft.com/office/powerpoint/2010/main" val="144922839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265112" cy="6858000"/>
          </a:xfrm>
          <a:prstGeom prst="rect">
            <a:avLst/>
          </a:prstGeom>
        </p:spPr>
      </p:pic>
      <p:sp>
        <p:nvSpPr>
          <p:cNvPr id="7" name="Titolo 1"/>
          <p:cNvSpPr>
            <a:spLocks noGrp="1"/>
          </p:cNvSpPr>
          <p:nvPr>
            <p:ph type="ctrTitle"/>
          </p:nvPr>
        </p:nvSpPr>
        <p:spPr>
          <a:xfrm>
            <a:off x="880232" y="404467"/>
            <a:ext cx="12192000" cy="1020840"/>
          </a:xfrm>
          <a:noFill/>
        </p:spPr>
        <p:txBody>
          <a:bodyPr>
            <a:noAutofit/>
          </a:bodyPr>
          <a:lstStyle/>
          <a:p>
            <a:r>
              <a:rPr lang="it-IT" sz="5400" b="1" dirty="0" smtClean="0">
                <a:solidFill>
                  <a:schemeClr val="accent1">
                    <a:lumMod val="50000"/>
                  </a:schemeClr>
                </a:solidFill>
                <a:effectLst/>
                <a:latin typeface="Mabook" charset="0"/>
                <a:ea typeface="Mabook" charset="0"/>
                <a:cs typeface="Mabook" charset="0"/>
              </a:rPr>
              <a:t>Nel cuore della proposta</a:t>
            </a:r>
            <a:endParaRPr lang="it-IT" sz="2400" b="1" dirty="0">
              <a:solidFill>
                <a:schemeClr val="accent1">
                  <a:lumMod val="50000"/>
                </a:schemeClr>
              </a:solidFill>
              <a:effectLst/>
              <a:latin typeface="Mabook" charset="0"/>
              <a:ea typeface="Mabook" charset="0"/>
              <a:cs typeface="Mabook" charset="0"/>
            </a:endParaRPr>
          </a:p>
        </p:txBody>
      </p:sp>
      <p:sp>
        <p:nvSpPr>
          <p:cNvPr id="5" name="Sottotitolo 2"/>
          <p:cNvSpPr txBox="1">
            <a:spLocks/>
          </p:cNvSpPr>
          <p:nvPr/>
        </p:nvSpPr>
        <p:spPr>
          <a:xfrm>
            <a:off x="3312174" y="1874758"/>
            <a:ext cx="7328117" cy="3108484"/>
          </a:xfrm>
          <a:prstGeom prst="rect">
            <a:avLst/>
          </a:prstGeom>
        </p:spPr>
        <p:txBody>
          <a:bodyPr vert="horz" lIns="91440" tIns="45720" rIns="91440" bIns="45720" rtlCol="0">
            <a:normAutofit fontScale="70000" lnSpcReduction="20000"/>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571500" indent="-571500" algn="l">
              <a:buFont typeface="Arial" charset="0"/>
              <a:buChar char="•"/>
            </a:pPr>
            <a:r>
              <a:rPr lang="it-IT" sz="5100" b="1" dirty="0">
                <a:solidFill>
                  <a:schemeClr val="accent1">
                    <a:lumMod val="50000"/>
                  </a:schemeClr>
                </a:solidFill>
                <a:latin typeface="Avenir Next Condensed" charset="0"/>
                <a:ea typeface="Avenir Next Condensed" charset="0"/>
                <a:cs typeface="Avenir Next Condensed" charset="0"/>
              </a:rPr>
              <a:t>I</a:t>
            </a:r>
            <a:r>
              <a:rPr lang="it-IT" sz="5100" b="1" dirty="0" smtClean="0">
                <a:solidFill>
                  <a:schemeClr val="accent1">
                    <a:lumMod val="50000"/>
                  </a:schemeClr>
                </a:solidFill>
                <a:latin typeface="Avenir Next Condensed" charset="0"/>
                <a:ea typeface="Avenir Next Condensed" charset="0"/>
                <a:cs typeface="Avenir Next Condensed" charset="0"/>
              </a:rPr>
              <a:t>dea generale</a:t>
            </a:r>
          </a:p>
          <a:p>
            <a:pPr marL="571500" indent="-571500" algn="l">
              <a:buFont typeface="Arial" charset="0"/>
              <a:buChar char="•"/>
            </a:pPr>
            <a:r>
              <a:rPr lang="it-IT" sz="5100" b="1" dirty="0" smtClean="0">
                <a:solidFill>
                  <a:schemeClr val="accent1">
                    <a:lumMod val="50000"/>
                  </a:schemeClr>
                </a:solidFill>
                <a:latin typeface="Avenir Next Condensed" charset="0"/>
                <a:ea typeface="Avenir Next Condensed" charset="0"/>
                <a:cs typeface="Avenir Next Condensed" charset="0"/>
              </a:rPr>
              <a:t>L’Icona biblica</a:t>
            </a:r>
          </a:p>
          <a:p>
            <a:pPr marL="571500" indent="-571500" algn="l">
              <a:buFont typeface="Arial" charset="0"/>
              <a:buChar char="•"/>
            </a:pPr>
            <a:r>
              <a:rPr lang="it-IT" sz="5100" dirty="0">
                <a:solidFill>
                  <a:schemeClr val="accent1">
                    <a:lumMod val="50000"/>
                  </a:schemeClr>
                </a:solidFill>
                <a:latin typeface="Avenir Next Condensed" charset="0"/>
                <a:ea typeface="Avenir Next Condensed" charset="0"/>
                <a:cs typeface="Avenir Next Condensed" charset="0"/>
              </a:rPr>
              <a:t>C</a:t>
            </a:r>
            <a:r>
              <a:rPr lang="it-IT" sz="5100" dirty="0" smtClean="0">
                <a:solidFill>
                  <a:schemeClr val="accent1">
                    <a:lumMod val="50000"/>
                  </a:schemeClr>
                </a:solidFill>
                <a:latin typeface="Avenir Next Condensed" charset="0"/>
                <a:ea typeface="Avenir Next Condensed" charset="0"/>
                <a:cs typeface="Avenir Next Condensed" charset="0"/>
              </a:rPr>
              <a:t>ategoria della </a:t>
            </a:r>
            <a:r>
              <a:rPr lang="it-IT" sz="5100" b="1" dirty="0" smtClean="0">
                <a:solidFill>
                  <a:schemeClr val="accent1">
                    <a:lumMod val="50000"/>
                  </a:schemeClr>
                </a:solidFill>
                <a:latin typeface="Avenir Next Condensed" charset="0"/>
                <a:ea typeface="Avenir Next Condensed" charset="0"/>
                <a:cs typeface="Avenir Next Condensed" charset="0"/>
              </a:rPr>
              <a:t>compagnia</a:t>
            </a:r>
          </a:p>
          <a:p>
            <a:pPr marL="571500" indent="-571500" algn="l">
              <a:buFont typeface="Arial" charset="0"/>
              <a:buChar char="•"/>
            </a:pPr>
            <a:r>
              <a:rPr lang="it-IT" sz="5100" b="1" dirty="0">
                <a:solidFill>
                  <a:schemeClr val="accent1">
                    <a:lumMod val="50000"/>
                  </a:schemeClr>
                </a:solidFill>
                <a:latin typeface="Avenir Next Condensed" charset="0"/>
                <a:ea typeface="Avenir Next Condensed" charset="0"/>
                <a:cs typeface="Avenir Next Condensed" charset="0"/>
              </a:rPr>
              <a:t>D</a:t>
            </a:r>
            <a:r>
              <a:rPr lang="it-IT" sz="5100" b="1" dirty="0" smtClean="0">
                <a:solidFill>
                  <a:schemeClr val="accent1">
                    <a:lumMod val="50000"/>
                  </a:schemeClr>
                </a:solidFill>
                <a:latin typeface="Avenir Next Condensed" charset="0"/>
                <a:ea typeface="Avenir Next Condensed" charset="0"/>
                <a:cs typeface="Avenir Next Condensed" charset="0"/>
              </a:rPr>
              <a:t>omanda di vita</a:t>
            </a:r>
            <a:r>
              <a:rPr lang="it-IT" sz="5100" dirty="0" smtClean="0">
                <a:solidFill>
                  <a:schemeClr val="accent1">
                    <a:lumMod val="50000"/>
                  </a:schemeClr>
                </a:solidFill>
                <a:latin typeface="Avenir Next Condensed" charset="0"/>
                <a:ea typeface="Avenir Next Condensed" charset="0"/>
                <a:cs typeface="Avenir Next Condensed" charset="0"/>
              </a:rPr>
              <a:t>: vieni con me?</a:t>
            </a:r>
          </a:p>
          <a:p>
            <a:pPr marL="571500" indent="-571500" algn="l">
              <a:buFont typeface="Arial" charset="0"/>
              <a:buChar char="•"/>
            </a:pPr>
            <a:r>
              <a:rPr lang="it-IT" sz="5100" dirty="0">
                <a:solidFill>
                  <a:schemeClr val="accent1">
                    <a:lumMod val="50000"/>
                  </a:schemeClr>
                </a:solidFill>
                <a:latin typeface="Avenir Next Condensed" charset="0"/>
                <a:ea typeface="Avenir Next Condensed" charset="0"/>
                <a:cs typeface="Avenir Next Condensed" charset="0"/>
              </a:rPr>
              <a:t>G</a:t>
            </a:r>
            <a:r>
              <a:rPr lang="it-IT" sz="5100" dirty="0" smtClean="0">
                <a:solidFill>
                  <a:schemeClr val="accent1">
                    <a:lumMod val="50000"/>
                  </a:schemeClr>
                </a:solidFill>
                <a:latin typeface="Avenir Next Condensed" charset="0"/>
                <a:ea typeface="Avenir Next Condensed" charset="0"/>
                <a:cs typeface="Avenir Next Condensed" charset="0"/>
              </a:rPr>
              <a:t>li </a:t>
            </a:r>
            <a:r>
              <a:rPr lang="it-IT" sz="5100" b="1" dirty="0" smtClean="0">
                <a:solidFill>
                  <a:schemeClr val="accent1">
                    <a:lumMod val="50000"/>
                  </a:schemeClr>
                </a:solidFill>
                <a:latin typeface="Avenir Next Condensed" charset="0"/>
                <a:ea typeface="Avenir Next Condensed" charset="0"/>
                <a:cs typeface="Avenir Next Condensed" charset="0"/>
              </a:rPr>
              <a:t>sport di squadra </a:t>
            </a:r>
            <a:r>
              <a:rPr lang="it-IT" sz="5100" dirty="0" smtClean="0">
                <a:solidFill>
                  <a:schemeClr val="accent1">
                    <a:lumMod val="50000"/>
                  </a:schemeClr>
                </a:solidFill>
                <a:latin typeface="Avenir Next Condensed" charset="0"/>
                <a:ea typeface="Avenir Next Condensed" charset="0"/>
                <a:cs typeface="Avenir Next Condensed" charset="0"/>
              </a:rPr>
              <a:t>(ambientazione)</a:t>
            </a:r>
          </a:p>
          <a:p>
            <a:pPr marL="571500" indent="-571500" algn="l">
              <a:buFont typeface="Arial" charset="0"/>
              <a:buChar char="•"/>
            </a:pPr>
            <a:r>
              <a:rPr lang="it-IT" sz="5100" dirty="0">
                <a:solidFill>
                  <a:schemeClr val="accent1">
                    <a:lumMod val="50000"/>
                  </a:schemeClr>
                </a:solidFill>
                <a:latin typeface="Avenir Next Condensed" charset="0"/>
                <a:ea typeface="Avenir Next Condensed" charset="0"/>
                <a:cs typeface="Avenir Next Condensed" charset="0"/>
              </a:rPr>
              <a:t>G</a:t>
            </a:r>
            <a:r>
              <a:rPr lang="it-IT" sz="5100" dirty="0" smtClean="0">
                <a:solidFill>
                  <a:schemeClr val="accent1">
                    <a:lumMod val="50000"/>
                  </a:schemeClr>
                </a:solidFill>
                <a:latin typeface="Avenir Next Condensed" charset="0"/>
                <a:ea typeface="Avenir Next Condensed" charset="0"/>
                <a:cs typeface="Avenir Next Condensed" charset="0"/>
              </a:rPr>
              <a:t>li </a:t>
            </a:r>
            <a:r>
              <a:rPr lang="it-IT" sz="5100" b="1" dirty="0" smtClean="0">
                <a:solidFill>
                  <a:schemeClr val="accent1">
                    <a:lumMod val="50000"/>
                  </a:schemeClr>
                </a:solidFill>
                <a:latin typeface="Avenir Next Condensed" charset="0"/>
                <a:ea typeface="Avenir Next Condensed" charset="0"/>
                <a:cs typeface="Avenir Next Condensed" charset="0"/>
              </a:rPr>
              <a:t>atteggiamenti</a:t>
            </a:r>
          </a:p>
          <a:p>
            <a:endParaRPr lang="it-IT" dirty="0" smtClean="0"/>
          </a:p>
          <a:p>
            <a:endParaRPr lang="it-IT" dirty="0"/>
          </a:p>
        </p:txBody>
      </p:sp>
      <p:pic>
        <p:nvPicPr>
          <p:cNvPr id="8" name="Immagin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476" y="681925"/>
            <a:ext cx="1645616" cy="4553273"/>
          </a:xfrm>
          <a:prstGeom prst="rect">
            <a:avLst/>
          </a:prstGeom>
        </p:spPr>
      </p:pic>
    </p:spTree>
    <p:extLst>
      <p:ext uri="{BB962C8B-B14F-4D97-AF65-F5344CB8AC3E}">
        <p14:creationId xmlns:p14="http://schemas.microsoft.com/office/powerpoint/2010/main" val="1015010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265112" cy="6858000"/>
          </a:xfrm>
          <a:prstGeom prst="rect">
            <a:avLst/>
          </a:prstGeom>
        </p:spPr>
      </p:pic>
      <p:sp>
        <p:nvSpPr>
          <p:cNvPr id="3" name="Sottotitolo 2"/>
          <p:cNvSpPr>
            <a:spLocks noGrp="1"/>
          </p:cNvSpPr>
          <p:nvPr>
            <p:ph type="subTitle" idx="1"/>
          </p:nvPr>
        </p:nvSpPr>
        <p:spPr>
          <a:xfrm>
            <a:off x="701429" y="835991"/>
            <a:ext cx="10862253" cy="4491384"/>
          </a:xfrm>
        </p:spPr>
        <p:txBody>
          <a:bodyPr>
            <a:normAutofit fontScale="77500" lnSpcReduction="20000"/>
          </a:bodyPr>
          <a:lstStyle/>
          <a:p>
            <a:r>
              <a:rPr lang="it-IT" sz="4700" b="1" dirty="0" smtClean="0">
                <a:solidFill>
                  <a:schemeClr val="accent1">
                    <a:lumMod val="50000"/>
                  </a:schemeClr>
                </a:solidFill>
                <a:latin typeface="Mabook" charset="0"/>
                <a:ea typeface="Mabook" charset="0"/>
                <a:cs typeface="Mabook" charset="0"/>
              </a:rPr>
              <a:t>IDEA </a:t>
            </a:r>
            <a:r>
              <a:rPr lang="it-IT" sz="4700" b="1" dirty="0">
                <a:solidFill>
                  <a:schemeClr val="accent1">
                    <a:lumMod val="50000"/>
                  </a:schemeClr>
                </a:solidFill>
                <a:latin typeface="Mabook" charset="0"/>
                <a:ea typeface="Mabook" charset="0"/>
                <a:cs typeface="Mabook" charset="0"/>
              </a:rPr>
              <a:t>GENERALE </a:t>
            </a:r>
            <a:endParaRPr lang="it-IT" sz="4700" dirty="0">
              <a:solidFill>
                <a:schemeClr val="accent1">
                  <a:lumMod val="50000"/>
                </a:schemeClr>
              </a:solidFill>
              <a:latin typeface="Mabook" charset="0"/>
              <a:ea typeface="Mabook" charset="0"/>
              <a:cs typeface="Mabook" charset="0"/>
            </a:endParaRPr>
          </a:p>
          <a:p>
            <a:pPr algn="just">
              <a:lnSpc>
                <a:spcPct val="120000"/>
              </a:lnSpc>
            </a:pPr>
            <a:r>
              <a:rPr lang="it-IT" sz="800" i="1" dirty="0">
                <a:latin typeface="Times New Roman" charset="0"/>
                <a:ea typeface="Times New Roman" charset="0"/>
                <a:cs typeface="Times New Roman" charset="0"/>
              </a:rPr>
              <a:t> </a:t>
            </a:r>
            <a:endParaRPr lang="it-IT" sz="100" i="1" dirty="0">
              <a:latin typeface="Times New Roman" charset="0"/>
              <a:ea typeface="Times New Roman" charset="0"/>
              <a:cs typeface="Times New Roman" charset="0"/>
            </a:endParaRPr>
          </a:p>
          <a:p>
            <a:pPr algn="just">
              <a:lnSpc>
                <a:spcPct val="120000"/>
              </a:lnSpc>
            </a:pPr>
            <a:r>
              <a:rPr lang="it-IT" sz="2800" i="1" dirty="0">
                <a:solidFill>
                  <a:schemeClr val="accent1">
                    <a:lumMod val="50000"/>
                  </a:schemeClr>
                </a:solidFill>
                <a:latin typeface="Times New Roman" charset="0"/>
                <a:ea typeface="Times New Roman" charset="0"/>
                <a:cs typeface="Times New Roman" charset="0"/>
              </a:rPr>
              <a:t>L’incontro con Cristo cambia la vita. Nessuno di noi, però, ha raggiunto il Cristo da solo, né direttamente, né una volta per sempre: Dio ha fatto dei suoi figli un popolo.  L’incontro vero col Signore si è reso possibile soltanto attraverso persone e occasioni precise; in una parola attraverso la mediazione della Chiesa (…) La missione della Chiesa, iniziata con gli apostoli, continua in questo tempo grazie ai discepoli di oggi: anche grazie a noi, cristiani laici, nella misura in cui il cuore vive la serena consapevolezza del dono ricevuto, e risponde con fedeltà alla chiamata a vivere questo tempo per trasmettere la luce della fede. </a:t>
            </a:r>
          </a:p>
          <a:p>
            <a:pPr algn="just">
              <a:lnSpc>
                <a:spcPct val="120000"/>
              </a:lnSpc>
            </a:pPr>
            <a:r>
              <a:rPr lang="it-IT" i="1" dirty="0">
                <a:latin typeface="Times New Roman" charset="0"/>
                <a:ea typeface="Times New Roman" charset="0"/>
                <a:cs typeface="Times New Roman" charset="0"/>
              </a:rPr>
              <a:t> </a:t>
            </a:r>
          </a:p>
          <a:p>
            <a:pPr algn="r"/>
            <a:r>
              <a:rPr lang="it-IT" sz="1700" b="1" i="1" dirty="0">
                <a:solidFill>
                  <a:schemeClr val="accent1">
                    <a:lumMod val="50000"/>
                  </a:schemeClr>
                </a:solidFill>
                <a:latin typeface="Times New Roman" charset="0"/>
                <a:ea typeface="Times New Roman" charset="0"/>
                <a:cs typeface="Times New Roman" charset="0"/>
              </a:rPr>
              <a:t>(dal Progetto Formativo dell'Azione Cattolica </a:t>
            </a:r>
            <a:r>
              <a:rPr lang="it-IT" sz="1700" b="1" i="1" dirty="0" smtClean="0">
                <a:solidFill>
                  <a:schemeClr val="accent1">
                    <a:lumMod val="50000"/>
                  </a:schemeClr>
                </a:solidFill>
                <a:latin typeface="Times New Roman" charset="0"/>
                <a:ea typeface="Times New Roman" charset="0"/>
                <a:cs typeface="Times New Roman" charset="0"/>
              </a:rPr>
              <a:t> - Perché </a:t>
            </a:r>
            <a:r>
              <a:rPr lang="it-IT" sz="1700" b="1" i="1" dirty="0">
                <a:solidFill>
                  <a:schemeClr val="accent1">
                    <a:lumMod val="50000"/>
                  </a:schemeClr>
                </a:solidFill>
                <a:latin typeface="Times New Roman" charset="0"/>
                <a:ea typeface="Times New Roman" charset="0"/>
                <a:cs typeface="Times New Roman" charset="0"/>
              </a:rPr>
              <a:t>sia formato Cristo in voi, nuova edizione aggiornata e corretta - p. 34</a:t>
            </a:r>
            <a:r>
              <a:rPr lang="it-IT" sz="1700" b="1" dirty="0">
                <a:solidFill>
                  <a:schemeClr val="accent1">
                    <a:lumMod val="50000"/>
                  </a:schemeClr>
                </a:solidFill>
                <a:latin typeface="Times New Roman" charset="0"/>
                <a:ea typeface="Times New Roman" charset="0"/>
                <a:cs typeface="Times New Roman" charset="0"/>
              </a:rPr>
              <a:t>)</a:t>
            </a:r>
            <a:r>
              <a:rPr lang="it-IT" sz="1700" b="1" dirty="0" smtClean="0">
                <a:solidFill>
                  <a:schemeClr val="accent1">
                    <a:lumMod val="50000"/>
                  </a:schemeClr>
                </a:solidFill>
                <a:effectLst/>
                <a:latin typeface="Times New Roman" charset="0"/>
                <a:ea typeface="Times New Roman" charset="0"/>
                <a:cs typeface="Times New Roman" charset="0"/>
              </a:rPr>
              <a:t> </a:t>
            </a:r>
            <a:endParaRPr lang="it-IT" sz="1700" b="1" dirty="0">
              <a:solidFill>
                <a:schemeClr val="accent1">
                  <a:lumMod val="50000"/>
                </a:schemeClr>
              </a:solidFill>
              <a:latin typeface="Times New Roman" charset="0"/>
              <a:ea typeface="Times New Roman" charset="0"/>
              <a:cs typeface="Times New Roman" charset="0"/>
            </a:endParaRPr>
          </a:p>
          <a:p>
            <a:endParaRPr lang="it-IT" sz="1700" b="1" dirty="0">
              <a:solidFill>
                <a:schemeClr val="accent1">
                  <a:lumMod val="50000"/>
                </a:schemeClr>
              </a:solidFill>
              <a:latin typeface="Times New Roman" charset="0"/>
              <a:ea typeface="Times New Roman" charset="0"/>
              <a:cs typeface="Times New Roman" charset="0"/>
            </a:endParaRPr>
          </a:p>
        </p:txBody>
      </p:sp>
    </p:spTree>
    <p:extLst>
      <p:ext uri="{BB962C8B-B14F-4D97-AF65-F5344CB8AC3E}">
        <p14:creationId xmlns:p14="http://schemas.microsoft.com/office/powerpoint/2010/main" val="27074472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265112" cy="6858000"/>
          </a:xfrm>
          <a:prstGeom prst="rect">
            <a:avLst/>
          </a:prstGeom>
        </p:spPr>
      </p:pic>
      <p:sp>
        <p:nvSpPr>
          <p:cNvPr id="3" name="Sottotitolo 2"/>
          <p:cNvSpPr>
            <a:spLocks noGrp="1"/>
          </p:cNvSpPr>
          <p:nvPr>
            <p:ph type="subTitle" idx="1"/>
          </p:nvPr>
        </p:nvSpPr>
        <p:spPr>
          <a:xfrm>
            <a:off x="468356" y="685800"/>
            <a:ext cx="11328399" cy="4438650"/>
          </a:xfrm>
        </p:spPr>
        <p:txBody>
          <a:bodyPr>
            <a:normAutofit fontScale="92500" lnSpcReduction="20000"/>
          </a:bodyPr>
          <a:lstStyle/>
          <a:p>
            <a:pPr>
              <a:tabLst>
                <a:tab pos="4775200" algn="l"/>
              </a:tabLst>
            </a:pPr>
            <a:r>
              <a:rPr lang="it-IT" sz="5200" b="1" dirty="0" smtClean="0">
                <a:solidFill>
                  <a:schemeClr val="accent1">
                    <a:lumMod val="50000"/>
                  </a:schemeClr>
                </a:solidFill>
                <a:latin typeface="Mabook" charset="0"/>
                <a:ea typeface="Mabook" charset="0"/>
                <a:cs typeface="Mabook" charset="0"/>
              </a:rPr>
              <a:t>Icona </a:t>
            </a:r>
            <a:r>
              <a:rPr lang="it-IT" sz="5200" b="1" dirty="0" err="1" smtClean="0">
                <a:solidFill>
                  <a:schemeClr val="accent1">
                    <a:lumMod val="50000"/>
                  </a:schemeClr>
                </a:solidFill>
                <a:latin typeface="Mabook" charset="0"/>
                <a:ea typeface="Mabook" charset="0"/>
                <a:cs typeface="Mabook" charset="0"/>
              </a:rPr>
              <a:t>bibilica</a:t>
            </a:r>
            <a:endParaRPr lang="it-IT" sz="5200" dirty="0">
              <a:solidFill>
                <a:schemeClr val="accent1">
                  <a:lumMod val="50000"/>
                </a:schemeClr>
              </a:solidFill>
              <a:latin typeface="Mabook" charset="0"/>
              <a:ea typeface="Mabook" charset="0"/>
              <a:cs typeface="Mabook" charset="0"/>
            </a:endParaRPr>
          </a:p>
          <a:p>
            <a:r>
              <a:rPr lang="it-IT" sz="400" i="1" dirty="0">
                <a:solidFill>
                  <a:schemeClr val="accent1">
                    <a:lumMod val="50000"/>
                  </a:schemeClr>
                </a:solidFill>
              </a:rPr>
              <a:t> </a:t>
            </a:r>
            <a:endParaRPr lang="it-IT" sz="400" dirty="0">
              <a:solidFill>
                <a:schemeClr val="accent1">
                  <a:lumMod val="50000"/>
                </a:schemeClr>
              </a:solidFill>
            </a:endParaRPr>
          </a:p>
          <a:p>
            <a:pPr algn="just">
              <a:lnSpc>
                <a:spcPct val="120000"/>
              </a:lnSpc>
            </a:pPr>
            <a:r>
              <a:rPr lang="it-IT" i="1" dirty="0" smtClean="0">
                <a:solidFill>
                  <a:schemeClr val="accent1">
                    <a:lumMod val="50000"/>
                  </a:schemeClr>
                </a:solidFill>
                <a:latin typeface="Times New Roman" charset="0"/>
                <a:ea typeface="Times New Roman" charset="0"/>
                <a:cs typeface="Times New Roman" charset="0"/>
              </a:rPr>
              <a:t>Nel Credo, subito dopo aver professato la fede nello Spirito Santo, diciamo: «Credo la Chiesa una, santa, cattolica e apostolica». C'è un profondo legame tra queste due realtà di fede: è lo Spirito Santo, infatti, che dà vita alla Chiesa, guida i suoi passi. Senza la presenza e l'azione incessante dello Spirito Santo, la Chiesa non potrebbe vivere e non potrebbe realizzare che Gesù risorto le ha affidato di andare e fare discepoli tutti i popoli (</a:t>
            </a:r>
            <a:r>
              <a:rPr lang="it-IT" i="1" dirty="0" err="1" smtClean="0">
                <a:solidFill>
                  <a:schemeClr val="accent1">
                    <a:lumMod val="50000"/>
                  </a:schemeClr>
                </a:solidFill>
                <a:latin typeface="Times New Roman" charset="0"/>
                <a:ea typeface="Times New Roman" charset="0"/>
                <a:cs typeface="Times New Roman" charset="0"/>
              </a:rPr>
              <a:t>cfr</a:t>
            </a:r>
            <a:r>
              <a:rPr lang="it-IT" i="1" dirty="0" smtClean="0">
                <a:solidFill>
                  <a:schemeClr val="accent1">
                    <a:lumMod val="50000"/>
                  </a:schemeClr>
                </a:solidFill>
                <a:latin typeface="Times New Roman" charset="0"/>
                <a:ea typeface="Times New Roman" charset="0"/>
                <a:cs typeface="Times New Roman" charset="0"/>
              </a:rPr>
              <a:t> Mt 28,18). Evangelizzare è la missione della Chiesa, non solo di alcuni, ma la mia, la tua, la nostra missione. L'Apostolo Paolo esclamava: «Guai a me se non annuncio il Vangelo!» (1Cor 9,16). Ognuno deve essere evangelizzatore, soprattutto con la vita!</a:t>
            </a:r>
          </a:p>
          <a:p>
            <a:r>
              <a:rPr lang="it-IT" i="1" dirty="0" smtClean="0">
                <a:solidFill>
                  <a:schemeClr val="accent1">
                    <a:lumMod val="50000"/>
                  </a:schemeClr>
                </a:solidFill>
              </a:rPr>
              <a:t> </a:t>
            </a:r>
            <a:endParaRPr lang="it-IT" dirty="0" smtClean="0">
              <a:solidFill>
                <a:schemeClr val="accent1">
                  <a:lumMod val="50000"/>
                </a:schemeClr>
              </a:solidFill>
            </a:endParaRPr>
          </a:p>
          <a:p>
            <a:pPr algn="r"/>
            <a:r>
              <a:rPr lang="it-IT" b="1" i="1" dirty="0" smtClean="0">
                <a:solidFill>
                  <a:schemeClr val="accent1">
                    <a:lumMod val="50000"/>
                  </a:schemeClr>
                </a:solidFill>
                <a:latin typeface="Times New Roman" charset="0"/>
                <a:ea typeface="Times New Roman" charset="0"/>
                <a:cs typeface="Times New Roman" charset="0"/>
              </a:rPr>
              <a:t>Papa Francesco, Udienza generale 22 maggio 2013</a:t>
            </a:r>
            <a:endParaRPr lang="it-IT" b="1" dirty="0" smtClean="0">
              <a:solidFill>
                <a:schemeClr val="accent1">
                  <a:lumMod val="50000"/>
                </a:schemeClr>
              </a:solidFill>
              <a:latin typeface="Times New Roman" charset="0"/>
              <a:ea typeface="Times New Roman" charset="0"/>
              <a:cs typeface="Times New Roman" charset="0"/>
            </a:endParaRPr>
          </a:p>
          <a:p>
            <a:endParaRPr lang="it-IT" dirty="0">
              <a:latin typeface="Arial Narrow" charset="0"/>
              <a:ea typeface="Arial Narrow" charset="0"/>
              <a:cs typeface="Arial Narrow" charset="0"/>
            </a:endParaRPr>
          </a:p>
        </p:txBody>
      </p:sp>
    </p:spTree>
    <p:extLst>
      <p:ext uri="{BB962C8B-B14F-4D97-AF65-F5344CB8AC3E}">
        <p14:creationId xmlns:p14="http://schemas.microsoft.com/office/powerpoint/2010/main" val="518434573"/>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1606</TotalTime>
  <Words>2088</Words>
  <Application>Microsoft Macintosh PowerPoint</Application>
  <PresentationFormat>Widescreen</PresentationFormat>
  <Paragraphs>161</Paragraphs>
  <Slides>32</Slides>
  <Notes>0</Notes>
  <HiddenSlides>0</HiddenSlides>
  <MMClips>0</MMClips>
  <ScaleCrop>false</ScaleCrop>
  <HeadingPairs>
    <vt:vector size="6" baseType="variant">
      <vt:variant>
        <vt:lpstr>Caratteri utilizzati</vt:lpstr>
      </vt:variant>
      <vt:variant>
        <vt:i4>7</vt:i4>
      </vt:variant>
      <vt:variant>
        <vt:lpstr>Tema</vt:lpstr>
      </vt:variant>
      <vt:variant>
        <vt:i4>1</vt:i4>
      </vt:variant>
      <vt:variant>
        <vt:lpstr>Titoli diapositive</vt:lpstr>
      </vt:variant>
      <vt:variant>
        <vt:i4>32</vt:i4>
      </vt:variant>
    </vt:vector>
  </HeadingPairs>
  <TitlesOfParts>
    <vt:vector size="40" baseType="lpstr">
      <vt:lpstr>Arial Narrow</vt:lpstr>
      <vt:lpstr>Avenir Next Condensed</vt:lpstr>
      <vt:lpstr>Calibri</vt:lpstr>
      <vt:lpstr>Calibri Light</vt:lpstr>
      <vt:lpstr>Mabook</vt:lpstr>
      <vt:lpstr>Times New Roman</vt:lpstr>
      <vt:lpstr>Arial</vt:lpstr>
      <vt:lpstr>Tema di Office</vt:lpstr>
      <vt:lpstr>Presentazione di PowerPoint</vt:lpstr>
      <vt:lpstr>Premessa metodologica   Come e dove nasce la proposta formativa? </vt:lpstr>
      <vt:lpstr>La realta’ dei ragazzi  </vt:lpstr>
      <vt:lpstr>Il cammino della chiesa</vt:lpstr>
      <vt:lpstr>Nel cammino dell’associazione</vt:lpstr>
      <vt:lpstr>Le coordinate della  proposta formativa</vt:lpstr>
      <vt:lpstr>Nel cuore della proposta</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di PowerPoint</dc:title>
  <dc:creator>Utente di Microsoft Office</dc:creator>
  <cp:lastModifiedBy>Utente di Microsoft Office</cp:lastModifiedBy>
  <cp:revision>22</cp:revision>
  <cp:lastPrinted>2022-07-24T07:50:04Z</cp:lastPrinted>
  <dcterms:created xsi:type="dcterms:W3CDTF">2022-07-23T07:55:05Z</dcterms:created>
  <dcterms:modified xsi:type="dcterms:W3CDTF">2022-07-24T10:41:39Z</dcterms:modified>
</cp:coreProperties>
</file>