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304" r:id="rId2"/>
    <p:sldId id="258" r:id="rId3"/>
    <p:sldId id="305" r:id="rId4"/>
    <p:sldId id="306" r:id="rId5"/>
    <p:sldId id="307" r:id="rId6"/>
    <p:sldId id="308" r:id="rId7"/>
    <p:sldId id="309" r:id="rId8"/>
    <p:sldId id="310" r:id="rId9"/>
    <p:sldId id="311" r:id="rId10"/>
    <p:sldId id="312" r:id="rId11"/>
    <p:sldId id="313"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2" r:id="rId29"/>
    <p:sldId id="333" r:id="rId30"/>
    <p:sldId id="334" r:id="rId31"/>
    <p:sldId id="335" r:id="rId32"/>
    <p:sldId id="259"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B115"/>
    <a:srgbClr val="F657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64"/>
    <p:restoredTop sz="94725"/>
  </p:normalViewPr>
  <p:slideViewPr>
    <p:cSldViewPr snapToGrid="0" snapToObjects="1">
      <p:cViewPr>
        <p:scale>
          <a:sx n="96" d="100"/>
          <a:sy n="96" d="100"/>
        </p:scale>
        <p:origin x="1000"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658A0C-149F-453E-B735-A92D5AF38528}" type="datetimeFigureOut">
              <a:rPr lang="it-IT" smtClean="0"/>
              <a:t>12/09/23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84A41B-5F52-4BD2-B468-DF93EA055258}" type="slidenum">
              <a:rPr lang="it-IT" smtClean="0"/>
              <a:t>‹N›</a:t>
            </a:fld>
            <a:endParaRPr lang="it-IT"/>
          </a:p>
        </p:txBody>
      </p:sp>
    </p:spTree>
    <p:extLst>
      <p:ext uri="{BB962C8B-B14F-4D97-AF65-F5344CB8AC3E}">
        <p14:creationId xmlns:p14="http://schemas.microsoft.com/office/powerpoint/2010/main" val="1561328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C93619FC-5D80-4D45-B654-DBDE17BD38C7}" type="datetimeFigureOut">
              <a:rPr lang="it-IT" smtClean="0"/>
              <a:t>12/09/23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84693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93619FC-5D80-4D45-B654-DBDE17BD38C7}" type="datetimeFigureOut">
              <a:rPr lang="it-IT" smtClean="0"/>
              <a:t>12/09/23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521595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93619FC-5D80-4D45-B654-DBDE17BD38C7}" type="datetimeFigureOut">
              <a:rPr lang="it-IT" smtClean="0"/>
              <a:t>12/09/23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294702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93619FC-5D80-4D45-B654-DBDE17BD38C7}" type="datetimeFigureOut">
              <a:rPr lang="it-IT" smtClean="0"/>
              <a:t>12/09/23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102520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C93619FC-5D80-4D45-B654-DBDE17BD38C7}" type="datetimeFigureOut">
              <a:rPr lang="it-IT" smtClean="0"/>
              <a:t>12/09/23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204489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C93619FC-5D80-4D45-B654-DBDE17BD38C7}" type="datetimeFigureOut">
              <a:rPr lang="it-IT" smtClean="0"/>
              <a:t>12/09/23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967513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C93619FC-5D80-4D45-B654-DBDE17BD38C7}" type="datetimeFigureOut">
              <a:rPr lang="it-IT" smtClean="0"/>
              <a:t>12/09/23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365180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C93619FC-5D80-4D45-B654-DBDE17BD38C7}" type="datetimeFigureOut">
              <a:rPr lang="it-IT" smtClean="0"/>
              <a:t>12/09/23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540383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93619FC-5D80-4D45-B654-DBDE17BD38C7}" type="datetimeFigureOut">
              <a:rPr lang="it-IT" smtClean="0"/>
              <a:t>12/09/23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304089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C93619FC-5D80-4D45-B654-DBDE17BD38C7}" type="datetimeFigureOut">
              <a:rPr lang="it-IT" smtClean="0"/>
              <a:t>12/09/23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303455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C93619FC-5D80-4D45-B654-DBDE17BD38C7}" type="datetimeFigureOut">
              <a:rPr lang="it-IT" smtClean="0"/>
              <a:t>12/09/23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35005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3619FC-5D80-4D45-B654-DBDE17BD38C7}" type="datetimeFigureOut">
              <a:rPr lang="it-IT" smtClean="0"/>
              <a:t>12/09/23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78CE6-8AE7-5D40-97E7-5EA3E9844AD1}" type="slidenum">
              <a:rPr lang="it-IT" smtClean="0"/>
              <a:t>‹N›</a:t>
            </a:fld>
            <a:endParaRPr lang="it-IT"/>
          </a:p>
        </p:txBody>
      </p:sp>
    </p:spTree>
    <p:extLst>
      <p:ext uri="{BB962C8B-B14F-4D97-AF65-F5344CB8AC3E}">
        <p14:creationId xmlns:p14="http://schemas.microsoft.com/office/powerpoint/2010/main" val="1804289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2.png"/><Relationship Id="rId7" Type="http://schemas.openxmlformats.org/officeDocument/2006/relationships/image" Target="../media/image21.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25.tif"/><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B1D72F-BE14-5A36-56F2-4A3183FB2B50}"/>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0E1549C8-CC08-AB9A-3B5F-2A9C53E828A1}"/>
              </a:ext>
            </a:extLst>
          </p:cNvPr>
          <p:cNvSpPr>
            <a:spLocks noGrp="1"/>
          </p:cNvSpPr>
          <p:nvPr>
            <p:ph type="subTitle" idx="1"/>
          </p:nvPr>
        </p:nvSpPr>
        <p:spPr/>
        <p:txBody>
          <a:bodyPr/>
          <a:lstStyle/>
          <a:p>
            <a:endParaRPr lang="it-IT"/>
          </a:p>
        </p:txBody>
      </p:sp>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63925" y="391892"/>
            <a:ext cx="6064149" cy="4562846"/>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53397" y="313872"/>
            <a:ext cx="2635624" cy="1286328"/>
          </a:xfrm>
          <a:prstGeom prst="rect">
            <a:avLst/>
          </a:prstGeom>
        </p:spPr>
      </p:pic>
      <p:pic>
        <p:nvPicPr>
          <p:cNvPr id="15" name="Immagine 14">
            <a:extLst>
              <a:ext uri="{FF2B5EF4-FFF2-40B4-BE49-F238E27FC236}">
                <a16:creationId xmlns:a16="http://schemas.microsoft.com/office/drawing/2014/main" id="{43DBE1FB-BC23-225C-46AA-145C90EC8757}"/>
              </a:ext>
            </a:extLst>
          </p:cNvPr>
          <p:cNvPicPr>
            <a:picLocks noChangeAspect="1"/>
          </p:cNvPicPr>
          <p:nvPr/>
        </p:nvPicPr>
        <p:blipFill>
          <a:blip r:embed="rId5"/>
          <a:stretch>
            <a:fillRect/>
          </a:stretch>
        </p:blipFill>
        <p:spPr>
          <a:xfrm>
            <a:off x="148596" y="3770093"/>
            <a:ext cx="2347529" cy="1677207"/>
          </a:xfrm>
          <a:prstGeom prst="rect">
            <a:avLst/>
          </a:prstGeom>
        </p:spPr>
      </p:pic>
      <p:pic>
        <p:nvPicPr>
          <p:cNvPr id="17" name="Immagine 16">
            <a:extLst>
              <a:ext uri="{FF2B5EF4-FFF2-40B4-BE49-F238E27FC236}">
                <a16:creationId xmlns:a16="http://schemas.microsoft.com/office/drawing/2014/main" id="{CB2C767C-0C00-0FC3-364F-E1217B9E5F91}"/>
              </a:ext>
            </a:extLst>
          </p:cNvPr>
          <p:cNvPicPr>
            <a:picLocks noChangeAspect="1"/>
          </p:cNvPicPr>
          <p:nvPr/>
        </p:nvPicPr>
        <p:blipFill>
          <a:blip r:embed="rId6"/>
          <a:stretch>
            <a:fillRect/>
          </a:stretch>
        </p:blipFill>
        <p:spPr>
          <a:xfrm>
            <a:off x="8741462" y="3541180"/>
            <a:ext cx="3853075" cy="3537355"/>
          </a:xfrm>
          <a:prstGeom prst="rect">
            <a:avLst/>
          </a:prstGeom>
        </p:spPr>
      </p:pic>
      <p:pic>
        <p:nvPicPr>
          <p:cNvPr id="23" name="Immagine 22">
            <a:extLst>
              <a:ext uri="{FF2B5EF4-FFF2-40B4-BE49-F238E27FC236}">
                <a16:creationId xmlns:a16="http://schemas.microsoft.com/office/drawing/2014/main" id="{C2C80716-D5A1-05A0-22CF-10E84B88BF67}"/>
              </a:ext>
            </a:extLst>
          </p:cNvPr>
          <p:cNvPicPr>
            <a:picLocks noChangeAspect="1"/>
          </p:cNvPicPr>
          <p:nvPr/>
        </p:nvPicPr>
        <p:blipFill>
          <a:blip r:embed="rId7"/>
          <a:stretch>
            <a:fillRect/>
          </a:stretch>
        </p:blipFill>
        <p:spPr>
          <a:xfrm>
            <a:off x="9714895" y="1820427"/>
            <a:ext cx="1500826" cy="1876894"/>
          </a:xfrm>
          <a:prstGeom prst="rect">
            <a:avLst/>
          </a:prstGeom>
        </p:spPr>
      </p:pic>
      <p:pic>
        <p:nvPicPr>
          <p:cNvPr id="25" name="Immagine 24">
            <a:extLst>
              <a:ext uri="{FF2B5EF4-FFF2-40B4-BE49-F238E27FC236}">
                <a16:creationId xmlns:a16="http://schemas.microsoft.com/office/drawing/2014/main" id="{F1A0729A-CCD6-CE32-9E51-1AD4B6B9CD5C}"/>
              </a:ext>
            </a:extLst>
          </p:cNvPr>
          <p:cNvPicPr>
            <a:picLocks noChangeAspect="1"/>
          </p:cNvPicPr>
          <p:nvPr/>
        </p:nvPicPr>
        <p:blipFill>
          <a:blip r:embed="rId8"/>
          <a:stretch>
            <a:fillRect/>
          </a:stretch>
        </p:blipFill>
        <p:spPr>
          <a:xfrm>
            <a:off x="10589321" y="2076045"/>
            <a:ext cx="722721" cy="1531570"/>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3" name="Rettangolo 32">
            <a:extLst>
              <a:ext uri="{FF2B5EF4-FFF2-40B4-BE49-F238E27FC236}">
                <a16:creationId xmlns:a16="http://schemas.microsoft.com/office/drawing/2014/main" id="{518A28D4-5A20-9800-D85E-1731C8712155}"/>
              </a:ext>
            </a:extLst>
          </p:cNvPr>
          <p:cNvSpPr/>
          <p:nvPr/>
        </p:nvSpPr>
        <p:spPr>
          <a:xfrm>
            <a:off x="2827623" y="5216600"/>
            <a:ext cx="6759267" cy="707886"/>
          </a:xfrm>
          <a:prstGeom prst="rect">
            <a:avLst/>
          </a:prstGeom>
          <a:noFill/>
        </p:spPr>
        <p:txBody>
          <a:bodyPr wrap="square" lIns="91440" tIns="45720" rIns="91440" bIns="45720">
            <a:spAutoFit/>
          </a:bodyPr>
          <a:lstStyle/>
          <a:p>
            <a:pPr algn="ctr"/>
            <a:r>
              <a:rPr lang="it-IT" sz="4000" b="1" dirty="0">
                <a:ln w="0"/>
                <a:solidFill>
                  <a:schemeClr val="bg1"/>
                </a:solidFill>
                <a:effectLst>
                  <a:glow rad="63500">
                    <a:schemeClr val="accent1">
                      <a:satMod val="175000"/>
                      <a:alpha val="40000"/>
                    </a:schemeClr>
                  </a:glow>
                  <a:outerShdw blurRad="38100" dist="19050" dir="2700000" algn="tl" rotWithShape="0">
                    <a:schemeClr val="dk1">
                      <a:alpha val="40000"/>
                    </a:schemeClr>
                  </a:outerShdw>
                </a:effectLst>
                <a:latin typeface="Arial Narrow" charset="0"/>
                <a:ea typeface="Arial Narrow" charset="0"/>
                <a:cs typeface="Arial Narrow" charset="0"/>
              </a:rPr>
              <a:t>PROPOSTA </a:t>
            </a:r>
            <a:r>
              <a:rPr lang="it-IT" sz="4000" b="1" cap="none" spc="0" dirty="0">
                <a:ln w="0"/>
                <a:solidFill>
                  <a:schemeClr val="bg1"/>
                </a:solidFill>
                <a:effectLst>
                  <a:glow rad="63500">
                    <a:schemeClr val="accent1">
                      <a:satMod val="175000"/>
                      <a:alpha val="40000"/>
                    </a:schemeClr>
                  </a:glow>
                  <a:outerShdw blurRad="38100" dist="19050" dir="2700000" algn="tl" rotWithShape="0">
                    <a:schemeClr val="dk1">
                      <a:alpha val="40000"/>
                    </a:schemeClr>
                  </a:outerShdw>
                </a:effectLst>
                <a:latin typeface="Arial Narrow" charset="0"/>
                <a:ea typeface="Arial Narrow" charset="0"/>
                <a:cs typeface="Arial Narrow" charset="0"/>
              </a:rPr>
              <a:t>FORMATIVA </a:t>
            </a:r>
          </a:p>
        </p:txBody>
      </p:sp>
      <p:sp>
        <p:nvSpPr>
          <p:cNvPr id="34" name="Rettangolo 33">
            <a:extLst>
              <a:ext uri="{FF2B5EF4-FFF2-40B4-BE49-F238E27FC236}">
                <a16:creationId xmlns:a16="http://schemas.microsoft.com/office/drawing/2014/main" id="{CE304E78-B65B-12B5-207E-947A77493187}"/>
              </a:ext>
            </a:extLst>
          </p:cNvPr>
          <p:cNvSpPr/>
          <p:nvPr/>
        </p:nvSpPr>
        <p:spPr>
          <a:xfrm>
            <a:off x="5249731" y="5806467"/>
            <a:ext cx="1773242" cy="584775"/>
          </a:xfrm>
          <a:prstGeom prst="rect">
            <a:avLst/>
          </a:prstGeom>
        </p:spPr>
        <p:txBody>
          <a:bodyPr wrap="none">
            <a:spAutoFit/>
          </a:bodyPr>
          <a:lstStyle/>
          <a:p>
            <a:pPr algn="ctr"/>
            <a:r>
              <a:rPr lang="it-IT" sz="3200" b="0" cap="none" spc="0" dirty="0">
                <a:ln w="0"/>
                <a:solidFill>
                  <a:schemeClr val="bg1"/>
                </a:solidFill>
                <a:effectLst>
                  <a:glow rad="63500">
                    <a:schemeClr val="accent1">
                      <a:satMod val="175000"/>
                      <a:alpha val="40000"/>
                    </a:schemeClr>
                  </a:glow>
                  <a:outerShdw blurRad="38100" dist="19050" dir="2700000" algn="tl" rotWithShape="0">
                    <a:schemeClr val="dk1">
                      <a:alpha val="40000"/>
                    </a:schemeClr>
                  </a:outerShdw>
                </a:effectLst>
                <a:latin typeface="Arial Narrow" charset="0"/>
                <a:ea typeface="Arial Narrow" charset="0"/>
                <a:cs typeface="Arial Narrow" charset="0"/>
              </a:rPr>
              <a:t>2023|2024</a:t>
            </a:r>
            <a:endParaRPr lang="it-IT" b="0" cap="none" spc="0" dirty="0">
              <a:ln w="0"/>
              <a:solidFill>
                <a:schemeClr val="bg1"/>
              </a:solidFill>
              <a:effectLst>
                <a:glow rad="63500">
                  <a:schemeClr val="accent1">
                    <a:satMod val="175000"/>
                    <a:alpha val="40000"/>
                  </a:schemeClr>
                </a:glow>
                <a:outerShdw blurRad="38100" dist="19050" dir="2700000" algn="tl" rotWithShape="0">
                  <a:schemeClr val="dk1">
                    <a:alpha val="40000"/>
                  </a:schemeClr>
                </a:outerShdw>
              </a:effectLst>
              <a:latin typeface="Arial Narrow" charset="0"/>
              <a:ea typeface="Arial Narrow" charset="0"/>
              <a:cs typeface="Arial Narrow" charset="0"/>
            </a:endParaRPr>
          </a:p>
        </p:txBody>
      </p:sp>
    </p:spTree>
    <p:extLst>
      <p:ext uri="{BB962C8B-B14F-4D97-AF65-F5344CB8AC3E}">
        <p14:creationId xmlns:p14="http://schemas.microsoft.com/office/powerpoint/2010/main" val="1756852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7B1B46C3-6879-BCB5-EDEC-72C83216CF12}"/>
              </a:ext>
            </a:extLst>
          </p:cNvPr>
          <p:cNvSpPr>
            <a:spLocks noGrp="1"/>
          </p:cNvSpPr>
          <p:nvPr>
            <p:ph type="subTitle" idx="1"/>
          </p:nvPr>
        </p:nvSpPr>
        <p:spPr>
          <a:xfrm>
            <a:off x="87357" y="461056"/>
            <a:ext cx="10862253" cy="1624657"/>
          </a:xfrm>
        </p:spPr>
        <p:txBody>
          <a:bodyPr>
            <a:normAutofit/>
          </a:bodyPr>
          <a:lstStyle/>
          <a:p>
            <a:pPr algn="r">
              <a:spcBef>
                <a:spcPts val="0"/>
              </a:spcBef>
            </a:pPr>
            <a:r>
              <a:rPr lang="it-IT" sz="6000" dirty="0">
                <a:solidFill>
                  <a:srgbClr val="73B115"/>
                </a:solidFill>
                <a:latin typeface="Asparagus Sprouts" pitchFamily="2" charset="0"/>
                <a:ea typeface="Mabook" charset="0"/>
                <a:cs typeface="Mabook" charset="0"/>
              </a:rPr>
              <a:t>L’i</a:t>
            </a:r>
            <a:r>
              <a:rPr lang="it-IT" sz="6000" dirty="0">
                <a:solidFill>
                  <a:srgbClr val="73B115"/>
                </a:solidFill>
                <a:effectLst/>
                <a:latin typeface="Asparagus Sprouts" pitchFamily="2" charset="0"/>
                <a:ea typeface="Mabook" charset="0"/>
                <a:cs typeface="Mabook" charset="0"/>
              </a:rPr>
              <a:t>cona biblica</a:t>
            </a:r>
            <a:r>
              <a:rPr lang="it-IT" sz="6000" i="1" dirty="0">
                <a:solidFill>
                  <a:srgbClr val="73B115"/>
                </a:solidFill>
                <a:latin typeface="Asparagus Sprouts" pitchFamily="2" charset="0"/>
                <a:ea typeface="Mabook" charset="0"/>
                <a:cs typeface="Times New Roman" charset="0"/>
              </a:rPr>
              <a:t>    </a:t>
            </a:r>
            <a:r>
              <a:rPr lang="it-IT" sz="2800" dirty="0">
                <a:solidFill>
                  <a:schemeClr val="accent1">
                    <a:lumMod val="50000"/>
                  </a:schemeClr>
                </a:solidFill>
                <a:latin typeface="Lexend Medium" pitchFamily="2" charset="0"/>
                <a:ea typeface="Times New Roman" charset="0"/>
                <a:cs typeface="Times New Roman" charset="0"/>
              </a:rPr>
              <a:t>Leggi </a:t>
            </a:r>
            <a:r>
              <a:rPr lang="it-IT" sz="2800" dirty="0">
                <a:solidFill>
                  <a:schemeClr val="accent1">
                    <a:lumMod val="50000"/>
                  </a:schemeClr>
                </a:solidFill>
                <a:latin typeface="Lexend Medium" pitchFamily="2" charset="0"/>
                <a:ea typeface="Times New Roman" charset="0"/>
                <a:cs typeface="Times New Roman" charset="0"/>
                <a:sym typeface="Wingdings" panose="05000000000000000000" pitchFamily="2" charset="2"/>
              </a:rPr>
              <a:t> </a:t>
            </a:r>
            <a:r>
              <a:rPr lang="it-IT" sz="2800" b="1" dirty="0">
                <a:solidFill>
                  <a:schemeClr val="accent1">
                    <a:lumMod val="50000"/>
                  </a:schemeClr>
                </a:solidFill>
                <a:latin typeface="Lexend Black" pitchFamily="2" charset="0"/>
                <a:ea typeface="Times New Roman" charset="0"/>
                <a:cs typeface="Times New Roman" charset="0"/>
                <a:sym typeface="Wingdings" panose="05000000000000000000" pitchFamily="2" charset="2"/>
              </a:rPr>
              <a:t>Mc 5, 21-43</a:t>
            </a:r>
          </a:p>
        </p:txBody>
      </p:sp>
      <p:sp>
        <p:nvSpPr>
          <p:cNvPr id="3" name="CasellaDiTesto 2">
            <a:extLst>
              <a:ext uri="{FF2B5EF4-FFF2-40B4-BE49-F238E27FC236}">
                <a16:creationId xmlns:a16="http://schemas.microsoft.com/office/drawing/2014/main" id="{B61B964E-502C-D4D2-6480-C05E3D3F5F7D}"/>
              </a:ext>
            </a:extLst>
          </p:cNvPr>
          <p:cNvSpPr txBox="1"/>
          <p:nvPr/>
        </p:nvSpPr>
        <p:spPr>
          <a:xfrm>
            <a:off x="708551" y="1565839"/>
            <a:ext cx="10862253" cy="4222438"/>
          </a:xfrm>
          <a:prstGeom prst="rect">
            <a:avLst/>
          </a:prstGeom>
          <a:noFill/>
        </p:spPr>
        <p:txBody>
          <a:bodyPr wrap="square">
            <a:spAutoFit/>
          </a:bodyPr>
          <a:lstStyle/>
          <a:p>
            <a:pPr algn="just">
              <a:lnSpc>
                <a:spcPct val="110000"/>
              </a:lnSpc>
            </a:pPr>
            <a:r>
              <a:rPr lang="it-IT" i="1" dirty="0">
                <a:solidFill>
                  <a:schemeClr val="accent1">
                    <a:lumMod val="50000"/>
                  </a:schemeClr>
                </a:solidFill>
                <a:latin typeface="Timeless" panose="02000503060000020004" pitchFamily="2" charset="0"/>
                <a:ea typeface="Times New Roman" charset="0"/>
                <a:cs typeface="Times New Roman" charset="0"/>
              </a:rPr>
              <a:t>Si tratta di due racconti ad incastro, con un unico centro: la fede; e mostrano Gesù come sorgente di vita, come Colui che ridona la vita a chi si fida pienamente di Lui. I due protagonisti, cioè il padre della fanciulla e la donna malata, non sono discepoli di Gesù eppure vengono esauditi per la loro fede. Hanno fede in quell’uomo. Da questo comprendiamo che </a:t>
            </a:r>
            <a:r>
              <a:rPr lang="it-IT" b="1" i="1" dirty="0">
                <a:solidFill>
                  <a:schemeClr val="accent1">
                    <a:lumMod val="50000"/>
                  </a:schemeClr>
                </a:solidFill>
                <a:latin typeface="Timeless" panose="02000503060000020004" pitchFamily="2" charset="0"/>
                <a:ea typeface="Times New Roman" charset="0"/>
                <a:cs typeface="Times New Roman" charset="0"/>
              </a:rPr>
              <a:t>sulla strada del Signore sono ammessi tutti</a:t>
            </a:r>
            <a:r>
              <a:rPr lang="it-IT" i="1" dirty="0">
                <a:solidFill>
                  <a:schemeClr val="accent1">
                    <a:lumMod val="50000"/>
                  </a:schemeClr>
                </a:solidFill>
                <a:latin typeface="Timeless" panose="02000503060000020004" pitchFamily="2" charset="0"/>
                <a:ea typeface="Times New Roman" charset="0"/>
                <a:cs typeface="Times New Roman" charset="0"/>
              </a:rPr>
              <a:t>: nessuno deve sentirsi un intruso, un abusivo o un non avente diritto. Per avere accesso al suo cuore, al cuore di Gesù, c’è un solo requisito: sentirsi bisognosi di guarigione e affidarsi a Lui. Io vi domando: ognuno di voi si sente bisognoso di guarigione? Di qualche cosa, di qualche peccato, di qualche problema? E, se sente questo, ha fede in Gesù? Sono i due requisiti per essere guariti, per avere accesso al suo cuore: sentirsi bisognosi di guarigione e affidarsi a Lui. Gesù va a scoprire queste persone tra la folla e le toglie dall’anonimato, le libera dalla paura di vivere e di osare. Lo fa con uno sguardo e con una parola che li rimette in cammino dopo tante sofferenze e umiliazioni. Anche noi siamo chiamati a imparare e a imitare queste parole che liberano e questi sguardi che restituiscono, a chi ne è privo, la voglia di vivere.</a:t>
            </a:r>
          </a:p>
          <a:p>
            <a:pPr algn="just">
              <a:lnSpc>
                <a:spcPct val="110000"/>
              </a:lnSpc>
            </a:pPr>
            <a:endParaRPr lang="it-IT" sz="1000" i="1" dirty="0">
              <a:solidFill>
                <a:schemeClr val="accent1">
                  <a:lumMod val="50000"/>
                </a:schemeClr>
              </a:solidFill>
              <a:ea typeface="Times New Roman" charset="0"/>
              <a:cs typeface="Times New Roman" charset="0"/>
            </a:endParaRPr>
          </a:p>
          <a:p>
            <a:pPr algn="r">
              <a:lnSpc>
                <a:spcPct val="120000"/>
              </a:lnSpc>
            </a:pPr>
            <a:r>
              <a:rPr lang="it-IT" dirty="0">
                <a:solidFill>
                  <a:schemeClr val="accent1">
                    <a:lumMod val="50000"/>
                  </a:schemeClr>
                </a:solidFill>
                <a:latin typeface="Lexend Medium" pitchFamily="2" charset="0"/>
                <a:ea typeface="Times New Roman" charset="0"/>
                <a:cs typeface="Times New Roman" charset="0"/>
              </a:rPr>
              <a:t>(Angelus, Papa Francesco Piazza s. Pietro 1° luglio 2018)</a:t>
            </a:r>
            <a:endParaRPr lang="it-IT" dirty="0">
              <a:solidFill>
                <a:schemeClr val="accent1">
                  <a:lumMod val="50000"/>
                </a:schemeClr>
              </a:solidFill>
              <a:latin typeface="Lexend Medium" pitchFamily="2" charset="0"/>
            </a:endParaRPr>
          </a:p>
        </p:txBody>
      </p:sp>
    </p:spTree>
    <p:extLst>
      <p:ext uri="{BB962C8B-B14F-4D97-AF65-F5344CB8AC3E}">
        <p14:creationId xmlns:p14="http://schemas.microsoft.com/office/powerpoint/2010/main" val="3753000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B12D9C0A-3730-1D29-C6F1-0714E1474406}"/>
              </a:ext>
            </a:extLst>
          </p:cNvPr>
          <p:cNvSpPr>
            <a:spLocks noGrp="1"/>
          </p:cNvSpPr>
          <p:nvPr>
            <p:ph type="subTitle" idx="1"/>
          </p:nvPr>
        </p:nvSpPr>
        <p:spPr>
          <a:xfrm>
            <a:off x="664873" y="700548"/>
            <a:ext cx="10862253" cy="2862459"/>
          </a:xfrm>
        </p:spPr>
        <p:txBody>
          <a:bodyPr>
            <a:normAutofit/>
          </a:bodyPr>
          <a:lstStyle/>
          <a:p>
            <a:r>
              <a:rPr lang="it-IT" sz="6000" dirty="0">
                <a:solidFill>
                  <a:srgbClr val="73B115"/>
                </a:solidFill>
                <a:latin typeface="Asparagus Sprouts" pitchFamily="2" charset="0"/>
                <a:ea typeface="Mabook" charset="0"/>
                <a:cs typeface="Mabook" charset="0"/>
              </a:rPr>
              <a:t>La categoria della SEQUELA</a:t>
            </a:r>
            <a:r>
              <a:rPr lang="it-IT" sz="6000" i="1" dirty="0"/>
              <a:t> </a:t>
            </a:r>
            <a:endParaRPr lang="it-IT" sz="6000" dirty="0"/>
          </a:p>
          <a:p>
            <a:pPr algn="just">
              <a:lnSpc>
                <a:spcPct val="110000"/>
              </a:lnSpc>
            </a:pPr>
            <a:r>
              <a:rPr lang="it-IT" sz="2200" dirty="0">
                <a:solidFill>
                  <a:schemeClr val="accent1">
                    <a:lumMod val="50000"/>
                  </a:schemeClr>
                </a:solidFill>
                <a:latin typeface="Lexend Medium" pitchFamily="2" charset="0"/>
              </a:rPr>
              <a:t>La conversione al Vangelo della vita, non è una scelta di testa, ma di cuore, infatti, «all'inizio dell'essere cristiano non c'è una decisione etica o una grande idea, bensì l'incontro con un avvenimento, con una Persona, che dà alla vita un nuovo orizzonte e con ciò la direzione decisiva» (Deus caritas est, n. 1). </a:t>
            </a:r>
          </a:p>
          <a:p>
            <a:pPr algn="just">
              <a:lnSpc>
                <a:spcPct val="110000"/>
              </a:lnSpc>
            </a:pPr>
            <a:endParaRPr lang="it-IT" sz="1000" dirty="0">
              <a:solidFill>
                <a:schemeClr val="accent1">
                  <a:lumMod val="50000"/>
                </a:schemeClr>
              </a:solidFill>
              <a:latin typeface="Lexend Medium" pitchFamily="2" charset="0"/>
            </a:endParaRPr>
          </a:p>
          <a:p>
            <a:endParaRPr lang="it-IT" dirty="0"/>
          </a:p>
          <a:p>
            <a:endParaRPr lang="it-IT" dirty="0"/>
          </a:p>
        </p:txBody>
      </p:sp>
      <p:sp>
        <p:nvSpPr>
          <p:cNvPr id="6" name="CasellaDiTesto 5">
            <a:extLst>
              <a:ext uri="{FF2B5EF4-FFF2-40B4-BE49-F238E27FC236}">
                <a16:creationId xmlns:a16="http://schemas.microsoft.com/office/drawing/2014/main" id="{10B04C4F-612E-1C1C-A792-1D685B8758D2}"/>
              </a:ext>
            </a:extLst>
          </p:cNvPr>
          <p:cNvSpPr txBox="1"/>
          <p:nvPr/>
        </p:nvSpPr>
        <p:spPr>
          <a:xfrm>
            <a:off x="2664372" y="3429000"/>
            <a:ext cx="8862754" cy="2777683"/>
          </a:xfrm>
          <a:prstGeom prst="rect">
            <a:avLst/>
          </a:prstGeom>
          <a:noFill/>
        </p:spPr>
        <p:txBody>
          <a:bodyPr wrap="square">
            <a:spAutoFit/>
          </a:bodyPr>
          <a:lstStyle/>
          <a:p>
            <a:pPr algn="just">
              <a:lnSpc>
                <a:spcPct val="110000"/>
              </a:lnSpc>
            </a:pPr>
            <a:r>
              <a:rPr lang="it-IT" sz="2000" dirty="0">
                <a:solidFill>
                  <a:schemeClr val="accent1">
                    <a:lumMod val="50000"/>
                  </a:schemeClr>
                </a:solidFill>
                <a:latin typeface="Lexend Medium" pitchFamily="2" charset="0"/>
              </a:rPr>
              <a:t>Nell’anno in cui il cammino dell’associazione assume la prospettiva sintetica della categoria della </a:t>
            </a:r>
            <a:r>
              <a:rPr lang="it-IT" sz="2000" b="1" dirty="0">
                <a:solidFill>
                  <a:schemeClr val="accent1">
                    <a:lumMod val="50000"/>
                  </a:schemeClr>
                </a:solidFill>
                <a:latin typeface="Lexend Black" pitchFamily="2" charset="0"/>
              </a:rPr>
              <a:t>sequela</a:t>
            </a:r>
            <a:r>
              <a:rPr lang="it-IT" sz="2000" dirty="0">
                <a:solidFill>
                  <a:schemeClr val="accent1">
                    <a:lumMod val="50000"/>
                  </a:schemeClr>
                </a:solidFill>
                <a:latin typeface="Lexend Medium" pitchFamily="2" charset="0"/>
              </a:rPr>
              <a:t>, accompagnati dal Vangelo di Marco (Anno B) siamo chiamati a cercare la radice del nostro essere cristiani, riscoprendo quell’incontro originario con Gesù che ha cambiato la nostra vita e a incontrarlo con rinnovato stupore nelle persone che incrociamo ogni giorno, nella Parola, nella preghiera e nella celebrazione eucaristica, senza stancarci o assopirci per il ripetersi della routine.</a:t>
            </a:r>
          </a:p>
        </p:txBody>
      </p:sp>
      <p:pic>
        <p:nvPicPr>
          <p:cNvPr id="8" name="Immagine 7">
            <a:extLst>
              <a:ext uri="{FF2B5EF4-FFF2-40B4-BE49-F238E27FC236}">
                <a16:creationId xmlns:a16="http://schemas.microsoft.com/office/drawing/2014/main" id="{40ADA9EF-CF60-7BF8-8066-3BD9F3E0486F}"/>
              </a:ext>
            </a:extLst>
          </p:cNvPr>
          <p:cNvPicPr>
            <a:picLocks noChangeAspect="1"/>
          </p:cNvPicPr>
          <p:nvPr/>
        </p:nvPicPr>
        <p:blipFill>
          <a:blip r:embed="rId5"/>
          <a:stretch>
            <a:fillRect/>
          </a:stretch>
        </p:blipFill>
        <p:spPr>
          <a:xfrm>
            <a:off x="302150" y="3982234"/>
            <a:ext cx="1421848" cy="1485290"/>
          </a:xfrm>
          <a:prstGeom prst="rect">
            <a:avLst/>
          </a:prstGeom>
        </p:spPr>
      </p:pic>
    </p:spTree>
    <p:extLst>
      <p:ext uri="{BB962C8B-B14F-4D97-AF65-F5344CB8AC3E}">
        <p14:creationId xmlns:p14="http://schemas.microsoft.com/office/powerpoint/2010/main" val="170683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66798FE3-A60A-3986-E429-647F4325586E}"/>
              </a:ext>
            </a:extLst>
          </p:cNvPr>
          <p:cNvSpPr>
            <a:spLocks noGrp="1"/>
          </p:cNvSpPr>
          <p:nvPr>
            <p:ph type="subTitle" idx="1"/>
          </p:nvPr>
        </p:nvSpPr>
        <p:spPr>
          <a:xfrm>
            <a:off x="664874" y="1068199"/>
            <a:ext cx="11224976" cy="4143739"/>
          </a:xfrm>
        </p:spPr>
        <p:txBody>
          <a:bodyPr>
            <a:normAutofit fontScale="55000" lnSpcReduction="20000"/>
          </a:bodyPr>
          <a:lstStyle/>
          <a:p>
            <a:r>
              <a:rPr lang="it-IT" sz="7100" dirty="0">
                <a:solidFill>
                  <a:srgbClr val="73B115"/>
                </a:solidFill>
                <a:effectLst/>
                <a:latin typeface="Asparagus Sprouts" pitchFamily="2" charset="0"/>
                <a:ea typeface="Mabook" charset="0"/>
                <a:cs typeface="Mabook" charset="0"/>
              </a:rPr>
              <a:t>Domanda di vita: </a:t>
            </a:r>
            <a:r>
              <a:rPr lang="it-IT" sz="7100" dirty="0">
                <a:solidFill>
                  <a:srgbClr val="73B115"/>
                </a:solidFill>
                <a:latin typeface="Asparagus Sprouts" pitchFamily="2" charset="0"/>
                <a:ea typeface="Mabook" charset="0"/>
                <a:cs typeface="Mabook" charset="0"/>
              </a:rPr>
              <a:t>TOCCA A ME</a:t>
            </a:r>
            <a:r>
              <a:rPr lang="it-IT" sz="7100" dirty="0">
                <a:solidFill>
                  <a:srgbClr val="73B115"/>
                </a:solidFill>
                <a:effectLst/>
                <a:latin typeface="Asparagus Sprouts" pitchFamily="2" charset="0"/>
                <a:ea typeface="Mabook" charset="0"/>
                <a:cs typeface="Mabook" charset="0"/>
              </a:rPr>
              <a:t>?</a:t>
            </a:r>
            <a:endParaRPr lang="it-IT" sz="7100" dirty="0">
              <a:latin typeface="Asparagus Sprouts" pitchFamily="2" charset="0"/>
              <a:ea typeface="Times New Roman" charset="0"/>
              <a:cs typeface="Times New Roman" charset="0"/>
            </a:endParaRPr>
          </a:p>
          <a:p>
            <a:pPr algn="just">
              <a:lnSpc>
                <a:spcPct val="120000"/>
              </a:lnSpc>
            </a:pPr>
            <a:r>
              <a:rPr lang="it-IT" sz="3600" b="1" dirty="0">
                <a:solidFill>
                  <a:schemeClr val="accent1">
                    <a:lumMod val="50000"/>
                  </a:schemeClr>
                </a:solidFill>
                <a:latin typeface="Lexend Black" pitchFamily="2" charset="0"/>
                <a:ea typeface="Times New Roman" charset="0"/>
                <a:cs typeface="Times New Roman" charset="0"/>
              </a:rPr>
              <a:t>Tocca a me? </a:t>
            </a:r>
            <a:r>
              <a:rPr lang="it-IT" sz="3600" dirty="0">
                <a:solidFill>
                  <a:schemeClr val="accent1">
                    <a:lumMod val="50000"/>
                  </a:schemeClr>
                </a:solidFill>
                <a:latin typeface="Lexend Medium" pitchFamily="2" charset="0"/>
                <a:ea typeface="Times New Roman" charset="0"/>
                <a:cs typeface="Times New Roman" charset="0"/>
              </a:rPr>
              <a:t>È la domanda che i bambini pongono quando aspettano impazienti il loro turno per mettersi in gioco. I bambini più piccoli esplorano il mondo, l’ambiente semplicemente toccandolo. Toccare qualcosa con le mani stimola la loro curiosità e fa scoprire loro qualcosa in più su se stessi. Hanno bisogno di toccare, di sporcarsi le mani, di accarezzare e di costruire.</a:t>
            </a:r>
          </a:p>
          <a:p>
            <a:pPr algn="just">
              <a:lnSpc>
                <a:spcPct val="120000"/>
              </a:lnSpc>
            </a:pPr>
            <a:r>
              <a:rPr lang="it-IT" sz="3600" b="1" dirty="0">
                <a:solidFill>
                  <a:schemeClr val="accent1">
                    <a:lumMod val="50000"/>
                  </a:schemeClr>
                </a:solidFill>
                <a:latin typeface="Lexend Black" pitchFamily="2" charset="0"/>
                <a:ea typeface="Times New Roman" charset="0"/>
                <a:cs typeface="Times New Roman" charset="0"/>
              </a:rPr>
              <a:t>Tocca a me? </a:t>
            </a:r>
            <a:r>
              <a:rPr lang="it-IT" sz="3600" dirty="0">
                <a:solidFill>
                  <a:schemeClr val="accent1">
                    <a:lumMod val="50000"/>
                  </a:schemeClr>
                </a:solidFill>
                <a:latin typeface="Lexend Medium" pitchFamily="2" charset="0"/>
                <a:ea typeface="Times New Roman" charset="0"/>
                <a:cs typeface="Times New Roman" charset="0"/>
              </a:rPr>
              <a:t>Risuona nei ragazzi quando si cimentano in una esperienza nuova. Tocca a me è anche la consapevolezza che non ci sono mezze misure, tempi di attesa per diventare pienamente se stessi. Assumere questa domanda da parte dei ragazzi per un educatore vuol dire scommettere con sempre più convinzione sul protagonismo dei piccoli e delle piccole nella consapevolezza che proporre esperienze “a loro misura” non significa ridurre, tagliare, semplificare, quanto il contrario.</a:t>
            </a:r>
          </a:p>
        </p:txBody>
      </p:sp>
      <p:sp>
        <p:nvSpPr>
          <p:cNvPr id="6" name="CasellaDiTesto 5">
            <a:extLst>
              <a:ext uri="{FF2B5EF4-FFF2-40B4-BE49-F238E27FC236}">
                <a16:creationId xmlns:a16="http://schemas.microsoft.com/office/drawing/2014/main" id="{661D3E54-BD58-8F56-1AF0-96A5AA13B8F9}"/>
              </a:ext>
            </a:extLst>
          </p:cNvPr>
          <p:cNvSpPr txBox="1"/>
          <p:nvPr/>
        </p:nvSpPr>
        <p:spPr>
          <a:xfrm>
            <a:off x="2300748" y="5358914"/>
            <a:ext cx="9446968" cy="430887"/>
          </a:xfrm>
          <a:prstGeom prst="rect">
            <a:avLst/>
          </a:prstGeom>
          <a:noFill/>
        </p:spPr>
        <p:txBody>
          <a:bodyPr wrap="square">
            <a:spAutoFit/>
          </a:bodyPr>
          <a:lstStyle/>
          <a:p>
            <a:pPr algn="just">
              <a:lnSpc>
                <a:spcPct val="120000"/>
              </a:lnSpc>
            </a:pPr>
            <a:r>
              <a:rPr lang="it-IT" sz="2000" b="1" dirty="0">
                <a:solidFill>
                  <a:schemeClr val="accent1">
                    <a:lumMod val="50000"/>
                  </a:schemeClr>
                </a:solidFill>
                <a:latin typeface="Lexend Black" pitchFamily="2" charset="0"/>
                <a:ea typeface="Times New Roman" charset="0"/>
                <a:cs typeface="Times New Roman" charset="0"/>
              </a:rPr>
              <a:t>Tocca a me? </a:t>
            </a:r>
            <a:r>
              <a:rPr lang="it-IT" sz="2000" dirty="0">
                <a:solidFill>
                  <a:schemeClr val="accent1">
                    <a:lumMod val="50000"/>
                  </a:schemeClr>
                </a:solidFill>
                <a:latin typeface="Lexend Medium" pitchFamily="2" charset="0"/>
                <a:ea typeface="Times New Roman" charset="0"/>
                <a:cs typeface="Times New Roman" charset="0"/>
              </a:rPr>
              <a:t>È la cifra delle piccole responsabilità: posso farlo anche io!</a:t>
            </a:r>
          </a:p>
        </p:txBody>
      </p:sp>
    </p:spTree>
    <p:extLst>
      <p:ext uri="{BB962C8B-B14F-4D97-AF65-F5344CB8AC3E}">
        <p14:creationId xmlns:p14="http://schemas.microsoft.com/office/powerpoint/2010/main" val="377691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EDA027D5-ED84-6BF5-929A-A9747D4086BE}"/>
              </a:ext>
            </a:extLst>
          </p:cNvPr>
          <p:cNvSpPr>
            <a:spLocks noGrp="1"/>
          </p:cNvSpPr>
          <p:nvPr>
            <p:ph type="subTitle" idx="1"/>
          </p:nvPr>
        </p:nvSpPr>
        <p:spPr>
          <a:xfrm>
            <a:off x="664872" y="281321"/>
            <a:ext cx="10862253" cy="5564809"/>
          </a:xfrm>
        </p:spPr>
        <p:txBody>
          <a:bodyPr>
            <a:normAutofit/>
          </a:bodyPr>
          <a:lstStyle/>
          <a:p>
            <a:r>
              <a:rPr lang="it-IT" sz="7100" dirty="0">
                <a:solidFill>
                  <a:srgbClr val="73B115"/>
                </a:solidFill>
                <a:effectLst/>
                <a:latin typeface="Asparagus Sprouts" pitchFamily="2" charset="0"/>
                <a:ea typeface="Mabook" charset="0"/>
                <a:cs typeface="Mabook" charset="0"/>
              </a:rPr>
              <a:t>La riserva naturale</a:t>
            </a:r>
            <a:endParaRPr lang="it-IT" sz="7100" dirty="0">
              <a:latin typeface="Asparagus Sprouts" pitchFamily="2" charset="0"/>
              <a:ea typeface="Times New Roman" charset="0"/>
              <a:cs typeface="Times New Roman" charset="0"/>
            </a:endParaRPr>
          </a:p>
          <a:p>
            <a:pPr algn="just">
              <a:lnSpc>
                <a:spcPct val="120000"/>
              </a:lnSpc>
            </a:pPr>
            <a:r>
              <a:rPr lang="it-IT" sz="1800" dirty="0">
                <a:solidFill>
                  <a:schemeClr val="accent1">
                    <a:lumMod val="50000"/>
                  </a:schemeClr>
                </a:solidFill>
                <a:latin typeface="Lexend Medium" pitchFamily="2" charset="0"/>
                <a:ea typeface="Times New Roman" charset="0"/>
                <a:cs typeface="Times New Roman" charset="0"/>
              </a:rPr>
              <a:t>Sin dai tempi più antichi, l’uomo è stato in un rapporto diretto e spontaneo con la natura. Nell’anno in cui il cammino dell’ACR vuole aiutare i bambini e i ragazzi a fare esperienza dell’incontro sempre nuovo e unico con il Signore, e a vivere ogni passo del cammino ancorati alla Sua Parola, per fare da sfondo e cornice a questo percorso vogliamo entrare nella </a:t>
            </a:r>
            <a:r>
              <a:rPr lang="it-IT" sz="1800" b="1" dirty="0">
                <a:solidFill>
                  <a:schemeClr val="accent1">
                    <a:lumMod val="50000"/>
                  </a:schemeClr>
                </a:solidFill>
                <a:latin typeface="Lexend Black" pitchFamily="2" charset="0"/>
                <a:ea typeface="Times New Roman" charset="0"/>
                <a:cs typeface="Times New Roman" charset="0"/>
              </a:rPr>
              <a:t>Riserva Naturale</a:t>
            </a:r>
            <a:r>
              <a:rPr lang="it-IT" sz="1800" dirty="0">
                <a:solidFill>
                  <a:schemeClr val="accent1">
                    <a:lumMod val="50000"/>
                  </a:schemeClr>
                </a:solidFill>
                <a:latin typeface="Lexend Medium" pitchFamily="2" charset="0"/>
                <a:ea typeface="Times New Roman" charset="0"/>
                <a:cs typeface="Times New Roman" charset="0"/>
              </a:rPr>
              <a:t>. </a:t>
            </a:r>
          </a:p>
          <a:p>
            <a:pPr algn="just">
              <a:lnSpc>
                <a:spcPct val="120000"/>
              </a:lnSpc>
            </a:pPr>
            <a:r>
              <a:rPr lang="it-IT" sz="1800" dirty="0">
                <a:solidFill>
                  <a:schemeClr val="accent1">
                    <a:lumMod val="50000"/>
                  </a:schemeClr>
                </a:solidFill>
                <a:latin typeface="Lexend Medium" pitchFamily="2" charset="0"/>
                <a:ea typeface="Times New Roman" charset="0"/>
                <a:cs typeface="Times New Roman" charset="0"/>
              </a:rPr>
              <a:t>Definite come «aree naturali protette», nate come luoghi per preservare la flora e la fauna locali, le riserve naturali sono come piccoli angoli di paradiso in cui scoprire i vari ecosistemi del mondo nella loro forma originale. Questi luoghi svolgono un ruolo di primaria importanza, poiché tutelano aree di grande valore naturalistico che altrimenti rischierebbero di essere deturpate dall’azione dell’uomo. </a:t>
            </a:r>
          </a:p>
        </p:txBody>
      </p:sp>
      <p:sp>
        <p:nvSpPr>
          <p:cNvPr id="6" name="CasellaDiTesto 5">
            <a:extLst>
              <a:ext uri="{FF2B5EF4-FFF2-40B4-BE49-F238E27FC236}">
                <a16:creationId xmlns:a16="http://schemas.microsoft.com/office/drawing/2014/main" id="{8A4A7127-B541-C7B7-8FEE-CD89DC2DE191}"/>
              </a:ext>
            </a:extLst>
          </p:cNvPr>
          <p:cNvSpPr txBox="1"/>
          <p:nvPr/>
        </p:nvSpPr>
        <p:spPr>
          <a:xfrm>
            <a:off x="2614487" y="5038255"/>
            <a:ext cx="8912638" cy="1394228"/>
          </a:xfrm>
          <a:prstGeom prst="rect">
            <a:avLst/>
          </a:prstGeom>
          <a:noFill/>
        </p:spPr>
        <p:txBody>
          <a:bodyPr wrap="square">
            <a:spAutoFit/>
          </a:bodyPr>
          <a:lstStyle/>
          <a:p>
            <a:pPr algn="just">
              <a:lnSpc>
                <a:spcPct val="120000"/>
              </a:lnSpc>
            </a:pPr>
            <a:r>
              <a:rPr lang="it-IT" sz="1800" dirty="0">
                <a:solidFill>
                  <a:schemeClr val="accent1">
                    <a:lumMod val="50000"/>
                  </a:schemeClr>
                </a:solidFill>
                <a:latin typeface="Lexend Medium" pitchFamily="2" charset="0"/>
                <a:ea typeface="Times New Roman" charset="0"/>
                <a:cs typeface="Times New Roman" charset="0"/>
              </a:rPr>
              <a:t>La natura nutre, disseta, scalda, offre bellezza: un capolavoro che rende possibile la vita. Ha la capacità di trasformarsi e rigenerarsi anche grazie all’operato di persone, professionisti e non, che si prendono cura di lei, impegnandosi a preservare le sue fragilità e a valorizzarne la bellezza.</a:t>
            </a:r>
          </a:p>
        </p:txBody>
      </p:sp>
    </p:spTree>
    <p:extLst>
      <p:ext uri="{BB962C8B-B14F-4D97-AF65-F5344CB8AC3E}">
        <p14:creationId xmlns:p14="http://schemas.microsoft.com/office/powerpoint/2010/main" val="4181501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FD96EFEA-1165-8FFE-393E-FE486D1E0745}"/>
              </a:ext>
            </a:extLst>
          </p:cNvPr>
          <p:cNvSpPr>
            <a:spLocks noGrp="1"/>
          </p:cNvSpPr>
          <p:nvPr>
            <p:ph type="subTitle" idx="1"/>
          </p:nvPr>
        </p:nvSpPr>
        <p:spPr>
          <a:xfrm>
            <a:off x="1069257" y="1170365"/>
            <a:ext cx="10053484" cy="4808349"/>
          </a:xfrm>
        </p:spPr>
        <p:txBody>
          <a:bodyPr>
            <a:normAutofit/>
          </a:bodyPr>
          <a:lstStyle/>
          <a:p>
            <a:r>
              <a:rPr lang="it-IT" dirty="0"/>
              <a:t> </a:t>
            </a:r>
            <a:endParaRPr lang="it-IT" dirty="0">
              <a:solidFill>
                <a:srgbClr val="73B115"/>
              </a:solidFill>
              <a:latin typeface="Asparagus Sprouts" pitchFamily="2" charset="0"/>
            </a:endParaRPr>
          </a:p>
          <a:p>
            <a:r>
              <a:rPr lang="it-IT" sz="6600" dirty="0">
                <a:solidFill>
                  <a:srgbClr val="73B115"/>
                </a:solidFill>
                <a:latin typeface="Asparagus Sprouts" pitchFamily="2" charset="0"/>
                <a:ea typeface="Mabook" charset="0"/>
                <a:cs typeface="Mabook" charset="0"/>
              </a:rPr>
              <a:t>Lo sviluppo della proposta formativa</a:t>
            </a:r>
          </a:p>
          <a:p>
            <a:endParaRPr lang="it-IT" b="1" dirty="0"/>
          </a:p>
          <a:p>
            <a:r>
              <a:rPr lang="it-IT" sz="3200" b="1" dirty="0">
                <a:solidFill>
                  <a:schemeClr val="accent1">
                    <a:lumMod val="50000"/>
                  </a:schemeClr>
                </a:solidFill>
                <a:latin typeface="Lexend Black" pitchFamily="2" charset="0"/>
                <a:ea typeface="Arial Narrow" charset="0"/>
                <a:cs typeface="Arial Narrow" charset="0"/>
              </a:rPr>
              <a:t>Prima fase</a:t>
            </a:r>
          </a:p>
          <a:p>
            <a:r>
              <a:rPr lang="it-IT" sz="3200" b="1" dirty="0">
                <a:solidFill>
                  <a:schemeClr val="accent1">
                    <a:lumMod val="50000"/>
                  </a:schemeClr>
                </a:solidFill>
                <a:latin typeface="Lexend Black" pitchFamily="2" charset="0"/>
                <a:ea typeface="Arial Narrow" charset="0"/>
                <a:cs typeface="Arial Narrow" charset="0"/>
              </a:rPr>
              <a:t>Seconda fase</a:t>
            </a:r>
          </a:p>
          <a:p>
            <a:r>
              <a:rPr lang="it-IT" sz="3200" b="1" dirty="0">
                <a:solidFill>
                  <a:schemeClr val="accent1">
                    <a:lumMod val="50000"/>
                  </a:schemeClr>
                </a:solidFill>
                <a:latin typeface="Lexend Black" pitchFamily="2" charset="0"/>
                <a:ea typeface="Arial Narrow" charset="0"/>
                <a:cs typeface="Arial Narrow" charset="0"/>
              </a:rPr>
              <a:t>Terza fase</a:t>
            </a:r>
          </a:p>
          <a:p>
            <a:r>
              <a:rPr lang="it-IT" sz="3200" b="1" dirty="0">
                <a:solidFill>
                  <a:schemeClr val="accent1">
                    <a:lumMod val="50000"/>
                  </a:schemeClr>
                </a:solidFill>
                <a:latin typeface="Lexend Black" pitchFamily="2" charset="0"/>
                <a:ea typeface="Arial Narrow" charset="0"/>
                <a:cs typeface="Arial Narrow" charset="0"/>
              </a:rPr>
              <a:t>Quarta fase</a:t>
            </a:r>
          </a:p>
          <a:p>
            <a:endParaRPr lang="it-IT" dirty="0"/>
          </a:p>
          <a:p>
            <a:endParaRPr lang="it-IT" dirty="0"/>
          </a:p>
        </p:txBody>
      </p:sp>
      <p:pic>
        <p:nvPicPr>
          <p:cNvPr id="6" name="Immagine 5">
            <a:extLst>
              <a:ext uri="{FF2B5EF4-FFF2-40B4-BE49-F238E27FC236}">
                <a16:creationId xmlns:a16="http://schemas.microsoft.com/office/drawing/2014/main" id="{295EB34A-655F-D8D4-ECD0-2197418BDC3C}"/>
              </a:ext>
            </a:extLst>
          </p:cNvPr>
          <p:cNvPicPr>
            <a:picLocks noChangeAspect="1"/>
          </p:cNvPicPr>
          <p:nvPr/>
        </p:nvPicPr>
        <p:blipFill>
          <a:blip r:embed="rId5"/>
          <a:stretch>
            <a:fillRect/>
          </a:stretch>
        </p:blipFill>
        <p:spPr>
          <a:xfrm>
            <a:off x="8486803" y="4024815"/>
            <a:ext cx="3403045" cy="3124200"/>
          </a:xfrm>
          <a:prstGeom prst="rect">
            <a:avLst/>
          </a:prstGeom>
        </p:spPr>
      </p:pic>
    </p:spTree>
    <p:extLst>
      <p:ext uri="{BB962C8B-B14F-4D97-AF65-F5344CB8AC3E}">
        <p14:creationId xmlns:p14="http://schemas.microsoft.com/office/powerpoint/2010/main" val="2389419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4B8A1F2B-C487-0AC0-158C-66BAE1F0F80A}"/>
              </a:ext>
            </a:extLst>
          </p:cNvPr>
          <p:cNvSpPr>
            <a:spLocks noGrp="1"/>
          </p:cNvSpPr>
          <p:nvPr>
            <p:ph type="subTitle" idx="1"/>
          </p:nvPr>
        </p:nvSpPr>
        <p:spPr>
          <a:xfrm>
            <a:off x="742492" y="535355"/>
            <a:ext cx="10062668" cy="5544949"/>
          </a:xfrm>
        </p:spPr>
        <p:txBody>
          <a:bodyPr>
            <a:normAutofit/>
          </a:bodyPr>
          <a:lstStyle/>
          <a:p>
            <a:pPr>
              <a:lnSpc>
                <a:spcPct val="100000"/>
              </a:lnSpc>
              <a:spcBef>
                <a:spcPts val="0"/>
              </a:spcBef>
            </a:pPr>
            <a:r>
              <a:rPr lang="it-IT" sz="3200" b="1" dirty="0">
                <a:solidFill>
                  <a:schemeClr val="accent1">
                    <a:lumMod val="50000"/>
                  </a:schemeClr>
                </a:solidFill>
                <a:latin typeface="Lexend Black" pitchFamily="2" charset="0"/>
              </a:rPr>
              <a:t> </a:t>
            </a:r>
            <a:r>
              <a:rPr lang="it-IT" sz="3200" b="1" dirty="0">
                <a:solidFill>
                  <a:schemeClr val="accent1">
                    <a:lumMod val="50000"/>
                  </a:schemeClr>
                </a:solidFill>
                <a:latin typeface="Lexend Black" pitchFamily="2" charset="0"/>
                <a:ea typeface="Mabook" charset="0"/>
                <a:cs typeface="Mabook" charset="0"/>
              </a:rPr>
              <a:t>PRIMA FASE</a:t>
            </a:r>
            <a:endParaRPr lang="it-IT" sz="700" dirty="0">
              <a:solidFill>
                <a:schemeClr val="accent6"/>
              </a:solidFill>
              <a:latin typeface="Lexend Medium" pitchFamily="2" charset="0"/>
              <a:ea typeface="Mabook" charset="0"/>
              <a:cs typeface="Mabook" charset="0"/>
            </a:endParaRPr>
          </a:p>
          <a:p>
            <a:pPr>
              <a:lnSpc>
                <a:spcPct val="100000"/>
              </a:lnSpc>
              <a:spcBef>
                <a:spcPts val="0"/>
              </a:spcBef>
            </a:pPr>
            <a:r>
              <a:rPr lang="it-IT" sz="5000" dirty="0">
                <a:solidFill>
                  <a:srgbClr val="73B115"/>
                </a:solidFill>
                <a:latin typeface="Asparagus Sprouts" pitchFamily="2" charset="0"/>
                <a:ea typeface="Mabook" charset="0"/>
                <a:cs typeface="Mabook" charset="0"/>
              </a:rPr>
              <a:t>Un luogo da osservare </a:t>
            </a:r>
            <a:endParaRPr lang="it-IT" sz="5000" dirty="0">
              <a:solidFill>
                <a:schemeClr val="accent1">
                  <a:lumMod val="50000"/>
                </a:schemeClr>
              </a:solidFill>
              <a:latin typeface="Asparagus Sprouts" pitchFamily="2" charset="0"/>
              <a:ea typeface="Avenir Next Condensed" charset="0"/>
              <a:cs typeface="Avenir Next Condensed" charset="0"/>
            </a:endParaRPr>
          </a:p>
          <a:p>
            <a:pPr algn="just"/>
            <a:r>
              <a:rPr lang="it-IT" sz="2000" dirty="0">
                <a:solidFill>
                  <a:schemeClr val="accent1">
                    <a:lumMod val="50000"/>
                  </a:schemeClr>
                </a:solidFill>
                <a:latin typeface="Lexend Medium" pitchFamily="2" charset="0"/>
                <a:ea typeface="Avenir Next Condensed" charset="0"/>
                <a:cs typeface="Avenir Next Condensed" charset="0"/>
              </a:rPr>
              <a:t>L'amore per la natura è già insito nei piccoli: basta guardare con quanta meraviglia osservano alberi, foglie, insetti fin dalla più tenera età. Giocando negli spazi aperti, imparano ad osservare l’ambiente che li circonda, ad interagire con la natura fino a riconoscerla come una parte di sé. </a:t>
            </a:r>
          </a:p>
          <a:p>
            <a:pPr algn="just"/>
            <a:endParaRPr lang="it-IT" sz="100" dirty="0">
              <a:solidFill>
                <a:schemeClr val="accent1">
                  <a:lumMod val="50000"/>
                </a:schemeClr>
              </a:solidFill>
              <a:latin typeface="Lexend Medium" pitchFamily="2" charset="0"/>
              <a:ea typeface="Avenir Next Condensed" charset="0"/>
              <a:cs typeface="Avenir Next Condensed" charset="0"/>
            </a:endParaRPr>
          </a:p>
          <a:p>
            <a:pPr algn="just"/>
            <a:r>
              <a:rPr lang="it-IT" sz="2000" dirty="0">
                <a:solidFill>
                  <a:schemeClr val="accent1">
                    <a:lumMod val="50000"/>
                  </a:schemeClr>
                </a:solidFill>
                <a:latin typeface="Lexend Medium" pitchFamily="2" charset="0"/>
                <a:ea typeface="Avenir Next Condensed" charset="0"/>
                <a:cs typeface="Avenir Next Condensed" charset="0"/>
              </a:rPr>
              <a:t>Come all’interno di un parco o di una riserva naturale è importante lasciarsi accompagnare da quanti studiano e conoscono in modo approfondito questi territori, quali </a:t>
            </a:r>
            <a:r>
              <a:rPr lang="it-IT" sz="2000" b="1" dirty="0">
                <a:solidFill>
                  <a:schemeClr val="accent1">
                    <a:lumMod val="50000"/>
                  </a:schemeClr>
                </a:solidFill>
                <a:latin typeface="Lexend Black" pitchFamily="2" charset="0"/>
                <a:ea typeface="Avenir Next Condensed" charset="0"/>
                <a:cs typeface="Avenir Next Condensed" charset="0"/>
              </a:rPr>
              <a:t>biologi e fotografi naturalisti</a:t>
            </a:r>
            <a:r>
              <a:rPr lang="it-IT" sz="2000" dirty="0">
                <a:solidFill>
                  <a:schemeClr val="accent1">
                    <a:lumMod val="50000"/>
                  </a:schemeClr>
                </a:solidFill>
                <a:latin typeface="Lexend Medium" pitchFamily="2" charset="0"/>
                <a:ea typeface="Avenir Next Condensed" charset="0"/>
                <a:cs typeface="Avenir Next Condensed" charset="0"/>
              </a:rPr>
              <a:t>, così nella vita di tutti i giorni e nel proprio percorso di fede i ragazzi riconoscono l’importanza di farsi prendere per mano da chi conosce bene la strada e può indicare loro la giusta direzione da seguire.</a:t>
            </a:r>
            <a:endParaRPr lang="it-IT" sz="2000" dirty="0">
              <a:latin typeface="Lexend Medium" pitchFamily="2" charset="0"/>
            </a:endParaRPr>
          </a:p>
          <a:p>
            <a:endParaRPr lang="it-IT" dirty="0"/>
          </a:p>
        </p:txBody>
      </p:sp>
      <p:pic>
        <p:nvPicPr>
          <p:cNvPr id="6" name="Immagine 5">
            <a:extLst>
              <a:ext uri="{FF2B5EF4-FFF2-40B4-BE49-F238E27FC236}">
                <a16:creationId xmlns:a16="http://schemas.microsoft.com/office/drawing/2014/main" id="{4381D4B0-81E7-AAB2-1327-2E70260798C8}"/>
              </a:ext>
            </a:extLst>
          </p:cNvPr>
          <p:cNvPicPr>
            <a:picLocks noChangeAspect="1"/>
          </p:cNvPicPr>
          <p:nvPr/>
        </p:nvPicPr>
        <p:blipFill rotWithShape="1">
          <a:blip r:embed="rId5"/>
          <a:srcRect l="62845"/>
          <a:stretch/>
        </p:blipFill>
        <p:spPr>
          <a:xfrm>
            <a:off x="10012680" y="0"/>
            <a:ext cx="2281501" cy="6858000"/>
          </a:xfrm>
          <a:prstGeom prst="rect">
            <a:avLst/>
          </a:prstGeom>
        </p:spPr>
      </p:pic>
    </p:spTree>
    <p:extLst>
      <p:ext uri="{BB962C8B-B14F-4D97-AF65-F5344CB8AC3E}">
        <p14:creationId xmlns:p14="http://schemas.microsoft.com/office/powerpoint/2010/main" val="1583806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53A38406-1235-0A8B-53D2-00110945F994}"/>
              </a:ext>
            </a:extLst>
          </p:cNvPr>
          <p:cNvSpPr>
            <a:spLocks noGrp="1"/>
          </p:cNvSpPr>
          <p:nvPr>
            <p:ph type="subTitle" idx="1"/>
          </p:nvPr>
        </p:nvSpPr>
        <p:spPr>
          <a:xfrm>
            <a:off x="2241755" y="1399248"/>
            <a:ext cx="9596848" cy="4562165"/>
          </a:xfrm>
        </p:spPr>
        <p:txBody>
          <a:bodyPr>
            <a:normAutofit lnSpcReduction="10000"/>
          </a:bodyPr>
          <a:lstStyle/>
          <a:p>
            <a:pPr algn="just">
              <a:lnSpc>
                <a:spcPct val="100000"/>
              </a:lnSpc>
              <a:spcBef>
                <a:spcPts val="0"/>
              </a:spcBef>
            </a:pPr>
            <a:r>
              <a:rPr lang="it-IT" sz="1800" b="1" dirty="0">
                <a:solidFill>
                  <a:schemeClr val="accent6">
                    <a:lumMod val="75000"/>
                  </a:schemeClr>
                </a:solidFill>
                <a:latin typeface="Lexend Black" pitchFamily="2" charset="0"/>
                <a:ea typeface="Avenir Next Condensed" charset="0"/>
                <a:cs typeface="Avenir Next Condensed" charset="0"/>
              </a:rPr>
              <a:t>Carità    </a:t>
            </a:r>
            <a:r>
              <a:rPr lang="it-IT" sz="1800" dirty="0">
                <a:solidFill>
                  <a:schemeClr val="accent1">
                    <a:lumMod val="50000"/>
                  </a:schemeClr>
                </a:solidFill>
                <a:latin typeface="Lexend Medium" pitchFamily="2" charset="0"/>
                <a:ea typeface="Avenir Next Condensed" charset="0"/>
                <a:cs typeface="Avenir Next Condensed" charset="0"/>
              </a:rPr>
              <a:t>Nel </a:t>
            </a:r>
            <a:r>
              <a:rPr lang="it-IT" sz="1800" b="1" dirty="0">
                <a:solidFill>
                  <a:schemeClr val="accent1">
                    <a:lumMod val="50000"/>
                  </a:schemeClr>
                </a:solidFill>
                <a:latin typeface="Lexend Black" pitchFamily="2" charset="0"/>
                <a:ea typeface="Avenir Next Condensed" charset="0"/>
                <a:cs typeface="Avenir Next Condensed" charset="0"/>
              </a:rPr>
              <a:t>Mese del Ciao </a:t>
            </a:r>
            <a:r>
              <a:rPr lang="it-IT" sz="1800" dirty="0">
                <a:solidFill>
                  <a:schemeClr val="accent1">
                    <a:lumMod val="50000"/>
                  </a:schemeClr>
                </a:solidFill>
                <a:latin typeface="Lexend Medium" pitchFamily="2" charset="0"/>
                <a:ea typeface="Avenir Next Condensed" charset="0"/>
                <a:cs typeface="Avenir Next Condensed" charset="0"/>
              </a:rPr>
              <a:t>sono accompagnati a scoprire le ricchezze dell’area naturale protetta. Il lavoro di biologi e fotografi naturalisti, sempre più visibile sui social, consente di conoscere la natura con tutta la ricchezza degli esseri viventi che la abitano. All’inizio dell’anno associativo, i bambini e ragazzi comprendono di essere mandati dal Signore ad abitare il mondo ed essere annunciatori delle grandi cose che ha compiuto per loro. Come il popolo di Israele che fa ritorno nella Terra promessa, scoprono che c’è una grande ricchezza da far emergere dal loro territorio e la raccontano agli altri.</a:t>
            </a:r>
          </a:p>
          <a:p>
            <a:pPr algn="just">
              <a:lnSpc>
                <a:spcPct val="100000"/>
              </a:lnSpc>
              <a:spcBef>
                <a:spcPts val="0"/>
              </a:spcBef>
            </a:pPr>
            <a:endParaRPr lang="it-IT" sz="1400" dirty="0">
              <a:latin typeface="Lexend Medium" pitchFamily="2" charset="0"/>
              <a:ea typeface="Avenir Next Condensed" charset="0"/>
              <a:cs typeface="Avenir Next Condensed" charset="0"/>
            </a:endParaRPr>
          </a:p>
          <a:p>
            <a:pPr algn="just">
              <a:lnSpc>
                <a:spcPct val="100000"/>
              </a:lnSpc>
              <a:spcBef>
                <a:spcPts val="0"/>
              </a:spcBef>
            </a:pPr>
            <a:r>
              <a:rPr lang="it-IT" sz="1800" b="1" dirty="0">
                <a:solidFill>
                  <a:schemeClr val="accent5"/>
                </a:solidFill>
                <a:latin typeface="Lexend Black" pitchFamily="2" charset="0"/>
                <a:ea typeface="Avenir Next Condensed" charset="0"/>
                <a:cs typeface="Avenir Next Condensed" charset="0"/>
              </a:rPr>
              <a:t>Catechesi</a:t>
            </a:r>
            <a:r>
              <a:rPr lang="it-IT" sz="1800" b="1" dirty="0">
                <a:solidFill>
                  <a:schemeClr val="accent1">
                    <a:lumMod val="50000"/>
                  </a:schemeClr>
                </a:solidFill>
                <a:latin typeface="Lexend Black" pitchFamily="2" charset="0"/>
                <a:ea typeface="Avenir Next Condensed" charset="0"/>
                <a:cs typeface="Avenir Next Condensed" charset="0"/>
              </a:rPr>
              <a:t>    </a:t>
            </a:r>
            <a:r>
              <a:rPr lang="it-IT" sz="1800" dirty="0">
                <a:solidFill>
                  <a:schemeClr val="accent1">
                    <a:lumMod val="50000"/>
                  </a:schemeClr>
                </a:solidFill>
                <a:latin typeface="Lexend Medium" pitchFamily="2" charset="0"/>
                <a:ea typeface="Avenir Next Condensed" charset="0"/>
                <a:cs typeface="Avenir Next Condensed" charset="0"/>
              </a:rPr>
              <a:t>Nel </a:t>
            </a:r>
            <a:r>
              <a:rPr lang="it-IT" sz="1800" b="1" dirty="0">
                <a:solidFill>
                  <a:schemeClr val="accent1">
                    <a:lumMod val="50000"/>
                  </a:schemeClr>
                </a:solidFill>
                <a:latin typeface="Lexend Black" pitchFamily="2" charset="0"/>
                <a:ea typeface="Avenir Next Condensed" charset="0"/>
                <a:cs typeface="Avenir Next Condensed" charset="0"/>
              </a:rPr>
              <a:t>Primo tempo di catechesi</a:t>
            </a:r>
            <a:r>
              <a:rPr lang="it-IT" sz="1800" dirty="0">
                <a:solidFill>
                  <a:schemeClr val="accent1">
                    <a:lumMod val="50000"/>
                  </a:schemeClr>
                </a:solidFill>
                <a:latin typeface="Lexend Medium" pitchFamily="2" charset="0"/>
                <a:ea typeface="Avenir Next Condensed" charset="0"/>
                <a:cs typeface="Avenir Next Condensed" charset="0"/>
              </a:rPr>
              <a:t>, i bambini e ragazzi guardano quanto di buono è stato creato in loro. Scoprono di essere figli “dati al mondo” in virtù del battesimo: ciascuno di loro è chiamato a mettere in gioco i propri talenti per gli altri, avendo cura del prossimo. Come Giairo, vanno incontro a Gesù, perché solo la sua presenza rende la vita bella e piena. </a:t>
            </a:r>
          </a:p>
          <a:p>
            <a:pPr algn="just">
              <a:lnSpc>
                <a:spcPct val="100000"/>
              </a:lnSpc>
              <a:spcBef>
                <a:spcPts val="0"/>
              </a:spcBef>
            </a:pPr>
            <a:endParaRPr lang="it-IT" sz="1400" dirty="0">
              <a:latin typeface="Lexend Medium" pitchFamily="2" charset="0"/>
              <a:ea typeface="Avenir Next Condensed" charset="0"/>
              <a:cs typeface="Avenir Next Condensed" charset="0"/>
            </a:endParaRPr>
          </a:p>
          <a:p>
            <a:pPr algn="just">
              <a:lnSpc>
                <a:spcPct val="100000"/>
              </a:lnSpc>
              <a:spcBef>
                <a:spcPts val="0"/>
              </a:spcBef>
            </a:pPr>
            <a:r>
              <a:rPr lang="it-IT" sz="1800" b="1" dirty="0">
                <a:solidFill>
                  <a:srgbClr val="F657EB"/>
                </a:solidFill>
                <a:latin typeface="Lexend Black" pitchFamily="2" charset="0"/>
                <a:ea typeface="Avenir Next Condensed" charset="0"/>
                <a:cs typeface="Avenir Next Condensed" charset="0"/>
              </a:rPr>
              <a:t>Liturgia   </a:t>
            </a:r>
            <a:r>
              <a:rPr lang="it-IT" sz="1800" dirty="0">
                <a:solidFill>
                  <a:schemeClr val="accent1">
                    <a:lumMod val="50000"/>
                  </a:schemeClr>
                </a:solidFill>
                <a:latin typeface="Lexend Medium" pitchFamily="2" charset="0"/>
                <a:ea typeface="Avenir Next Condensed" charset="0"/>
                <a:cs typeface="Avenir Next Condensed" charset="0"/>
              </a:rPr>
              <a:t>Il sacramento del battesimo esprime l’originalità di ogni figlio di Dio e chiama ciascuno a realizzare la propria identità personale.</a:t>
            </a:r>
          </a:p>
          <a:p>
            <a:pPr algn="just"/>
            <a:endParaRPr lang="it-IT" dirty="0"/>
          </a:p>
          <a:p>
            <a:pPr algn="just"/>
            <a:endParaRPr lang="it-IT" dirty="0"/>
          </a:p>
        </p:txBody>
      </p:sp>
      <p:sp>
        <p:nvSpPr>
          <p:cNvPr id="6" name="CasellaDiTesto 5">
            <a:extLst>
              <a:ext uri="{FF2B5EF4-FFF2-40B4-BE49-F238E27FC236}">
                <a16:creationId xmlns:a16="http://schemas.microsoft.com/office/drawing/2014/main" id="{BC5BFF0A-B70D-E0D7-1EFD-6304078CC51B}"/>
              </a:ext>
            </a:extLst>
          </p:cNvPr>
          <p:cNvSpPr txBox="1"/>
          <p:nvPr/>
        </p:nvSpPr>
        <p:spPr>
          <a:xfrm rot="16200000">
            <a:off x="-893025" y="2773187"/>
            <a:ext cx="4154475" cy="707886"/>
          </a:xfrm>
          <a:prstGeom prst="rect">
            <a:avLst/>
          </a:prstGeom>
          <a:noFill/>
        </p:spPr>
        <p:txBody>
          <a:bodyPr wrap="square">
            <a:spAutoFit/>
          </a:bodyPr>
          <a:lstStyle/>
          <a:p>
            <a:pPr>
              <a:lnSpc>
                <a:spcPct val="100000"/>
              </a:lnSpc>
              <a:spcBef>
                <a:spcPts val="0"/>
              </a:spcBef>
            </a:pPr>
            <a:r>
              <a:rPr lang="it-IT" sz="4000" b="1" dirty="0">
                <a:solidFill>
                  <a:schemeClr val="accent1">
                    <a:lumMod val="50000"/>
                  </a:schemeClr>
                </a:solidFill>
                <a:latin typeface="Lexend Black" pitchFamily="2" charset="0"/>
              </a:rPr>
              <a:t> </a:t>
            </a:r>
            <a:r>
              <a:rPr lang="it-IT" sz="4000" b="1" dirty="0">
                <a:solidFill>
                  <a:schemeClr val="accent1">
                    <a:lumMod val="50000"/>
                  </a:schemeClr>
                </a:solidFill>
                <a:latin typeface="Lexend Black" pitchFamily="2" charset="0"/>
                <a:ea typeface="Mabook" charset="0"/>
                <a:cs typeface="Mabook" charset="0"/>
              </a:rPr>
              <a:t>PRIMA FASE</a:t>
            </a:r>
            <a:endParaRPr lang="it-IT" sz="900" dirty="0">
              <a:solidFill>
                <a:schemeClr val="accent6"/>
              </a:solidFill>
              <a:latin typeface="Lexend Medium" pitchFamily="2" charset="0"/>
              <a:ea typeface="Mabook" charset="0"/>
              <a:cs typeface="Mabook" charset="0"/>
            </a:endParaRPr>
          </a:p>
        </p:txBody>
      </p:sp>
      <p:pic>
        <p:nvPicPr>
          <p:cNvPr id="8" name="Immagine 7">
            <a:extLst>
              <a:ext uri="{FF2B5EF4-FFF2-40B4-BE49-F238E27FC236}">
                <a16:creationId xmlns:a16="http://schemas.microsoft.com/office/drawing/2014/main" id="{59C7FDBC-2F80-7B2F-37D0-3C9B9465F1B2}"/>
              </a:ext>
            </a:extLst>
          </p:cNvPr>
          <p:cNvPicPr>
            <a:picLocks noChangeAspect="1"/>
          </p:cNvPicPr>
          <p:nvPr/>
        </p:nvPicPr>
        <p:blipFill rotWithShape="1">
          <a:blip r:embed="rId5"/>
          <a:srcRect l="24289" t="70444" r="27463" b="10996"/>
          <a:stretch/>
        </p:blipFill>
        <p:spPr>
          <a:xfrm>
            <a:off x="8418594" y="4680488"/>
            <a:ext cx="4603675" cy="2529581"/>
          </a:xfrm>
          <a:prstGeom prst="rect">
            <a:avLst/>
          </a:prstGeom>
        </p:spPr>
      </p:pic>
    </p:spTree>
    <p:extLst>
      <p:ext uri="{BB962C8B-B14F-4D97-AF65-F5344CB8AC3E}">
        <p14:creationId xmlns:p14="http://schemas.microsoft.com/office/powerpoint/2010/main" val="3785516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393893C4-6046-F0CA-6B0C-7320B5D511D0}"/>
              </a:ext>
            </a:extLst>
          </p:cNvPr>
          <p:cNvSpPr>
            <a:spLocks noGrp="1"/>
          </p:cNvSpPr>
          <p:nvPr>
            <p:ph type="subTitle" idx="1"/>
          </p:nvPr>
        </p:nvSpPr>
        <p:spPr>
          <a:xfrm>
            <a:off x="975590" y="281321"/>
            <a:ext cx="10778947" cy="5899355"/>
          </a:xfrm>
        </p:spPr>
        <p:txBody>
          <a:bodyPr>
            <a:normAutofit/>
          </a:bodyPr>
          <a:lstStyle/>
          <a:p>
            <a:pPr>
              <a:lnSpc>
                <a:spcPct val="100000"/>
              </a:lnSpc>
              <a:spcBef>
                <a:spcPts val="0"/>
              </a:spcBef>
            </a:pPr>
            <a:r>
              <a:rPr lang="it-IT" sz="3500" b="1" dirty="0">
                <a:solidFill>
                  <a:schemeClr val="accent1">
                    <a:lumMod val="50000"/>
                  </a:schemeClr>
                </a:solidFill>
                <a:latin typeface="Lexend Black" pitchFamily="2" charset="0"/>
                <a:ea typeface="Mabook" charset="0"/>
                <a:cs typeface="Mabook" charset="0"/>
              </a:rPr>
              <a:t>SECONDA FASE</a:t>
            </a:r>
            <a:endParaRPr lang="it-IT" sz="3500" dirty="0">
              <a:solidFill>
                <a:schemeClr val="accent6"/>
              </a:solidFill>
              <a:latin typeface="Lexend Medium" pitchFamily="2" charset="0"/>
              <a:ea typeface="Mabook" charset="0"/>
              <a:cs typeface="Mabook" charset="0"/>
            </a:endParaRPr>
          </a:p>
          <a:p>
            <a:pPr>
              <a:lnSpc>
                <a:spcPct val="100000"/>
              </a:lnSpc>
              <a:spcBef>
                <a:spcPts val="0"/>
              </a:spcBef>
            </a:pPr>
            <a:r>
              <a:rPr lang="it-IT" sz="5400" dirty="0">
                <a:solidFill>
                  <a:srgbClr val="73B115"/>
                </a:solidFill>
                <a:latin typeface="Asparagus Sprouts" pitchFamily="2" charset="0"/>
                <a:ea typeface="Mabook" charset="0"/>
                <a:cs typeface="Mabook" charset="0"/>
              </a:rPr>
              <a:t>Un luogo da custodire</a:t>
            </a:r>
            <a:endParaRPr lang="it-IT" sz="5400" dirty="0">
              <a:solidFill>
                <a:schemeClr val="accent1">
                  <a:lumMod val="50000"/>
                </a:schemeClr>
              </a:solidFill>
              <a:latin typeface="Asparagus Sprouts" pitchFamily="2" charset="0"/>
              <a:ea typeface="Avenir Next Condensed" charset="0"/>
              <a:cs typeface="Avenir Next Condensed" charset="0"/>
            </a:endParaRPr>
          </a:p>
          <a:p>
            <a:pPr algn="just">
              <a:lnSpc>
                <a:spcPct val="120000"/>
              </a:lnSpc>
              <a:spcBef>
                <a:spcPts val="0"/>
              </a:spcBef>
            </a:pPr>
            <a:r>
              <a:rPr lang="it-IT" sz="1800" dirty="0">
                <a:solidFill>
                  <a:schemeClr val="accent1">
                    <a:lumMod val="50000"/>
                  </a:schemeClr>
                </a:solidFill>
                <a:latin typeface="Lexend Medium" pitchFamily="2" charset="0"/>
                <a:ea typeface="Avenir Next Condensed" charset="0"/>
                <a:cs typeface="Avenir Next Condensed" charset="0"/>
              </a:rPr>
              <a:t>La natura ammirata e esplorata con lo sguardo curioso del fotografo suscita il desiderio di sapere qualcosa in più di ciò che si è visto, ad aggiungere alla meraviglia la conoscenza e la consapevolezza di ciò che rende così bello e unico quel luogo. Ci si domanda allora: a cosa servono esattamente le riserve naturali? Cosa proteggono? E di conseguenza, quali sono i fenomeni che minacciano l’ambiente? Cosa possiamo fare per limitarli?</a:t>
            </a:r>
          </a:p>
          <a:p>
            <a:pPr algn="just">
              <a:lnSpc>
                <a:spcPct val="120000"/>
              </a:lnSpc>
              <a:spcBef>
                <a:spcPts val="0"/>
              </a:spcBef>
            </a:pPr>
            <a:endParaRPr lang="it-IT" sz="1200" dirty="0">
              <a:solidFill>
                <a:schemeClr val="accent1">
                  <a:lumMod val="50000"/>
                </a:schemeClr>
              </a:solidFill>
              <a:latin typeface="Lexend Medium" pitchFamily="2" charset="0"/>
            </a:endParaRPr>
          </a:p>
          <a:p>
            <a:pPr algn="just">
              <a:lnSpc>
                <a:spcPct val="120000"/>
              </a:lnSpc>
              <a:spcBef>
                <a:spcPts val="0"/>
              </a:spcBef>
            </a:pPr>
            <a:r>
              <a:rPr lang="it-IT" sz="1800" dirty="0">
                <a:solidFill>
                  <a:schemeClr val="accent1">
                    <a:lumMod val="50000"/>
                  </a:schemeClr>
                </a:solidFill>
                <a:latin typeface="Lexend Medium" pitchFamily="2" charset="0"/>
              </a:rPr>
              <a:t>È necessario lasciarsi guidare dalle mani esperte di quanti si prendono cura dell’ambiente con amore e passione, quali </a:t>
            </a:r>
            <a:r>
              <a:rPr lang="it-IT" sz="1800" b="1" dirty="0">
                <a:solidFill>
                  <a:schemeClr val="accent1">
                    <a:lumMod val="50000"/>
                  </a:schemeClr>
                </a:solidFill>
                <a:latin typeface="Lexend Black" pitchFamily="2" charset="0"/>
              </a:rPr>
              <a:t>carabinieri forestali, manutentori, agricoltori, silvicoltori</a:t>
            </a:r>
            <a:r>
              <a:rPr lang="it-IT" sz="1800" dirty="0">
                <a:solidFill>
                  <a:schemeClr val="accent1">
                    <a:lumMod val="50000"/>
                  </a:schemeClr>
                </a:solidFill>
                <a:latin typeface="Lexend Medium" pitchFamily="2" charset="0"/>
              </a:rPr>
              <a:t>, impegnati a custodire il creato e a risanare ogni sua ferita e fragilità, così bisogna imparare a custodire e proteggere ogni creatura, che «riflette, ognuna a suo modo, un raggio dell’infinita sapienza e bontà di Dio» (Catechismo della Chiesa Cattolica, 339).</a:t>
            </a:r>
          </a:p>
        </p:txBody>
      </p:sp>
      <p:pic>
        <p:nvPicPr>
          <p:cNvPr id="6" name="Immagine 5">
            <a:extLst>
              <a:ext uri="{FF2B5EF4-FFF2-40B4-BE49-F238E27FC236}">
                <a16:creationId xmlns:a16="http://schemas.microsoft.com/office/drawing/2014/main" id="{F514C642-E119-D4F6-90E3-00CC7E2A292C}"/>
              </a:ext>
            </a:extLst>
          </p:cNvPr>
          <p:cNvPicPr>
            <a:picLocks noChangeAspect="1"/>
          </p:cNvPicPr>
          <p:nvPr/>
        </p:nvPicPr>
        <p:blipFill>
          <a:blip r:embed="rId5"/>
          <a:stretch>
            <a:fillRect/>
          </a:stretch>
        </p:blipFill>
        <p:spPr>
          <a:xfrm rot="19874224">
            <a:off x="9575676" y="5155270"/>
            <a:ext cx="2029375" cy="2050812"/>
          </a:xfrm>
          <a:prstGeom prst="rect">
            <a:avLst/>
          </a:prstGeom>
        </p:spPr>
      </p:pic>
    </p:spTree>
    <p:extLst>
      <p:ext uri="{BB962C8B-B14F-4D97-AF65-F5344CB8AC3E}">
        <p14:creationId xmlns:p14="http://schemas.microsoft.com/office/powerpoint/2010/main" val="686837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61FA0C02-3498-0D99-6FC4-00D16F33D9D3}"/>
              </a:ext>
            </a:extLst>
          </p:cNvPr>
          <p:cNvSpPr>
            <a:spLocks noGrp="1"/>
          </p:cNvSpPr>
          <p:nvPr>
            <p:ph type="subTitle" idx="1"/>
          </p:nvPr>
        </p:nvSpPr>
        <p:spPr>
          <a:xfrm>
            <a:off x="2241755" y="945215"/>
            <a:ext cx="9701017" cy="5653300"/>
          </a:xfrm>
        </p:spPr>
        <p:txBody>
          <a:bodyPr>
            <a:normAutofit/>
          </a:bodyPr>
          <a:lstStyle/>
          <a:p>
            <a:endParaRPr lang="it-IT" sz="1300" dirty="0">
              <a:solidFill>
                <a:schemeClr val="accent1">
                  <a:lumMod val="50000"/>
                </a:schemeClr>
              </a:solidFill>
              <a:latin typeface="Avenir Next Condensed" charset="0"/>
              <a:ea typeface="Avenir Next Condensed" charset="0"/>
              <a:cs typeface="Avenir Next Condensed" charset="0"/>
            </a:endParaRPr>
          </a:p>
          <a:p>
            <a:pPr algn="just"/>
            <a:r>
              <a:rPr lang="it-IT" sz="1800" b="1" dirty="0">
                <a:solidFill>
                  <a:schemeClr val="accent6"/>
                </a:solidFill>
                <a:latin typeface="Lexend Black" pitchFamily="2" charset="0"/>
                <a:ea typeface="Avenir Next Condensed" charset="0"/>
                <a:cs typeface="Avenir Next Condensed" charset="0"/>
              </a:rPr>
              <a:t>Carità</a:t>
            </a:r>
            <a:r>
              <a:rPr lang="it-IT" sz="1800" dirty="0">
                <a:solidFill>
                  <a:schemeClr val="accent1">
                    <a:lumMod val="50000"/>
                  </a:schemeClr>
                </a:solidFill>
                <a:latin typeface="Lexend Medium" pitchFamily="2" charset="0"/>
                <a:ea typeface="Avenir Next Condensed" charset="0"/>
                <a:cs typeface="Avenir Next Condensed" charset="0"/>
              </a:rPr>
              <a:t> Nel </a:t>
            </a:r>
            <a:r>
              <a:rPr lang="it-IT" sz="1800" b="1" dirty="0">
                <a:solidFill>
                  <a:schemeClr val="accent1">
                    <a:lumMod val="50000"/>
                  </a:schemeClr>
                </a:solidFill>
                <a:latin typeface="Lexend Black" pitchFamily="2" charset="0"/>
                <a:ea typeface="Avenir Next Condensed" charset="0"/>
                <a:cs typeface="Avenir Next Condensed" charset="0"/>
              </a:rPr>
              <a:t>Mese della Pace </a:t>
            </a:r>
            <a:r>
              <a:rPr lang="it-IT" sz="1800" dirty="0">
                <a:solidFill>
                  <a:schemeClr val="accent1">
                    <a:lumMod val="50000"/>
                  </a:schemeClr>
                </a:solidFill>
                <a:latin typeface="Lexend Medium" pitchFamily="2" charset="0"/>
                <a:ea typeface="Avenir Next Condensed" charset="0"/>
                <a:cs typeface="Avenir Next Condensed" charset="0"/>
              </a:rPr>
              <a:t>i bambini e ragazzi si riconoscono chiamati da Dio ad essere custodi del Creato. La cura dell’area naturale protetta è affidata prima di tutto a quanti la abitano, aiutati da coloro che promuovono corretti comportamenti e mettono in pratica interventi di tutela e conservazione. Guardando al loro territorio, individuano le fragilità e i pericoli che possono danneggiarlo e si fanno promotori di una cultura ecologica che chiami ciascuno alla responsabilità di aver cura del creato.</a:t>
            </a:r>
          </a:p>
          <a:p>
            <a:pPr algn="just"/>
            <a:endParaRPr lang="it-IT" sz="1800" dirty="0">
              <a:solidFill>
                <a:schemeClr val="accent1">
                  <a:lumMod val="50000"/>
                </a:schemeClr>
              </a:solidFill>
              <a:latin typeface="Lexend Medium" pitchFamily="2" charset="0"/>
              <a:ea typeface="Avenir Next Condensed" charset="0"/>
              <a:cs typeface="Avenir Next Condensed" charset="0"/>
            </a:endParaRPr>
          </a:p>
          <a:p>
            <a:pPr algn="just"/>
            <a:r>
              <a:rPr lang="it-IT" sz="1800" b="1" dirty="0">
                <a:solidFill>
                  <a:schemeClr val="accent5"/>
                </a:solidFill>
                <a:latin typeface="Lexend Black" pitchFamily="2" charset="0"/>
                <a:ea typeface="Avenir Next Condensed" charset="0"/>
                <a:cs typeface="Avenir Next Condensed" charset="0"/>
              </a:rPr>
              <a:t>Catechesi</a:t>
            </a:r>
            <a:r>
              <a:rPr lang="it-IT" sz="1800" b="1" dirty="0">
                <a:solidFill>
                  <a:schemeClr val="accent1">
                    <a:lumMod val="50000"/>
                  </a:schemeClr>
                </a:solidFill>
                <a:latin typeface="Lexend Black" pitchFamily="2" charset="0"/>
                <a:ea typeface="Avenir Next Condensed" charset="0"/>
                <a:cs typeface="Avenir Next Condensed" charset="0"/>
              </a:rPr>
              <a:t> </a:t>
            </a:r>
            <a:r>
              <a:rPr lang="it-IT" sz="1800" dirty="0">
                <a:solidFill>
                  <a:schemeClr val="accent1">
                    <a:lumMod val="50000"/>
                  </a:schemeClr>
                </a:solidFill>
                <a:latin typeface="Lexend Medium" pitchFamily="2" charset="0"/>
                <a:ea typeface="Avenir Next Condensed" charset="0"/>
                <a:cs typeface="Avenir Next Condensed" charset="0"/>
              </a:rPr>
              <a:t>Il </a:t>
            </a:r>
            <a:r>
              <a:rPr lang="it-IT" sz="1800" b="1" dirty="0">
                <a:solidFill>
                  <a:schemeClr val="accent1">
                    <a:lumMod val="50000"/>
                  </a:schemeClr>
                </a:solidFill>
                <a:latin typeface="Lexend Black" pitchFamily="2" charset="0"/>
                <a:ea typeface="Avenir Next Condensed" charset="0"/>
                <a:cs typeface="Avenir Next Condensed" charset="0"/>
              </a:rPr>
              <a:t>Secondo tempo di catechesi </a:t>
            </a:r>
            <a:r>
              <a:rPr lang="it-IT" sz="1800" dirty="0">
                <a:solidFill>
                  <a:schemeClr val="accent1">
                    <a:lumMod val="50000"/>
                  </a:schemeClr>
                </a:solidFill>
                <a:latin typeface="Lexend Medium" pitchFamily="2" charset="0"/>
                <a:ea typeface="Avenir Next Condensed" charset="0"/>
                <a:cs typeface="Avenir Next Condensed" charset="0"/>
              </a:rPr>
              <a:t>è l’occasione per recuperare la relazione con Dio e tutto ciò che è creato, riconoscendosi parte integrante di una relazione d’amore. Come l’emorroissa, i bambini e ragazzi individuano le fragilità che possono portarli a vivere lontano dagli altri e scoprono che Gesù cammina per le strade del mondo alla ricerca di ogni uomo, per entrare in relazione con lui. </a:t>
            </a:r>
          </a:p>
          <a:p>
            <a:pPr algn="just"/>
            <a:endParaRPr lang="it-IT" sz="1800" dirty="0">
              <a:solidFill>
                <a:schemeClr val="accent1">
                  <a:lumMod val="50000"/>
                </a:schemeClr>
              </a:solidFill>
              <a:latin typeface="Lexend Medium" pitchFamily="2" charset="0"/>
              <a:ea typeface="Avenir Next Condensed" charset="0"/>
              <a:cs typeface="Avenir Next Condensed" charset="0"/>
            </a:endParaRPr>
          </a:p>
          <a:p>
            <a:pPr algn="just"/>
            <a:r>
              <a:rPr lang="it-IT" sz="1800" b="1" dirty="0">
                <a:solidFill>
                  <a:srgbClr val="F657EB"/>
                </a:solidFill>
                <a:latin typeface="Lexend Black" pitchFamily="2" charset="0"/>
                <a:ea typeface="Avenir Next Condensed" charset="0"/>
                <a:cs typeface="Avenir Next Condensed" charset="0"/>
              </a:rPr>
              <a:t>Liturgia</a:t>
            </a:r>
            <a:r>
              <a:rPr lang="it-IT" sz="1800" dirty="0">
                <a:solidFill>
                  <a:schemeClr val="accent1">
                    <a:lumMod val="50000"/>
                  </a:schemeClr>
                </a:solidFill>
                <a:latin typeface="Lexend Medium" pitchFamily="2" charset="0"/>
                <a:ea typeface="Avenir Next Condensed" charset="0"/>
                <a:cs typeface="Avenir Next Condensed" charset="0"/>
              </a:rPr>
              <a:t> Attraverso il sacramento della riconciliazione, sperimentano l’amore che guarisce e riabilita alla vita.</a:t>
            </a:r>
          </a:p>
          <a:p>
            <a:endParaRPr lang="it-IT" dirty="0"/>
          </a:p>
        </p:txBody>
      </p:sp>
      <p:sp>
        <p:nvSpPr>
          <p:cNvPr id="3" name="CasellaDiTesto 2">
            <a:extLst>
              <a:ext uri="{FF2B5EF4-FFF2-40B4-BE49-F238E27FC236}">
                <a16:creationId xmlns:a16="http://schemas.microsoft.com/office/drawing/2014/main" id="{84441A3E-7BD9-85AC-E4F3-50F307928278}"/>
              </a:ext>
            </a:extLst>
          </p:cNvPr>
          <p:cNvSpPr txBox="1"/>
          <p:nvPr/>
        </p:nvSpPr>
        <p:spPr>
          <a:xfrm rot="16200000">
            <a:off x="-893025" y="2803965"/>
            <a:ext cx="4154475" cy="646331"/>
          </a:xfrm>
          <a:prstGeom prst="rect">
            <a:avLst/>
          </a:prstGeom>
          <a:noFill/>
        </p:spPr>
        <p:txBody>
          <a:bodyPr wrap="square">
            <a:spAutoFit/>
          </a:bodyPr>
          <a:lstStyle/>
          <a:p>
            <a:pPr>
              <a:lnSpc>
                <a:spcPct val="100000"/>
              </a:lnSpc>
              <a:spcBef>
                <a:spcPts val="0"/>
              </a:spcBef>
            </a:pPr>
            <a:r>
              <a:rPr lang="it-IT" sz="3600" b="1" dirty="0">
                <a:solidFill>
                  <a:schemeClr val="accent1">
                    <a:lumMod val="50000"/>
                  </a:schemeClr>
                </a:solidFill>
                <a:latin typeface="Lexend Black" pitchFamily="2" charset="0"/>
              </a:rPr>
              <a:t>SECODNA FASE</a:t>
            </a:r>
            <a:endParaRPr lang="it-IT" sz="800" dirty="0">
              <a:solidFill>
                <a:schemeClr val="accent6"/>
              </a:solidFill>
              <a:latin typeface="Lexend Medium" pitchFamily="2" charset="0"/>
              <a:ea typeface="Mabook" charset="0"/>
              <a:cs typeface="Mabook" charset="0"/>
            </a:endParaRPr>
          </a:p>
        </p:txBody>
      </p:sp>
    </p:spTree>
    <p:extLst>
      <p:ext uri="{BB962C8B-B14F-4D97-AF65-F5344CB8AC3E}">
        <p14:creationId xmlns:p14="http://schemas.microsoft.com/office/powerpoint/2010/main" val="425528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76DA61F4-9396-1A01-2522-4E5D5A8B9840}"/>
              </a:ext>
            </a:extLst>
          </p:cNvPr>
          <p:cNvSpPr>
            <a:spLocks noGrp="1"/>
          </p:cNvSpPr>
          <p:nvPr>
            <p:ph type="subTitle" idx="1"/>
          </p:nvPr>
        </p:nvSpPr>
        <p:spPr>
          <a:xfrm>
            <a:off x="742493" y="501445"/>
            <a:ext cx="10707014" cy="6120581"/>
          </a:xfrm>
        </p:spPr>
        <p:txBody>
          <a:bodyPr>
            <a:normAutofit/>
          </a:bodyPr>
          <a:lstStyle/>
          <a:p>
            <a:pPr>
              <a:lnSpc>
                <a:spcPct val="100000"/>
              </a:lnSpc>
              <a:spcBef>
                <a:spcPts val="0"/>
              </a:spcBef>
            </a:pPr>
            <a:r>
              <a:rPr lang="it-IT" sz="3800" b="1" dirty="0">
                <a:solidFill>
                  <a:schemeClr val="accent1">
                    <a:lumMod val="50000"/>
                  </a:schemeClr>
                </a:solidFill>
                <a:latin typeface="Lexend Black" pitchFamily="2" charset="0"/>
                <a:ea typeface="Mabook" charset="0"/>
                <a:cs typeface="Mabook" charset="0"/>
              </a:rPr>
              <a:t>TERZA FASE</a:t>
            </a:r>
            <a:endParaRPr lang="it-IT" sz="3800" dirty="0">
              <a:solidFill>
                <a:schemeClr val="accent6"/>
              </a:solidFill>
              <a:latin typeface="Lexend Medium" pitchFamily="2" charset="0"/>
              <a:ea typeface="Mabook" charset="0"/>
              <a:cs typeface="Mabook" charset="0"/>
            </a:endParaRPr>
          </a:p>
          <a:p>
            <a:pPr>
              <a:lnSpc>
                <a:spcPct val="100000"/>
              </a:lnSpc>
              <a:spcBef>
                <a:spcPts val="0"/>
              </a:spcBef>
            </a:pPr>
            <a:r>
              <a:rPr lang="it-IT" sz="5400" dirty="0">
                <a:solidFill>
                  <a:srgbClr val="73B115"/>
                </a:solidFill>
                <a:latin typeface="Asparagus Sprouts" pitchFamily="2" charset="0"/>
                <a:ea typeface="Mabook" charset="0"/>
                <a:cs typeface="Mabook" charset="0"/>
              </a:rPr>
              <a:t>Un luogo in cui abitare</a:t>
            </a:r>
            <a:endParaRPr lang="it-IT" sz="5400" dirty="0">
              <a:solidFill>
                <a:schemeClr val="accent1">
                  <a:lumMod val="50000"/>
                </a:schemeClr>
              </a:solidFill>
              <a:latin typeface="Asparagus Sprouts" pitchFamily="2" charset="0"/>
              <a:ea typeface="Mabook" charset="0"/>
              <a:cs typeface="Mabook" charset="0"/>
            </a:endParaRPr>
          </a:p>
          <a:p>
            <a:pPr>
              <a:lnSpc>
                <a:spcPct val="100000"/>
              </a:lnSpc>
              <a:spcBef>
                <a:spcPts val="0"/>
              </a:spcBef>
            </a:pPr>
            <a:endParaRPr lang="it-IT" sz="1100" dirty="0">
              <a:solidFill>
                <a:schemeClr val="accent1">
                  <a:lumMod val="50000"/>
                </a:schemeClr>
              </a:solidFill>
              <a:latin typeface="Lexend Medium" pitchFamily="2" charset="0"/>
              <a:ea typeface="Avenir Next Condensed" charset="0"/>
              <a:cs typeface="Avenir Next Condensed" charset="0"/>
            </a:endParaRPr>
          </a:p>
          <a:p>
            <a:pPr algn="just">
              <a:lnSpc>
                <a:spcPct val="120000"/>
              </a:lnSpc>
              <a:spcBef>
                <a:spcPts val="0"/>
              </a:spcBef>
            </a:pPr>
            <a:r>
              <a:rPr lang="it-IT" sz="1600" dirty="0">
                <a:solidFill>
                  <a:schemeClr val="accent1">
                    <a:lumMod val="50000"/>
                  </a:schemeClr>
                </a:solidFill>
                <a:latin typeface="Lexend Medium" pitchFamily="2" charset="0"/>
                <a:ea typeface="Avenir Next Condensed" charset="0"/>
                <a:cs typeface="Avenir Next Condensed" charset="0"/>
              </a:rPr>
              <a:t>Quando dopo averla osservata e “studiata”, scopriamo che vivere la riserva naturale dal di dentro, osservarne la vita pulsante, sperimentare i delicati ed efficacissimi equilibri che la regolano va ben oltre la semplice osservazione o lo studio che se ne può fare. Abitare queste riserve, così come abitare la natura che ci circonda, richiede attenzione e impegno costanti. La cura dell’ambiente passa per le più piccole azioni quotidiane. La tutela della natura non è quindi soltanto una questione che riguarda i “grandi” della Terra, ma richiama all’attenti tutti e ciascuno.</a:t>
            </a:r>
          </a:p>
          <a:p>
            <a:pPr algn="just">
              <a:lnSpc>
                <a:spcPct val="120000"/>
              </a:lnSpc>
              <a:spcBef>
                <a:spcPts val="0"/>
              </a:spcBef>
            </a:pPr>
            <a:endParaRPr lang="it-IT" sz="1000" dirty="0">
              <a:solidFill>
                <a:schemeClr val="accent1">
                  <a:lumMod val="50000"/>
                </a:schemeClr>
              </a:solidFill>
              <a:latin typeface="Lexend Medium" pitchFamily="2" charset="0"/>
            </a:endParaRPr>
          </a:p>
          <a:p>
            <a:pPr algn="just">
              <a:lnSpc>
                <a:spcPct val="120000"/>
              </a:lnSpc>
              <a:spcBef>
                <a:spcPts val="0"/>
              </a:spcBef>
            </a:pPr>
            <a:r>
              <a:rPr lang="it-IT" sz="1600" dirty="0">
                <a:solidFill>
                  <a:schemeClr val="accent1">
                    <a:lumMod val="50000"/>
                  </a:schemeClr>
                </a:solidFill>
                <a:latin typeface="Lexend Medium" pitchFamily="2" charset="0"/>
              </a:rPr>
              <a:t>Sull’esempio di </a:t>
            </a:r>
            <a:r>
              <a:rPr lang="it-IT" sz="1600" b="1" dirty="0">
                <a:solidFill>
                  <a:schemeClr val="accent1">
                    <a:lumMod val="50000"/>
                  </a:schemeClr>
                </a:solidFill>
                <a:latin typeface="Lexend Black" pitchFamily="2" charset="0"/>
              </a:rPr>
              <a:t>quanti si spendono quotidianamente per la tutela dell’ambiente </a:t>
            </a:r>
            <a:r>
              <a:rPr lang="it-IT" sz="1600" dirty="0">
                <a:solidFill>
                  <a:schemeClr val="accent1">
                    <a:lumMod val="50000"/>
                  </a:schemeClr>
                </a:solidFill>
                <a:latin typeface="Lexend Medium" pitchFamily="2" charset="0"/>
              </a:rPr>
              <a:t>– WWF, Greenpeace, Legambiente (per citarne alcuni) – diventa importante che anche i piccoli, bambini e ragazzi, siano in prima linea nel cambiamento perché insieme si può fare la differenza per essere davvero generatori di bellezza nel mondo.</a:t>
            </a:r>
          </a:p>
        </p:txBody>
      </p:sp>
      <p:pic>
        <p:nvPicPr>
          <p:cNvPr id="6" name="Immagine 5">
            <a:extLst>
              <a:ext uri="{FF2B5EF4-FFF2-40B4-BE49-F238E27FC236}">
                <a16:creationId xmlns:a16="http://schemas.microsoft.com/office/drawing/2014/main" id="{D48A343D-A0A4-854F-D703-6B9F23226D07}"/>
              </a:ext>
            </a:extLst>
          </p:cNvPr>
          <p:cNvPicPr>
            <a:picLocks noChangeAspect="1"/>
          </p:cNvPicPr>
          <p:nvPr/>
        </p:nvPicPr>
        <p:blipFill rotWithShape="1">
          <a:blip r:embed="rId5"/>
          <a:srcRect t="49090" r="82943"/>
          <a:stretch/>
        </p:blipFill>
        <p:spPr>
          <a:xfrm>
            <a:off x="9680449" y="4680488"/>
            <a:ext cx="1860761" cy="2260632"/>
          </a:xfrm>
          <a:prstGeom prst="rect">
            <a:avLst/>
          </a:prstGeom>
        </p:spPr>
      </p:pic>
    </p:spTree>
    <p:extLst>
      <p:ext uri="{BB962C8B-B14F-4D97-AF65-F5344CB8AC3E}">
        <p14:creationId xmlns:p14="http://schemas.microsoft.com/office/powerpoint/2010/main" val="3440170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6" name="Titolo 1">
            <a:extLst>
              <a:ext uri="{FF2B5EF4-FFF2-40B4-BE49-F238E27FC236}">
                <a16:creationId xmlns:a16="http://schemas.microsoft.com/office/drawing/2014/main" id="{6F48CDC9-E1A2-FDC9-67E1-EC1C007C066E}"/>
              </a:ext>
            </a:extLst>
          </p:cNvPr>
          <p:cNvSpPr txBox="1">
            <a:spLocks/>
          </p:cNvSpPr>
          <p:nvPr/>
        </p:nvSpPr>
        <p:spPr>
          <a:xfrm>
            <a:off x="135895" y="1256745"/>
            <a:ext cx="11920207" cy="1809836"/>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8000" dirty="0">
                <a:solidFill>
                  <a:srgbClr val="73B115"/>
                </a:solidFill>
                <a:latin typeface="Asparagus Sprouts" pitchFamily="2" charset="0"/>
                <a:ea typeface="Mabook" charset="0"/>
                <a:cs typeface="Mabook" charset="0"/>
              </a:rPr>
              <a:t>PREMESSA METODOLOGICA</a:t>
            </a:r>
            <a:br>
              <a:rPr lang="it-IT" sz="3200" b="1" dirty="0">
                <a:solidFill>
                  <a:schemeClr val="accent1">
                    <a:lumMod val="50000"/>
                  </a:schemeClr>
                </a:solidFill>
                <a:latin typeface="Asparagus Sprouts" pitchFamily="2" charset="0"/>
                <a:ea typeface="Mabook" charset="0"/>
                <a:cs typeface="Mabook" charset="0"/>
              </a:rPr>
            </a:br>
            <a:br>
              <a:rPr lang="it-IT" sz="500" b="1" dirty="0">
                <a:solidFill>
                  <a:schemeClr val="accent1">
                    <a:lumMod val="50000"/>
                  </a:schemeClr>
                </a:solidFill>
                <a:latin typeface="Asparagus Sprouts" pitchFamily="2" charset="0"/>
                <a:ea typeface="Mabook" charset="0"/>
                <a:cs typeface="Mabook" charset="0"/>
              </a:rPr>
            </a:br>
            <a:r>
              <a:rPr lang="it-IT" sz="2800" b="1" dirty="0">
                <a:solidFill>
                  <a:schemeClr val="accent1">
                    <a:lumMod val="50000"/>
                  </a:schemeClr>
                </a:solidFill>
                <a:latin typeface="Lexend Black" pitchFamily="2" charset="0"/>
                <a:ea typeface="Mabook" charset="0"/>
                <a:cs typeface="Mabook" charset="0"/>
              </a:rPr>
              <a:t>Come e dove nasce la proposta formativa? </a:t>
            </a:r>
            <a:endParaRPr lang="it-IT" sz="3200" b="1" dirty="0">
              <a:solidFill>
                <a:schemeClr val="accent1">
                  <a:lumMod val="50000"/>
                </a:schemeClr>
              </a:solidFill>
              <a:latin typeface="Lexend Black" pitchFamily="2" charset="0"/>
              <a:ea typeface="Mabook" charset="0"/>
              <a:cs typeface="Mabook" charset="0"/>
            </a:endParaRPr>
          </a:p>
        </p:txBody>
      </p:sp>
      <p:sp>
        <p:nvSpPr>
          <p:cNvPr id="7" name="Sottotitolo 2">
            <a:extLst>
              <a:ext uri="{FF2B5EF4-FFF2-40B4-BE49-F238E27FC236}">
                <a16:creationId xmlns:a16="http://schemas.microsoft.com/office/drawing/2014/main" id="{420FB99A-E1B8-2C6F-0BA7-F06F2A7D5F95}"/>
              </a:ext>
            </a:extLst>
          </p:cNvPr>
          <p:cNvSpPr>
            <a:spLocks noGrp="1"/>
          </p:cNvSpPr>
          <p:nvPr>
            <p:ph type="subTitle" idx="1"/>
          </p:nvPr>
        </p:nvSpPr>
        <p:spPr>
          <a:xfrm>
            <a:off x="2426486" y="3659817"/>
            <a:ext cx="8171200" cy="2803096"/>
          </a:xfrm>
          <a:noFill/>
        </p:spPr>
        <p:txBody>
          <a:bodyPr>
            <a:normAutofit fontScale="92500"/>
          </a:bodyPr>
          <a:lstStyle/>
          <a:p>
            <a:pPr marL="571500" indent="-571500" algn="l">
              <a:buFont typeface="Arial" charset="0"/>
              <a:buChar char="•"/>
            </a:pPr>
            <a:r>
              <a:rPr lang="it-IT" sz="3600" b="1" dirty="0">
                <a:solidFill>
                  <a:schemeClr val="accent1">
                    <a:lumMod val="50000"/>
                  </a:schemeClr>
                </a:solidFill>
                <a:latin typeface="Lexend Black" pitchFamily="2" charset="0"/>
                <a:ea typeface="Avenir Next Condensed" charset="0"/>
                <a:cs typeface="Avenir Next Condensed" charset="0"/>
              </a:rPr>
              <a:t>Dalla realtà dei ragazzi</a:t>
            </a:r>
          </a:p>
          <a:p>
            <a:pPr algn="l"/>
            <a:endParaRPr lang="it-IT" sz="1200" b="1" dirty="0">
              <a:solidFill>
                <a:schemeClr val="accent1">
                  <a:lumMod val="50000"/>
                </a:schemeClr>
              </a:solidFill>
              <a:latin typeface="Lexend Black" pitchFamily="2" charset="0"/>
              <a:ea typeface="Avenir Next Condensed" charset="0"/>
              <a:cs typeface="Avenir Next Condensed" charset="0"/>
            </a:endParaRPr>
          </a:p>
          <a:p>
            <a:pPr marL="571500" indent="-571500" algn="l">
              <a:buFont typeface="Arial" charset="0"/>
              <a:buChar char="•"/>
            </a:pPr>
            <a:r>
              <a:rPr lang="it-IT" sz="3600" b="1" dirty="0">
                <a:solidFill>
                  <a:schemeClr val="accent1">
                    <a:lumMod val="50000"/>
                  </a:schemeClr>
                </a:solidFill>
                <a:latin typeface="Lexend Black" pitchFamily="2" charset="0"/>
                <a:ea typeface="Avenir Next Condensed" charset="0"/>
                <a:cs typeface="Avenir Next Condensed" charset="0"/>
              </a:rPr>
              <a:t>Nel cammino dell’associazione                         </a:t>
            </a:r>
            <a:r>
              <a:rPr lang="it-IT" dirty="0">
                <a:solidFill>
                  <a:schemeClr val="accent1">
                    <a:lumMod val="50000"/>
                  </a:schemeClr>
                </a:solidFill>
                <a:latin typeface="Lexend Medium" pitchFamily="2" charset="0"/>
                <a:ea typeface="Avenir Next Condensed" charset="0"/>
                <a:cs typeface="Avenir Next Condensed" charset="0"/>
              </a:rPr>
              <a:t>(orientamenti per l’anno associativo 2023-24) </a:t>
            </a:r>
          </a:p>
          <a:p>
            <a:pPr algn="l"/>
            <a:endParaRPr lang="it-IT" sz="1200" dirty="0">
              <a:solidFill>
                <a:schemeClr val="accent1">
                  <a:lumMod val="50000"/>
                </a:schemeClr>
              </a:solidFill>
              <a:latin typeface="Lexend Medium" pitchFamily="2" charset="0"/>
              <a:ea typeface="Avenir Next Condensed" charset="0"/>
              <a:cs typeface="Avenir Next Condensed" charset="0"/>
            </a:endParaRPr>
          </a:p>
          <a:p>
            <a:pPr marL="571500" indent="-571500" algn="l">
              <a:buFont typeface="Arial" charset="0"/>
              <a:buChar char="•"/>
            </a:pPr>
            <a:r>
              <a:rPr lang="it-IT" sz="3600" b="1" dirty="0">
                <a:solidFill>
                  <a:schemeClr val="accent1">
                    <a:lumMod val="50000"/>
                  </a:schemeClr>
                </a:solidFill>
                <a:latin typeface="Lexend Black" pitchFamily="2" charset="0"/>
                <a:ea typeface="Avenir Next Condensed" charset="0"/>
                <a:cs typeface="Avenir Next Condensed" charset="0"/>
              </a:rPr>
              <a:t>Nel cammino della CHIESA </a:t>
            </a:r>
          </a:p>
          <a:p>
            <a:endParaRPr lang="it-IT" dirty="0"/>
          </a:p>
        </p:txBody>
      </p:sp>
      <p:pic>
        <p:nvPicPr>
          <p:cNvPr id="3" name="Immagine 2">
            <a:extLst>
              <a:ext uri="{FF2B5EF4-FFF2-40B4-BE49-F238E27FC236}">
                <a16:creationId xmlns:a16="http://schemas.microsoft.com/office/drawing/2014/main" id="{E1DFA3BF-EB93-DA72-DB13-E99533A0B84C}"/>
              </a:ext>
            </a:extLst>
          </p:cNvPr>
          <p:cNvPicPr>
            <a:picLocks noChangeAspect="1"/>
          </p:cNvPicPr>
          <p:nvPr/>
        </p:nvPicPr>
        <p:blipFill>
          <a:blip r:embed="rId5"/>
          <a:stretch>
            <a:fillRect/>
          </a:stretch>
        </p:blipFill>
        <p:spPr>
          <a:xfrm>
            <a:off x="9144279" y="2470757"/>
            <a:ext cx="2533165" cy="1809836"/>
          </a:xfrm>
          <a:prstGeom prst="rect">
            <a:avLst/>
          </a:prstGeom>
        </p:spPr>
      </p:pic>
    </p:spTree>
    <p:extLst>
      <p:ext uri="{BB962C8B-B14F-4D97-AF65-F5344CB8AC3E}">
        <p14:creationId xmlns:p14="http://schemas.microsoft.com/office/powerpoint/2010/main" val="2274316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A09C6B40-0D8E-5402-BD9B-7764908F076A}"/>
              </a:ext>
            </a:extLst>
          </p:cNvPr>
          <p:cNvSpPr>
            <a:spLocks noGrp="1"/>
          </p:cNvSpPr>
          <p:nvPr>
            <p:ph type="subTitle" idx="1"/>
          </p:nvPr>
        </p:nvSpPr>
        <p:spPr>
          <a:xfrm>
            <a:off x="2494468" y="769033"/>
            <a:ext cx="9344135" cy="5761322"/>
          </a:xfrm>
        </p:spPr>
        <p:txBody>
          <a:bodyPr>
            <a:normAutofit fontScale="92500" lnSpcReduction="10000"/>
          </a:bodyPr>
          <a:lstStyle/>
          <a:p>
            <a:pPr algn="just">
              <a:lnSpc>
                <a:spcPct val="100000"/>
              </a:lnSpc>
              <a:spcBef>
                <a:spcPts val="0"/>
              </a:spcBef>
            </a:pPr>
            <a:r>
              <a:rPr lang="it-IT" sz="2200" b="1" dirty="0">
                <a:solidFill>
                  <a:schemeClr val="accent5"/>
                </a:solidFill>
                <a:latin typeface="Lexend Black" pitchFamily="2" charset="0"/>
                <a:ea typeface="Avenir Next Condensed" charset="0"/>
                <a:cs typeface="Avenir Next Condensed" charset="0"/>
              </a:rPr>
              <a:t>Catechesi</a:t>
            </a:r>
            <a:r>
              <a:rPr lang="it-IT" sz="2200" b="1" dirty="0">
                <a:solidFill>
                  <a:schemeClr val="accent1">
                    <a:lumMod val="50000"/>
                  </a:schemeClr>
                </a:solidFill>
                <a:latin typeface="Lexend Black" pitchFamily="2" charset="0"/>
                <a:ea typeface="Avenir Next Condensed" charset="0"/>
                <a:cs typeface="Avenir Next Condensed" charset="0"/>
              </a:rPr>
              <a:t> </a:t>
            </a:r>
            <a:r>
              <a:rPr lang="it-IT" sz="2200" dirty="0">
                <a:solidFill>
                  <a:schemeClr val="accent1">
                    <a:lumMod val="50000"/>
                  </a:schemeClr>
                </a:solidFill>
                <a:latin typeface="Lexend Medium" pitchFamily="2" charset="0"/>
                <a:ea typeface="Avenir Next Condensed" charset="0"/>
                <a:cs typeface="Avenir Next Condensed" charset="0"/>
              </a:rPr>
              <a:t>nel </a:t>
            </a:r>
            <a:r>
              <a:rPr lang="it-IT" sz="2200" b="1" dirty="0">
                <a:solidFill>
                  <a:schemeClr val="accent1">
                    <a:lumMod val="50000"/>
                  </a:schemeClr>
                </a:solidFill>
                <a:latin typeface="Lexend Black" pitchFamily="2" charset="0"/>
                <a:ea typeface="Avenir Next Condensed" charset="0"/>
                <a:cs typeface="Avenir Next Condensed" charset="0"/>
              </a:rPr>
              <a:t>Terzo tempo di catechesi </a:t>
            </a:r>
            <a:r>
              <a:rPr lang="it-IT" sz="2200" dirty="0">
                <a:solidFill>
                  <a:schemeClr val="accent1">
                    <a:lumMod val="50000"/>
                  </a:schemeClr>
                </a:solidFill>
                <a:latin typeface="Lexend Medium" pitchFamily="2" charset="0"/>
                <a:ea typeface="Avenir Next Condensed" charset="0"/>
                <a:cs typeface="Avenir Next Condensed" charset="0"/>
              </a:rPr>
              <a:t>raccontano agli altri la grande bellezza della vita rinnovata dalla Risurrezione. Per i bambini e ragazzi è l’invito a riconoscere il mondo come segno dell’amore del Padre e spazio di rinascita per tutti. Come i discepoli a Pentecoste, scendono nelle strade per “animare” – dare un’anima – agli spazi che abitano perché nella partecipazione alla vita comunitaria ciascuno trovi una dimensione in cui realizzarsi pienamente.</a:t>
            </a:r>
          </a:p>
          <a:p>
            <a:pPr algn="just">
              <a:lnSpc>
                <a:spcPct val="100000"/>
              </a:lnSpc>
              <a:spcBef>
                <a:spcPts val="0"/>
              </a:spcBef>
            </a:pPr>
            <a:endParaRPr lang="it-IT" sz="2200" dirty="0">
              <a:solidFill>
                <a:schemeClr val="accent1">
                  <a:lumMod val="50000"/>
                </a:schemeClr>
              </a:solidFill>
              <a:latin typeface="Lexend Medium" pitchFamily="2" charset="0"/>
              <a:ea typeface="Avenir Next Condensed" charset="0"/>
              <a:cs typeface="Avenir Next Condensed" charset="0"/>
            </a:endParaRPr>
          </a:p>
          <a:p>
            <a:pPr algn="just">
              <a:lnSpc>
                <a:spcPct val="100000"/>
              </a:lnSpc>
              <a:spcBef>
                <a:spcPts val="0"/>
              </a:spcBef>
            </a:pPr>
            <a:r>
              <a:rPr lang="it-IT" sz="2200" b="1" dirty="0">
                <a:solidFill>
                  <a:srgbClr val="00B050"/>
                </a:solidFill>
                <a:latin typeface="Lexend Black" pitchFamily="2" charset="0"/>
                <a:ea typeface="Avenir Next Condensed" charset="0"/>
                <a:cs typeface="Avenir Next Condensed" charset="0"/>
              </a:rPr>
              <a:t>Carità: </a:t>
            </a:r>
            <a:r>
              <a:rPr lang="it-IT" sz="2200" dirty="0">
                <a:solidFill>
                  <a:schemeClr val="accent1">
                    <a:lumMod val="50000"/>
                  </a:schemeClr>
                </a:solidFill>
                <a:latin typeface="Lexend Medium" pitchFamily="2" charset="0"/>
                <a:ea typeface="Avenir Next Condensed" charset="0"/>
                <a:cs typeface="Avenir Next Condensed" charset="0"/>
              </a:rPr>
              <a:t>Nel </a:t>
            </a:r>
            <a:r>
              <a:rPr lang="it-IT" sz="2200" b="1" dirty="0">
                <a:solidFill>
                  <a:schemeClr val="accent1">
                    <a:lumMod val="50000"/>
                  </a:schemeClr>
                </a:solidFill>
                <a:latin typeface="Lexend Black" pitchFamily="2" charset="0"/>
                <a:ea typeface="Avenir Next Condensed" charset="0"/>
                <a:cs typeface="Avenir Next Condensed" charset="0"/>
              </a:rPr>
              <a:t>Mese degli Incontri </a:t>
            </a:r>
            <a:r>
              <a:rPr lang="it-IT" sz="2200" dirty="0">
                <a:solidFill>
                  <a:schemeClr val="accent1">
                    <a:lumMod val="50000"/>
                  </a:schemeClr>
                </a:solidFill>
                <a:latin typeface="Lexend Medium" pitchFamily="2" charset="0"/>
                <a:ea typeface="Avenir Next Condensed" charset="0"/>
                <a:cs typeface="Avenir Next Condensed" charset="0"/>
              </a:rPr>
              <a:t>i ragazzi raccolgono la grande sfida di abitare il mondo con la consapevolezza che la cura passa attraverso l’impegno di tutti. Sanno che il prendersi cura non può confinarsi ad un’area protetta, ma ovunque è possibile promuovere comportamenti e iniziative di tutela della grande ricchezza che abita il loro territorio. Raccolgono le riflessioni e gli impegni della comunità internazionale tradotte nell’Agenda 2030 e si impegnano a creare alleanze capaci di generare ovunque una conversione ecologica.</a:t>
            </a:r>
          </a:p>
          <a:p>
            <a:pPr algn="just">
              <a:lnSpc>
                <a:spcPct val="100000"/>
              </a:lnSpc>
              <a:spcBef>
                <a:spcPts val="0"/>
              </a:spcBef>
            </a:pPr>
            <a:endParaRPr lang="it-IT" sz="2200" dirty="0">
              <a:solidFill>
                <a:schemeClr val="accent1">
                  <a:lumMod val="50000"/>
                </a:schemeClr>
              </a:solidFill>
              <a:latin typeface="Lexend Medium" pitchFamily="2" charset="0"/>
              <a:ea typeface="Avenir Next Condensed" charset="0"/>
              <a:cs typeface="Avenir Next Condensed" charset="0"/>
            </a:endParaRPr>
          </a:p>
          <a:p>
            <a:pPr algn="just">
              <a:lnSpc>
                <a:spcPct val="100000"/>
              </a:lnSpc>
              <a:spcBef>
                <a:spcPts val="0"/>
              </a:spcBef>
            </a:pPr>
            <a:r>
              <a:rPr lang="it-IT" sz="2200" b="1" dirty="0">
                <a:solidFill>
                  <a:srgbClr val="F657EB"/>
                </a:solidFill>
                <a:latin typeface="Lexend Black" pitchFamily="2" charset="0"/>
                <a:ea typeface="Avenir Next Condensed" charset="0"/>
                <a:cs typeface="Avenir Next Condensed" charset="0"/>
              </a:rPr>
              <a:t>Liturgia</a:t>
            </a:r>
            <a:r>
              <a:rPr lang="it-IT" sz="2200" b="1" dirty="0">
                <a:latin typeface="Lexend Black" pitchFamily="2" charset="0"/>
                <a:ea typeface="Avenir Next Condensed" charset="0"/>
                <a:cs typeface="Avenir Next Condensed" charset="0"/>
              </a:rPr>
              <a:t> </a:t>
            </a:r>
            <a:r>
              <a:rPr lang="it-IT" sz="2200" dirty="0">
                <a:solidFill>
                  <a:schemeClr val="accent1">
                    <a:lumMod val="50000"/>
                  </a:schemeClr>
                </a:solidFill>
                <a:latin typeface="Lexend Medium" pitchFamily="2" charset="0"/>
                <a:ea typeface="Avenir Next Condensed" charset="0"/>
                <a:cs typeface="Avenir Next Condensed" charset="0"/>
              </a:rPr>
              <a:t>L’Eucaristia diventa il “bene comune”, ciò che è dato a tutti, per la vita di tutti e chiama a partecipare alla vita nuova in Cristo.</a:t>
            </a:r>
            <a:endParaRPr lang="it-IT" sz="2200" dirty="0">
              <a:latin typeface="Lexend Medium" pitchFamily="2" charset="0"/>
            </a:endParaRPr>
          </a:p>
          <a:p>
            <a:endParaRPr lang="it-IT" dirty="0"/>
          </a:p>
        </p:txBody>
      </p:sp>
      <p:sp>
        <p:nvSpPr>
          <p:cNvPr id="3" name="CasellaDiTesto 2">
            <a:extLst>
              <a:ext uri="{FF2B5EF4-FFF2-40B4-BE49-F238E27FC236}">
                <a16:creationId xmlns:a16="http://schemas.microsoft.com/office/drawing/2014/main" id="{1A201673-6BBF-795E-38E5-576E6201DF1E}"/>
              </a:ext>
            </a:extLst>
          </p:cNvPr>
          <p:cNvSpPr txBox="1"/>
          <p:nvPr/>
        </p:nvSpPr>
        <p:spPr>
          <a:xfrm rot="16200000">
            <a:off x="-913793" y="2958511"/>
            <a:ext cx="4154475" cy="646331"/>
          </a:xfrm>
          <a:prstGeom prst="rect">
            <a:avLst/>
          </a:prstGeom>
          <a:noFill/>
        </p:spPr>
        <p:txBody>
          <a:bodyPr wrap="square">
            <a:spAutoFit/>
          </a:bodyPr>
          <a:lstStyle/>
          <a:p>
            <a:pPr algn="ctr">
              <a:lnSpc>
                <a:spcPct val="100000"/>
              </a:lnSpc>
              <a:spcBef>
                <a:spcPts val="0"/>
              </a:spcBef>
            </a:pPr>
            <a:r>
              <a:rPr lang="it-IT" sz="3600" b="1" dirty="0">
                <a:solidFill>
                  <a:schemeClr val="accent1">
                    <a:lumMod val="50000"/>
                  </a:schemeClr>
                </a:solidFill>
                <a:latin typeface="Lexend Black" pitchFamily="2" charset="0"/>
              </a:rPr>
              <a:t>TERZA FASE</a:t>
            </a:r>
            <a:endParaRPr lang="it-IT" sz="800" dirty="0">
              <a:solidFill>
                <a:schemeClr val="accent6"/>
              </a:solidFill>
              <a:latin typeface="Lexend Medium" pitchFamily="2" charset="0"/>
              <a:ea typeface="Mabook" charset="0"/>
              <a:cs typeface="Mabook" charset="0"/>
            </a:endParaRPr>
          </a:p>
        </p:txBody>
      </p:sp>
    </p:spTree>
    <p:extLst>
      <p:ext uri="{BB962C8B-B14F-4D97-AF65-F5344CB8AC3E}">
        <p14:creationId xmlns:p14="http://schemas.microsoft.com/office/powerpoint/2010/main" val="326501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F466B1BE-4EEC-1B36-A3BC-3AF004A943E9}"/>
              </a:ext>
            </a:extLst>
          </p:cNvPr>
          <p:cNvSpPr>
            <a:spLocks noGrp="1"/>
          </p:cNvSpPr>
          <p:nvPr>
            <p:ph type="subTitle" idx="1"/>
          </p:nvPr>
        </p:nvSpPr>
        <p:spPr>
          <a:xfrm>
            <a:off x="742493" y="418940"/>
            <a:ext cx="11096110" cy="6179575"/>
          </a:xfrm>
        </p:spPr>
        <p:txBody>
          <a:bodyPr>
            <a:normAutofit/>
          </a:bodyPr>
          <a:lstStyle/>
          <a:p>
            <a:pPr>
              <a:lnSpc>
                <a:spcPct val="100000"/>
              </a:lnSpc>
              <a:spcBef>
                <a:spcPts val="0"/>
              </a:spcBef>
            </a:pPr>
            <a:r>
              <a:rPr lang="it-IT" sz="3500" b="1" dirty="0">
                <a:solidFill>
                  <a:schemeClr val="accent1">
                    <a:lumMod val="50000"/>
                  </a:schemeClr>
                </a:solidFill>
                <a:latin typeface="Lexend Black" pitchFamily="2" charset="0"/>
                <a:ea typeface="Mabook" charset="0"/>
                <a:cs typeface="Mabook" charset="0"/>
              </a:rPr>
              <a:t>QUARTA FASE</a:t>
            </a:r>
            <a:endParaRPr lang="it-IT" sz="3500" dirty="0">
              <a:solidFill>
                <a:schemeClr val="accent6"/>
              </a:solidFill>
              <a:latin typeface="Lexend Medium" pitchFamily="2" charset="0"/>
              <a:ea typeface="Mabook" charset="0"/>
              <a:cs typeface="Mabook" charset="0"/>
            </a:endParaRPr>
          </a:p>
          <a:p>
            <a:pPr>
              <a:lnSpc>
                <a:spcPct val="100000"/>
              </a:lnSpc>
              <a:spcBef>
                <a:spcPts val="0"/>
              </a:spcBef>
            </a:pPr>
            <a:r>
              <a:rPr lang="it-IT" sz="5400" dirty="0">
                <a:solidFill>
                  <a:srgbClr val="73B115"/>
                </a:solidFill>
                <a:latin typeface="Asparagus Sprouts" pitchFamily="2" charset="0"/>
                <a:ea typeface="Mabook" charset="0"/>
                <a:cs typeface="Mabook" charset="0"/>
              </a:rPr>
              <a:t>Un luogo da promuovere</a:t>
            </a:r>
            <a:endParaRPr lang="it-IT" dirty="0">
              <a:solidFill>
                <a:schemeClr val="accent1">
                  <a:lumMod val="50000"/>
                </a:schemeClr>
              </a:solidFill>
              <a:latin typeface="Lexend Medium" pitchFamily="2" charset="0"/>
              <a:ea typeface="Avenir Next Condensed" charset="0"/>
              <a:cs typeface="Avenir Next Condensed" charset="0"/>
            </a:endParaRPr>
          </a:p>
          <a:p>
            <a:pPr algn="just">
              <a:lnSpc>
                <a:spcPct val="120000"/>
              </a:lnSpc>
              <a:spcBef>
                <a:spcPts val="0"/>
              </a:spcBef>
            </a:pPr>
            <a:r>
              <a:rPr lang="it-IT" sz="2000" dirty="0">
                <a:solidFill>
                  <a:schemeClr val="accent1">
                    <a:lumMod val="50000"/>
                  </a:schemeClr>
                </a:solidFill>
                <a:latin typeface="Lexend Medium" pitchFamily="2" charset="0"/>
                <a:ea typeface="Avenir Next Condensed" charset="0"/>
                <a:cs typeface="Avenir Next Condensed" charset="0"/>
              </a:rPr>
              <a:t>L’estate lascia spazio al desiderio di viaggiare per scoprire ed esplorare posti nuovi. Che si tratti di mare, montagna o città, ogni occasione è buona per immergersi nella bellezza di un territorio, cercando di custodire negli occhi e nel cuore ogni ricordo prezioso da portare con sé in valigia. </a:t>
            </a:r>
          </a:p>
          <a:p>
            <a:pPr algn="just">
              <a:lnSpc>
                <a:spcPct val="120000"/>
              </a:lnSpc>
              <a:spcBef>
                <a:spcPts val="0"/>
              </a:spcBef>
            </a:pPr>
            <a:r>
              <a:rPr lang="it-IT" sz="2000" dirty="0">
                <a:solidFill>
                  <a:schemeClr val="accent1">
                    <a:lumMod val="50000"/>
                  </a:schemeClr>
                </a:solidFill>
                <a:latin typeface="Lexend Medium" pitchFamily="2" charset="0"/>
                <a:ea typeface="Avenir Next Condensed" charset="0"/>
                <a:cs typeface="Avenir Next Condensed" charset="0"/>
              </a:rPr>
              <a:t>Può rivelarsi questo il tempo favorevole per sperimentare l’ecoturismo, privilegiando vacanze green a stretto contatto con la natura, scoprendo luoghi incontaminati e apprezzando le meraviglie che nasconde ogni borgo grazie all’aiuto di </a:t>
            </a:r>
            <a:r>
              <a:rPr lang="it-IT" sz="2000" b="1" dirty="0">
                <a:solidFill>
                  <a:schemeClr val="accent1">
                    <a:lumMod val="50000"/>
                  </a:schemeClr>
                </a:solidFill>
                <a:latin typeface="Lexend Black" pitchFamily="2" charset="0"/>
                <a:ea typeface="Avenir Next Condensed" charset="0"/>
                <a:cs typeface="Avenir Next Condensed" charset="0"/>
              </a:rPr>
              <a:t>esperte guide escursioniste</a:t>
            </a:r>
            <a:r>
              <a:rPr lang="it-IT" sz="2000" dirty="0">
                <a:solidFill>
                  <a:schemeClr val="accent1">
                    <a:lumMod val="50000"/>
                  </a:schemeClr>
                </a:solidFill>
                <a:latin typeface="Lexend Medium" pitchFamily="2" charset="0"/>
                <a:ea typeface="Avenir Next Condensed" charset="0"/>
                <a:cs typeface="Avenir Next Condensed" charset="0"/>
              </a:rPr>
              <a:t>. </a:t>
            </a:r>
            <a:endParaRPr lang="it-IT" dirty="0">
              <a:solidFill>
                <a:schemeClr val="accent1">
                  <a:lumMod val="50000"/>
                </a:schemeClr>
              </a:solidFill>
              <a:latin typeface="Lexend Medium" pitchFamily="2" charset="0"/>
            </a:endParaRPr>
          </a:p>
        </p:txBody>
      </p:sp>
      <p:sp>
        <p:nvSpPr>
          <p:cNvPr id="6" name="CasellaDiTesto 5">
            <a:extLst>
              <a:ext uri="{FF2B5EF4-FFF2-40B4-BE49-F238E27FC236}">
                <a16:creationId xmlns:a16="http://schemas.microsoft.com/office/drawing/2014/main" id="{468A7E76-87F0-CA86-527A-BDB727DF44CB}"/>
              </a:ext>
            </a:extLst>
          </p:cNvPr>
          <p:cNvSpPr txBox="1"/>
          <p:nvPr/>
        </p:nvSpPr>
        <p:spPr>
          <a:xfrm>
            <a:off x="2426486" y="4774244"/>
            <a:ext cx="9412117" cy="1384995"/>
          </a:xfrm>
          <a:prstGeom prst="rect">
            <a:avLst/>
          </a:prstGeom>
          <a:noFill/>
        </p:spPr>
        <p:txBody>
          <a:bodyPr wrap="square">
            <a:spAutoFit/>
          </a:bodyPr>
          <a:lstStyle/>
          <a:p>
            <a:pPr algn="just"/>
            <a:r>
              <a:rPr lang="it-IT" sz="2000" dirty="0">
                <a:solidFill>
                  <a:schemeClr val="accent1">
                    <a:lumMod val="50000"/>
                  </a:schemeClr>
                </a:solidFill>
                <a:latin typeface="Lexend Medium" pitchFamily="2" charset="0"/>
                <a:ea typeface="Avenir Next Condensed" charset="0"/>
                <a:cs typeface="Avenir Next Condensed" charset="0"/>
              </a:rPr>
              <a:t>Allo stesso tempo, anche restare in città può rivelarsi una nuova e inaspettata scoperta: accogliendo turisti o amici e parenti provenienti da altri paesi, si coglie l’opportunità di promuovere la propria terra perché tutto il bello che c’è intorno diventi un bene condiviso con </a:t>
            </a:r>
            <a:r>
              <a:rPr lang="it-IT" sz="2400" dirty="0">
                <a:solidFill>
                  <a:schemeClr val="accent1">
                    <a:lumMod val="50000"/>
                  </a:schemeClr>
                </a:solidFill>
                <a:latin typeface="Lexend Medium" pitchFamily="2" charset="0"/>
                <a:ea typeface="Avenir Next Condensed" charset="0"/>
                <a:cs typeface="Avenir Next Condensed" charset="0"/>
              </a:rPr>
              <a:t>tutti.</a:t>
            </a:r>
            <a:endParaRPr lang="it-IT" dirty="0"/>
          </a:p>
        </p:txBody>
      </p:sp>
    </p:spTree>
    <p:extLst>
      <p:ext uri="{BB962C8B-B14F-4D97-AF65-F5344CB8AC3E}">
        <p14:creationId xmlns:p14="http://schemas.microsoft.com/office/powerpoint/2010/main" val="1111650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BD8BFECF-4BD8-DE7F-989C-A59D043825E1}"/>
              </a:ext>
            </a:extLst>
          </p:cNvPr>
          <p:cNvSpPr>
            <a:spLocks noGrp="1"/>
          </p:cNvSpPr>
          <p:nvPr>
            <p:ph type="subTitle" idx="1"/>
          </p:nvPr>
        </p:nvSpPr>
        <p:spPr>
          <a:xfrm>
            <a:off x="2174544" y="1607039"/>
            <a:ext cx="9329520" cy="3401580"/>
          </a:xfrm>
        </p:spPr>
        <p:txBody>
          <a:bodyPr>
            <a:normAutofit fontScale="92500"/>
          </a:bodyPr>
          <a:lstStyle/>
          <a:p>
            <a:pPr algn="just">
              <a:lnSpc>
                <a:spcPct val="100000"/>
              </a:lnSpc>
              <a:spcBef>
                <a:spcPts val="0"/>
              </a:spcBef>
            </a:pPr>
            <a:r>
              <a:rPr lang="it-IT" sz="2200" b="1" dirty="0">
                <a:solidFill>
                  <a:srgbClr val="00B050"/>
                </a:solidFill>
                <a:latin typeface="Lexend Black" pitchFamily="2" charset="0"/>
                <a:ea typeface="Avenir Next Condensed" charset="0"/>
                <a:cs typeface="Avenir Next Condensed" charset="0"/>
              </a:rPr>
              <a:t>Carità: </a:t>
            </a:r>
            <a:r>
              <a:rPr lang="it-IT" sz="2200" dirty="0">
                <a:solidFill>
                  <a:schemeClr val="accent1">
                    <a:lumMod val="50000"/>
                  </a:schemeClr>
                </a:solidFill>
                <a:latin typeface="Lexend Medium" pitchFamily="2" charset="0"/>
                <a:ea typeface="Avenir Next Condensed" charset="0"/>
                <a:cs typeface="Avenir Next Condensed" charset="0"/>
              </a:rPr>
              <a:t>Il </a:t>
            </a:r>
            <a:r>
              <a:rPr lang="it-IT" sz="2200" b="1" dirty="0">
                <a:solidFill>
                  <a:schemeClr val="accent1">
                    <a:lumMod val="50000"/>
                  </a:schemeClr>
                </a:solidFill>
                <a:latin typeface="Lexend Black" pitchFamily="2" charset="0"/>
                <a:ea typeface="Avenir Next Condensed" charset="0"/>
                <a:cs typeface="Avenir Next Condensed" charset="0"/>
              </a:rPr>
              <a:t>TEE</a:t>
            </a:r>
            <a:r>
              <a:rPr lang="it-IT" sz="2200" dirty="0">
                <a:solidFill>
                  <a:schemeClr val="accent1">
                    <a:lumMod val="50000"/>
                  </a:schemeClr>
                </a:solidFill>
                <a:latin typeface="Lexend Medium" pitchFamily="2" charset="0"/>
                <a:ea typeface="Avenir Next Condensed" charset="0"/>
                <a:cs typeface="Avenir Next Condensed" charset="0"/>
              </a:rPr>
              <a:t> diventa il tempo della scoperta, ma anche del bene condiviso che è ricchezza per tutti. I bambini e ragazzi possono aiutare a diffondere ciò che di bello c’è nel loro territorio, promuovendone la conoscenza e la tutela attraverso forme di promozione creativa, oppure fare un “salto” per ammirare ciò che di bello c’è nei dintorni.</a:t>
            </a:r>
          </a:p>
          <a:p>
            <a:pPr algn="just">
              <a:lnSpc>
                <a:spcPct val="100000"/>
              </a:lnSpc>
              <a:spcBef>
                <a:spcPts val="0"/>
              </a:spcBef>
            </a:pPr>
            <a:endParaRPr lang="it-IT" sz="2200" dirty="0">
              <a:solidFill>
                <a:schemeClr val="accent1">
                  <a:lumMod val="50000"/>
                </a:schemeClr>
              </a:solidFill>
              <a:latin typeface="Lexend Medium" pitchFamily="2" charset="0"/>
              <a:ea typeface="Avenir Next Condensed" charset="0"/>
              <a:cs typeface="Avenir Next Condensed" charset="0"/>
            </a:endParaRPr>
          </a:p>
          <a:p>
            <a:pPr algn="just">
              <a:lnSpc>
                <a:spcPct val="100000"/>
              </a:lnSpc>
              <a:spcBef>
                <a:spcPts val="0"/>
              </a:spcBef>
            </a:pPr>
            <a:r>
              <a:rPr lang="it-IT" sz="2200" b="1" dirty="0">
                <a:solidFill>
                  <a:srgbClr val="F657EB"/>
                </a:solidFill>
                <a:latin typeface="Lexend Black" pitchFamily="2" charset="0"/>
                <a:ea typeface="Avenir Next Condensed" charset="0"/>
                <a:cs typeface="Avenir Next Condensed" charset="0"/>
              </a:rPr>
              <a:t>Liturgia</a:t>
            </a:r>
            <a:r>
              <a:rPr lang="it-IT" sz="2200" b="1" dirty="0">
                <a:latin typeface="Lexend Black" pitchFamily="2" charset="0"/>
                <a:ea typeface="Avenir Next Condensed" charset="0"/>
                <a:cs typeface="Avenir Next Condensed" charset="0"/>
              </a:rPr>
              <a:t> </a:t>
            </a:r>
            <a:r>
              <a:rPr lang="it-IT" sz="2200" dirty="0">
                <a:solidFill>
                  <a:schemeClr val="accent1">
                    <a:lumMod val="50000"/>
                  </a:schemeClr>
                </a:solidFill>
                <a:latin typeface="Lexend Medium" pitchFamily="2" charset="0"/>
                <a:ea typeface="Avenir Next Condensed" charset="0"/>
                <a:cs typeface="Avenir Next Condensed" charset="0"/>
              </a:rPr>
              <a:t>Il Tempo Ordinario è il momento in cui i bambini e i ragazzi si prendono cura della relazione con Gesù. Negli incontri e nelle esperienze eccezionali che vivono sono chiamati ad essere testimoni del Suo amore.</a:t>
            </a:r>
            <a:endParaRPr lang="it-IT" sz="2200" dirty="0">
              <a:latin typeface="Lexend Medium" pitchFamily="2" charset="0"/>
            </a:endParaRPr>
          </a:p>
        </p:txBody>
      </p:sp>
      <p:sp>
        <p:nvSpPr>
          <p:cNvPr id="7" name="CasellaDiTesto 6">
            <a:extLst>
              <a:ext uri="{FF2B5EF4-FFF2-40B4-BE49-F238E27FC236}">
                <a16:creationId xmlns:a16="http://schemas.microsoft.com/office/drawing/2014/main" id="{84E57BB6-48E3-F0A9-E9A2-F769599AF119}"/>
              </a:ext>
            </a:extLst>
          </p:cNvPr>
          <p:cNvSpPr txBox="1"/>
          <p:nvPr/>
        </p:nvSpPr>
        <p:spPr>
          <a:xfrm rot="16200000">
            <a:off x="-913793" y="2958511"/>
            <a:ext cx="4154475" cy="646331"/>
          </a:xfrm>
          <a:prstGeom prst="rect">
            <a:avLst/>
          </a:prstGeom>
          <a:noFill/>
        </p:spPr>
        <p:txBody>
          <a:bodyPr wrap="square">
            <a:spAutoFit/>
          </a:bodyPr>
          <a:lstStyle/>
          <a:p>
            <a:pPr algn="ctr">
              <a:lnSpc>
                <a:spcPct val="100000"/>
              </a:lnSpc>
              <a:spcBef>
                <a:spcPts val="0"/>
              </a:spcBef>
            </a:pPr>
            <a:r>
              <a:rPr lang="it-IT" sz="3600" b="1" dirty="0">
                <a:solidFill>
                  <a:schemeClr val="accent1">
                    <a:lumMod val="50000"/>
                  </a:schemeClr>
                </a:solidFill>
                <a:latin typeface="Lexend Black" pitchFamily="2" charset="0"/>
              </a:rPr>
              <a:t>QUARTA FASE</a:t>
            </a:r>
            <a:endParaRPr lang="it-IT" sz="800" dirty="0">
              <a:solidFill>
                <a:schemeClr val="accent6"/>
              </a:solidFill>
              <a:latin typeface="Lexend Medium" pitchFamily="2" charset="0"/>
              <a:ea typeface="Mabook" charset="0"/>
              <a:cs typeface="Mabook" charset="0"/>
            </a:endParaRPr>
          </a:p>
        </p:txBody>
      </p:sp>
      <p:pic>
        <p:nvPicPr>
          <p:cNvPr id="10" name="Immagine 9">
            <a:extLst>
              <a:ext uri="{FF2B5EF4-FFF2-40B4-BE49-F238E27FC236}">
                <a16:creationId xmlns:a16="http://schemas.microsoft.com/office/drawing/2014/main" id="{25306FFF-20E5-D7F1-6BAC-608998CF6562}"/>
              </a:ext>
            </a:extLst>
          </p:cNvPr>
          <p:cNvPicPr>
            <a:picLocks noChangeAspect="1"/>
          </p:cNvPicPr>
          <p:nvPr/>
        </p:nvPicPr>
        <p:blipFill>
          <a:blip r:embed="rId5"/>
          <a:stretch>
            <a:fillRect/>
          </a:stretch>
        </p:blipFill>
        <p:spPr>
          <a:xfrm>
            <a:off x="10602097" y="4397270"/>
            <a:ext cx="1821404" cy="2851693"/>
          </a:xfrm>
          <a:prstGeom prst="rect">
            <a:avLst/>
          </a:prstGeom>
        </p:spPr>
      </p:pic>
    </p:spTree>
    <p:extLst>
      <p:ext uri="{BB962C8B-B14F-4D97-AF65-F5344CB8AC3E}">
        <p14:creationId xmlns:p14="http://schemas.microsoft.com/office/powerpoint/2010/main" val="780248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C42E8431-581A-3BA5-CAD6-19DAD3501E2E}"/>
              </a:ext>
            </a:extLst>
          </p:cNvPr>
          <p:cNvSpPr>
            <a:spLocks noGrp="1"/>
          </p:cNvSpPr>
          <p:nvPr>
            <p:ph type="subTitle" idx="1"/>
          </p:nvPr>
        </p:nvSpPr>
        <p:spPr>
          <a:xfrm>
            <a:off x="1859477" y="754380"/>
            <a:ext cx="9979126" cy="5436470"/>
          </a:xfrm>
        </p:spPr>
        <p:txBody>
          <a:bodyPr>
            <a:normAutofit fontScale="92500" lnSpcReduction="20000"/>
          </a:bodyPr>
          <a:lstStyle/>
          <a:p>
            <a:pPr>
              <a:lnSpc>
                <a:spcPct val="110000"/>
              </a:lnSpc>
              <a:spcBef>
                <a:spcPts val="0"/>
              </a:spcBef>
            </a:pPr>
            <a:r>
              <a:rPr lang="it-IT" sz="6500" dirty="0">
                <a:solidFill>
                  <a:srgbClr val="73B115"/>
                </a:solidFill>
                <a:latin typeface="Asparagus Sprouts" pitchFamily="2" charset="0"/>
                <a:ea typeface="Mabook" charset="0"/>
                <a:cs typeface="Mabook" charset="0"/>
              </a:rPr>
              <a:t>La liturgia</a:t>
            </a:r>
          </a:p>
          <a:p>
            <a:pPr algn="just">
              <a:lnSpc>
                <a:spcPct val="110000"/>
              </a:lnSpc>
              <a:spcBef>
                <a:spcPts val="0"/>
              </a:spcBef>
            </a:pPr>
            <a:r>
              <a:rPr lang="it-IT" dirty="0">
                <a:solidFill>
                  <a:schemeClr val="accent1">
                    <a:lumMod val="50000"/>
                  </a:schemeClr>
                </a:solidFill>
                <a:latin typeface="Lexend Medium" pitchFamily="2" charset="0"/>
                <a:ea typeface="Arial Narrow" charset="0"/>
                <a:cs typeface="Arial Narrow" charset="0"/>
              </a:rPr>
              <a:t>La liturgia è parte fondamentale del percorso formativo e necessita di essere sempre di più percepita, programmata, vissuta e celebrata nella vita dei bambini e dei ragazzi.</a:t>
            </a:r>
          </a:p>
          <a:p>
            <a:pPr>
              <a:lnSpc>
                <a:spcPct val="110000"/>
              </a:lnSpc>
              <a:spcBef>
                <a:spcPts val="0"/>
              </a:spcBef>
            </a:pPr>
            <a:r>
              <a:rPr lang="it-IT" dirty="0">
                <a:solidFill>
                  <a:schemeClr val="accent1">
                    <a:lumMod val="50000"/>
                  </a:schemeClr>
                </a:solidFill>
                <a:latin typeface="Lexend Medium" pitchFamily="2" charset="0"/>
                <a:ea typeface="Arial Narrow" charset="0"/>
                <a:cs typeface="Arial Narrow" charset="0"/>
              </a:rPr>
              <a:t> </a:t>
            </a:r>
          </a:p>
          <a:p>
            <a:pPr>
              <a:lnSpc>
                <a:spcPct val="110000"/>
              </a:lnSpc>
              <a:spcBef>
                <a:spcPts val="0"/>
              </a:spcBef>
            </a:pPr>
            <a:r>
              <a:rPr lang="it-IT" dirty="0">
                <a:solidFill>
                  <a:schemeClr val="accent1">
                    <a:lumMod val="50000"/>
                  </a:schemeClr>
                </a:solidFill>
                <a:latin typeface="Lexend Medium" pitchFamily="2" charset="0"/>
                <a:ea typeface="Arial Narrow" charset="0"/>
                <a:cs typeface="Arial Narrow" charset="0"/>
              </a:rPr>
              <a:t>In ognuna delle 4 fasi la dimensione liturgica è così scandita:</a:t>
            </a:r>
          </a:p>
          <a:p>
            <a:pPr>
              <a:lnSpc>
                <a:spcPct val="110000"/>
              </a:lnSpc>
              <a:spcBef>
                <a:spcPts val="0"/>
              </a:spcBef>
            </a:pPr>
            <a:endParaRPr lang="it-IT" sz="1100" dirty="0">
              <a:solidFill>
                <a:schemeClr val="accent1">
                  <a:lumMod val="50000"/>
                </a:schemeClr>
              </a:solidFill>
              <a:latin typeface="Lexend Medium" pitchFamily="2" charset="0"/>
              <a:ea typeface="Arial Narrow" charset="0"/>
              <a:cs typeface="Arial Narrow" charset="0"/>
            </a:endParaRPr>
          </a:p>
          <a:p>
            <a:pPr marL="342900" indent="-342900" algn="l">
              <a:lnSpc>
                <a:spcPct val="125000"/>
              </a:lnSpc>
              <a:spcBef>
                <a:spcPts val="0"/>
              </a:spcBef>
              <a:buFont typeface="Arial" panose="020B0604020202020204" pitchFamily="34" charset="0"/>
              <a:buChar char="•"/>
            </a:pPr>
            <a:r>
              <a:rPr lang="it-IT" b="1" dirty="0">
                <a:solidFill>
                  <a:schemeClr val="accent1">
                    <a:lumMod val="50000"/>
                  </a:schemeClr>
                </a:solidFill>
                <a:latin typeface="Lexend Black" pitchFamily="2" charset="0"/>
                <a:ea typeface="Arial Narrow" charset="0"/>
                <a:cs typeface="Arial Narrow" charset="0"/>
              </a:rPr>
              <a:t>approfondimento sulla tappa sacramentale </a:t>
            </a:r>
            <a:r>
              <a:rPr lang="it-IT" dirty="0">
                <a:solidFill>
                  <a:schemeClr val="accent1">
                    <a:lumMod val="50000"/>
                  </a:schemeClr>
                </a:solidFill>
                <a:latin typeface="Lexend Medium" pitchFamily="2" charset="0"/>
                <a:ea typeface="Arial Narrow" charset="0"/>
                <a:cs typeface="Arial Narrow" charset="0"/>
              </a:rPr>
              <a:t>in riferimento alla fascia d’età</a:t>
            </a:r>
          </a:p>
          <a:p>
            <a:pPr marL="342900" indent="-342900" algn="l">
              <a:lnSpc>
                <a:spcPct val="125000"/>
              </a:lnSpc>
              <a:spcBef>
                <a:spcPts val="0"/>
              </a:spcBef>
              <a:buFont typeface="Arial" panose="020B0604020202020204" pitchFamily="34" charset="0"/>
              <a:buChar char="•"/>
            </a:pPr>
            <a:r>
              <a:rPr lang="it-IT" b="1" dirty="0">
                <a:solidFill>
                  <a:schemeClr val="accent1">
                    <a:lumMod val="50000"/>
                  </a:schemeClr>
                </a:solidFill>
                <a:latin typeface="Lexend Black" pitchFamily="2" charset="0"/>
                <a:ea typeface="Arial Narrow" charset="0"/>
                <a:cs typeface="Arial Narrow" charset="0"/>
              </a:rPr>
              <a:t>approfondimento del tempo liturgico proprio di quella fase con spunti significativi </a:t>
            </a:r>
            <a:r>
              <a:rPr lang="it-IT" dirty="0">
                <a:solidFill>
                  <a:schemeClr val="accent1">
                    <a:lumMod val="50000"/>
                  </a:schemeClr>
                </a:solidFill>
                <a:latin typeface="Lexend Medium" pitchFamily="2" charset="0"/>
                <a:ea typeface="Arial Narrow" charset="0"/>
                <a:cs typeface="Arial Narrow" charset="0"/>
              </a:rPr>
              <a:t>da vivere all'interno del cammino associativo e della comunità </a:t>
            </a:r>
          </a:p>
          <a:p>
            <a:pPr marL="342900" indent="-342900" algn="l">
              <a:lnSpc>
                <a:spcPct val="125000"/>
              </a:lnSpc>
              <a:spcBef>
                <a:spcPts val="0"/>
              </a:spcBef>
              <a:buFont typeface="Arial" panose="020B0604020202020204" pitchFamily="34" charset="0"/>
              <a:buChar char="•"/>
            </a:pPr>
            <a:r>
              <a:rPr lang="it-IT" b="1" dirty="0">
                <a:solidFill>
                  <a:schemeClr val="accent1">
                    <a:lumMod val="50000"/>
                  </a:schemeClr>
                </a:solidFill>
                <a:latin typeface="Lexend Black" pitchFamily="2" charset="0"/>
                <a:ea typeface="Arial Narrow" charset="0"/>
                <a:cs typeface="Arial Narrow" charset="0"/>
              </a:rPr>
              <a:t>proposte di segni e atteggiamenti </a:t>
            </a:r>
            <a:r>
              <a:rPr lang="it-IT" dirty="0">
                <a:solidFill>
                  <a:schemeClr val="accent1">
                    <a:lumMod val="50000"/>
                  </a:schemeClr>
                </a:solidFill>
                <a:latin typeface="Lexend Medium" pitchFamily="2" charset="0"/>
                <a:ea typeface="Arial Narrow" charset="0"/>
                <a:cs typeface="Arial Narrow" charset="0"/>
              </a:rPr>
              <a:t>che sintetizzano il cammino liturgico in gruppo e nella comunità  </a:t>
            </a:r>
          </a:p>
          <a:p>
            <a:endParaRPr lang="it-IT" dirty="0"/>
          </a:p>
          <a:p>
            <a:endParaRPr lang="it-IT" dirty="0"/>
          </a:p>
        </p:txBody>
      </p:sp>
      <p:pic>
        <p:nvPicPr>
          <p:cNvPr id="6" name="Immagine 5">
            <a:extLst>
              <a:ext uri="{FF2B5EF4-FFF2-40B4-BE49-F238E27FC236}">
                <a16:creationId xmlns:a16="http://schemas.microsoft.com/office/drawing/2014/main" id="{9BFD5C18-88CE-D4F1-2549-485ABEE5C066}"/>
              </a:ext>
            </a:extLst>
          </p:cNvPr>
          <p:cNvPicPr>
            <a:picLocks noChangeAspect="1"/>
          </p:cNvPicPr>
          <p:nvPr/>
        </p:nvPicPr>
        <p:blipFill rotWithShape="1">
          <a:blip r:embed="rId5"/>
          <a:srcRect r="23179"/>
          <a:stretch/>
        </p:blipFill>
        <p:spPr>
          <a:xfrm rot="20573266">
            <a:off x="5825291" y="5119923"/>
            <a:ext cx="5970871" cy="2549519"/>
          </a:xfrm>
          <a:prstGeom prst="rect">
            <a:avLst/>
          </a:prstGeom>
        </p:spPr>
      </p:pic>
    </p:spTree>
    <p:extLst>
      <p:ext uri="{BB962C8B-B14F-4D97-AF65-F5344CB8AC3E}">
        <p14:creationId xmlns:p14="http://schemas.microsoft.com/office/powerpoint/2010/main" val="1081183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444EDE98-812E-1EB4-485E-6942BE6CE0D7}"/>
              </a:ext>
            </a:extLst>
          </p:cNvPr>
          <p:cNvSpPr>
            <a:spLocks noGrp="1"/>
          </p:cNvSpPr>
          <p:nvPr>
            <p:ph type="subTitle" idx="1"/>
          </p:nvPr>
        </p:nvSpPr>
        <p:spPr>
          <a:xfrm>
            <a:off x="552677" y="589274"/>
            <a:ext cx="8052355" cy="4277299"/>
          </a:xfrm>
        </p:spPr>
        <p:txBody>
          <a:bodyPr>
            <a:normAutofit fontScale="25000" lnSpcReduction="20000"/>
          </a:bodyPr>
          <a:lstStyle/>
          <a:p>
            <a:pPr>
              <a:lnSpc>
                <a:spcPct val="120000"/>
              </a:lnSpc>
              <a:spcBef>
                <a:spcPts val="0"/>
              </a:spcBef>
            </a:pPr>
            <a:r>
              <a:rPr lang="it-IT" sz="19200" dirty="0">
                <a:solidFill>
                  <a:srgbClr val="73B115"/>
                </a:solidFill>
                <a:latin typeface="Asparagus Sprouts" pitchFamily="2" charset="0"/>
                <a:ea typeface="Mabook" charset="0"/>
                <a:cs typeface="Mabook" charset="0"/>
              </a:rPr>
              <a:t> Tutta un’altra Terra</a:t>
            </a:r>
          </a:p>
          <a:p>
            <a:pPr>
              <a:lnSpc>
                <a:spcPct val="120000"/>
              </a:lnSpc>
              <a:spcBef>
                <a:spcPts val="0"/>
              </a:spcBef>
            </a:pPr>
            <a:endParaRPr lang="it-IT" sz="1600" dirty="0">
              <a:solidFill>
                <a:srgbClr val="73B115"/>
              </a:solidFill>
              <a:latin typeface="Asparagus Sprouts" pitchFamily="2" charset="0"/>
              <a:ea typeface="Mabook" charset="0"/>
              <a:cs typeface="Mabook" charset="0"/>
            </a:endParaRPr>
          </a:p>
          <a:p>
            <a:pPr algn="just">
              <a:lnSpc>
                <a:spcPct val="120000"/>
              </a:lnSpc>
              <a:spcBef>
                <a:spcPts val="0"/>
              </a:spcBef>
            </a:pPr>
            <a:r>
              <a:rPr lang="it-IT" sz="6800" dirty="0">
                <a:solidFill>
                  <a:schemeClr val="accent1">
                    <a:lumMod val="50000"/>
                  </a:schemeClr>
                </a:solidFill>
                <a:latin typeface="Lexend Medium" pitchFamily="2" charset="0"/>
                <a:ea typeface="Avenir Next Condensed" charset="0"/>
                <a:cs typeface="Avenir Next Condensed" charset="0"/>
              </a:rPr>
              <a:t>La storia legata all’Iniziativa annuale Acr è uno strumento di grande valore all’interno del cammino formativo offerto ai bambini e ai ragazzi.</a:t>
            </a:r>
          </a:p>
          <a:p>
            <a:pPr algn="just">
              <a:lnSpc>
                <a:spcPct val="120000"/>
              </a:lnSpc>
              <a:spcBef>
                <a:spcPts val="0"/>
              </a:spcBef>
            </a:pPr>
            <a:r>
              <a:rPr lang="it-IT" sz="6800" dirty="0">
                <a:solidFill>
                  <a:schemeClr val="accent1">
                    <a:lumMod val="50000"/>
                  </a:schemeClr>
                </a:solidFill>
                <a:latin typeface="Lexend Medium" pitchFamily="2" charset="0"/>
                <a:ea typeface="Avenir Next Condensed" charset="0"/>
                <a:cs typeface="Avenir Next Condensed" charset="0"/>
              </a:rPr>
              <a:t>Dallo scorso anno la storia è un vero e proprio libro, scritto per i bambini e i ragazzi di tutta Italia ed è una, uguale per tutti (piccolissimi, 6-8, 9-11, 12-14), perché racconta tre vicende di personaggi appartenenti alle tre fasce d’età. </a:t>
            </a:r>
          </a:p>
          <a:p>
            <a:pPr algn="just">
              <a:lnSpc>
                <a:spcPct val="120000"/>
              </a:lnSpc>
              <a:spcBef>
                <a:spcPts val="0"/>
              </a:spcBef>
            </a:pPr>
            <a:r>
              <a:rPr lang="it-IT" sz="6800" dirty="0">
                <a:solidFill>
                  <a:schemeClr val="accent1">
                    <a:lumMod val="50000"/>
                  </a:schemeClr>
                </a:solidFill>
                <a:latin typeface="Lexend Medium" pitchFamily="2" charset="0"/>
                <a:ea typeface="Avenir Next Condensed" charset="0"/>
                <a:cs typeface="Avenir Next Condensed" charset="0"/>
              </a:rPr>
              <a:t>La particolarità è che i bambini e i ragazzi potranno decidere liberamente </a:t>
            </a:r>
            <a:r>
              <a:rPr lang="it-IT" sz="6800" b="1" dirty="0">
                <a:solidFill>
                  <a:schemeClr val="accent1">
                    <a:lumMod val="50000"/>
                  </a:schemeClr>
                </a:solidFill>
                <a:latin typeface="Lexend Black" pitchFamily="2" charset="0"/>
                <a:ea typeface="Avenir Next Condensed" charset="0"/>
                <a:cs typeface="Avenir Next Condensed" charset="0"/>
              </a:rPr>
              <a:t>come preferiscono leggere </a:t>
            </a:r>
            <a:r>
              <a:rPr lang="it-IT" sz="6800" dirty="0">
                <a:solidFill>
                  <a:schemeClr val="accent1">
                    <a:lumMod val="50000"/>
                  </a:schemeClr>
                </a:solidFill>
                <a:latin typeface="Lexend Medium" pitchFamily="2" charset="0"/>
                <a:ea typeface="Avenir Next Condensed" charset="0"/>
                <a:cs typeface="Avenir Next Condensed" charset="0"/>
              </a:rPr>
              <a:t>il libro: potranno infatti scegliere una storia per volta grazie ai </a:t>
            </a:r>
            <a:r>
              <a:rPr lang="it-IT" sz="6800" b="1" dirty="0">
                <a:solidFill>
                  <a:schemeClr val="accent1">
                    <a:lumMod val="50000"/>
                  </a:schemeClr>
                </a:solidFill>
                <a:latin typeface="Lexend Black" pitchFamily="2" charset="0"/>
                <a:ea typeface="Avenir Next Condensed" charset="0"/>
                <a:cs typeface="Avenir Next Condensed" charset="0"/>
              </a:rPr>
              <a:t>colori delle pagine</a:t>
            </a:r>
            <a:r>
              <a:rPr lang="it-IT" sz="6800" dirty="0">
                <a:solidFill>
                  <a:schemeClr val="accent1">
                    <a:lumMod val="50000"/>
                  </a:schemeClr>
                </a:solidFill>
                <a:latin typeface="Lexend Medium" pitchFamily="2" charset="0"/>
                <a:ea typeface="Avenir Next Condensed" charset="0"/>
                <a:cs typeface="Avenir Next Condensed" charset="0"/>
              </a:rPr>
              <a:t>, oppure leggere il testo di seguito, una pagina dopo l’altra, saltellando così da un protagonista all’altro.</a:t>
            </a:r>
          </a:p>
          <a:p>
            <a:pPr algn="just">
              <a:lnSpc>
                <a:spcPct val="120000"/>
              </a:lnSpc>
              <a:spcBef>
                <a:spcPts val="0"/>
              </a:spcBef>
            </a:pPr>
            <a:r>
              <a:rPr lang="it-IT" sz="6800" dirty="0">
                <a:solidFill>
                  <a:schemeClr val="accent1">
                    <a:lumMod val="50000"/>
                  </a:schemeClr>
                </a:solidFill>
                <a:latin typeface="Lexend Medium" pitchFamily="2" charset="0"/>
                <a:ea typeface="Avenir Next Condensed" charset="0"/>
                <a:cs typeface="Avenir Next Condensed" charset="0"/>
              </a:rPr>
              <a:t>Qualunque decisione prenderanno, potranno sempre tornare indietro, cambiare percorso e ricominciare.</a:t>
            </a:r>
          </a:p>
        </p:txBody>
      </p:sp>
      <p:pic>
        <p:nvPicPr>
          <p:cNvPr id="6" name="Immagine 5">
            <a:extLst>
              <a:ext uri="{FF2B5EF4-FFF2-40B4-BE49-F238E27FC236}">
                <a16:creationId xmlns:a16="http://schemas.microsoft.com/office/drawing/2014/main" id="{432CE5A6-0007-0DF8-FD74-836E801E9AC2}"/>
              </a:ext>
            </a:extLst>
          </p:cNvPr>
          <p:cNvPicPr>
            <a:picLocks noChangeAspect="1"/>
          </p:cNvPicPr>
          <p:nvPr/>
        </p:nvPicPr>
        <p:blipFill>
          <a:blip r:embed="rId5"/>
          <a:stretch>
            <a:fillRect/>
          </a:stretch>
        </p:blipFill>
        <p:spPr>
          <a:xfrm rot="275925">
            <a:off x="8912898" y="1782924"/>
            <a:ext cx="2866017" cy="3689910"/>
          </a:xfrm>
          <a:prstGeom prst="rect">
            <a:avLst/>
          </a:prstGeom>
        </p:spPr>
      </p:pic>
      <p:sp>
        <p:nvSpPr>
          <p:cNvPr id="8" name="CasellaDiTesto 7">
            <a:extLst>
              <a:ext uri="{FF2B5EF4-FFF2-40B4-BE49-F238E27FC236}">
                <a16:creationId xmlns:a16="http://schemas.microsoft.com/office/drawing/2014/main" id="{5167EDDD-913D-8CDB-C6F4-6F93CD541312}"/>
              </a:ext>
            </a:extLst>
          </p:cNvPr>
          <p:cNvSpPr txBox="1"/>
          <p:nvPr/>
        </p:nvSpPr>
        <p:spPr>
          <a:xfrm>
            <a:off x="10469525" y="281321"/>
            <a:ext cx="19166304" cy="397032"/>
          </a:xfrm>
          <a:prstGeom prst="rect">
            <a:avLst/>
          </a:prstGeom>
          <a:noFill/>
        </p:spPr>
        <p:txBody>
          <a:bodyPr wrap="square">
            <a:spAutoFit/>
          </a:bodyPr>
          <a:lstStyle/>
          <a:p>
            <a:pPr>
              <a:lnSpc>
                <a:spcPct val="120000"/>
              </a:lnSpc>
              <a:spcBef>
                <a:spcPts val="0"/>
              </a:spcBef>
            </a:pPr>
            <a:r>
              <a:rPr lang="it-IT" sz="1800" b="1" dirty="0">
                <a:solidFill>
                  <a:srgbClr val="73B115"/>
                </a:solidFill>
                <a:latin typeface="Lexend Black" pitchFamily="2" charset="0"/>
                <a:ea typeface="Mabook" charset="0"/>
                <a:cs typeface="Mabook" charset="0"/>
              </a:rPr>
              <a:t>La storia</a:t>
            </a:r>
          </a:p>
        </p:txBody>
      </p:sp>
      <p:sp>
        <p:nvSpPr>
          <p:cNvPr id="12" name="CasellaDiTesto 11">
            <a:extLst>
              <a:ext uri="{FF2B5EF4-FFF2-40B4-BE49-F238E27FC236}">
                <a16:creationId xmlns:a16="http://schemas.microsoft.com/office/drawing/2014/main" id="{C7B8A6BB-F060-7F75-D23C-92BBB00C5D82}"/>
              </a:ext>
            </a:extLst>
          </p:cNvPr>
          <p:cNvSpPr txBox="1"/>
          <p:nvPr/>
        </p:nvSpPr>
        <p:spPr>
          <a:xfrm>
            <a:off x="2502292" y="4865154"/>
            <a:ext cx="5997522" cy="1584216"/>
          </a:xfrm>
          <a:prstGeom prst="rect">
            <a:avLst/>
          </a:prstGeom>
          <a:noFill/>
        </p:spPr>
        <p:txBody>
          <a:bodyPr wrap="square">
            <a:spAutoFit/>
          </a:bodyPr>
          <a:lstStyle/>
          <a:p>
            <a:pPr algn="just">
              <a:lnSpc>
                <a:spcPct val="120000"/>
              </a:lnSpc>
              <a:spcBef>
                <a:spcPts val="0"/>
              </a:spcBef>
            </a:pPr>
            <a:r>
              <a:rPr lang="it-IT" sz="1800" dirty="0">
                <a:solidFill>
                  <a:schemeClr val="accent1">
                    <a:lumMod val="50000"/>
                  </a:schemeClr>
                </a:solidFill>
                <a:latin typeface="Lexend Medium" pitchFamily="2" charset="0"/>
                <a:ea typeface="Avenir Next Condensed" charset="0"/>
                <a:cs typeface="Avenir Next Condensed" charset="0"/>
              </a:rPr>
              <a:t>Tutti, però, dovranno dare una mano a </a:t>
            </a:r>
            <a:r>
              <a:rPr lang="it-IT" sz="1800" dirty="0">
                <a:solidFill>
                  <a:srgbClr val="C00000"/>
                </a:solidFill>
                <a:latin typeface="Lexend Medium" pitchFamily="2" charset="0"/>
                <a:ea typeface="Avenir Next Condensed" charset="0"/>
                <a:cs typeface="Avenir Next Condensed" charset="0"/>
              </a:rPr>
              <a:t>Sofia e Leonardo</a:t>
            </a:r>
            <a:r>
              <a:rPr lang="it-IT" sz="1800" dirty="0">
                <a:solidFill>
                  <a:schemeClr val="accent1">
                    <a:lumMod val="50000"/>
                  </a:schemeClr>
                </a:solidFill>
                <a:latin typeface="Lexend Medium" pitchFamily="2" charset="0"/>
                <a:ea typeface="Avenir Next Condensed" charset="0"/>
                <a:cs typeface="Avenir Next Condensed" charset="0"/>
              </a:rPr>
              <a:t>, </a:t>
            </a:r>
            <a:r>
              <a:rPr lang="it-IT" sz="1800" dirty="0">
                <a:solidFill>
                  <a:srgbClr val="00B0F0"/>
                </a:solidFill>
                <a:latin typeface="Lexend Medium" pitchFamily="2" charset="0"/>
                <a:ea typeface="Avenir Next Condensed" charset="0"/>
                <a:cs typeface="Avenir Next Condensed" charset="0"/>
              </a:rPr>
              <a:t>Martina e Andrea</a:t>
            </a:r>
            <a:r>
              <a:rPr lang="it-IT" sz="1800" dirty="0">
                <a:solidFill>
                  <a:schemeClr val="accent1">
                    <a:lumMod val="50000"/>
                  </a:schemeClr>
                </a:solidFill>
                <a:latin typeface="Lexend Medium" pitchFamily="2" charset="0"/>
                <a:ea typeface="Avenir Next Condensed" charset="0"/>
                <a:cs typeface="Avenir Next Condensed" charset="0"/>
              </a:rPr>
              <a:t>, </a:t>
            </a:r>
            <a:r>
              <a:rPr lang="it-IT" sz="1800" dirty="0">
                <a:solidFill>
                  <a:schemeClr val="accent4"/>
                </a:solidFill>
                <a:latin typeface="Lexend Medium" pitchFamily="2" charset="0"/>
                <a:ea typeface="Avenir Next Condensed" charset="0"/>
                <a:cs typeface="Avenir Next Condensed" charset="0"/>
              </a:rPr>
              <a:t>Gaia e </a:t>
            </a:r>
          </a:p>
          <a:p>
            <a:pPr algn="just">
              <a:lnSpc>
                <a:spcPct val="120000"/>
              </a:lnSpc>
              <a:spcBef>
                <a:spcPts val="0"/>
              </a:spcBef>
            </a:pPr>
            <a:r>
              <a:rPr lang="it-IT" sz="1800" dirty="0">
                <a:solidFill>
                  <a:schemeClr val="accent4"/>
                </a:solidFill>
                <a:latin typeface="Lexend Medium" pitchFamily="2" charset="0"/>
                <a:ea typeface="Avenir Next Condensed" charset="0"/>
                <a:cs typeface="Avenir Next Condensed" charset="0"/>
              </a:rPr>
              <a:t>Gigi</a:t>
            </a:r>
            <a:r>
              <a:rPr lang="it-IT" sz="1800" dirty="0">
                <a:solidFill>
                  <a:schemeClr val="accent1">
                    <a:lumMod val="50000"/>
                  </a:schemeClr>
                </a:solidFill>
                <a:latin typeface="Lexend Medium" pitchFamily="2" charset="0"/>
                <a:ea typeface="Avenir Next Condensed" charset="0"/>
                <a:cs typeface="Avenir Next Condensed" charset="0"/>
              </a:rPr>
              <a:t>, per aiutarli a uscire vincitori da questo incredibile </a:t>
            </a:r>
            <a:r>
              <a:rPr lang="it-IT" sz="2800" dirty="0" err="1">
                <a:solidFill>
                  <a:srgbClr val="73B115"/>
                </a:solidFill>
                <a:latin typeface="Asparagus Sprouts" pitchFamily="2" charset="0"/>
                <a:ea typeface="Avenir Next Condensed" charset="0"/>
                <a:cs typeface="Avenir Next Condensed" charset="0"/>
              </a:rPr>
              <a:t>escape</a:t>
            </a:r>
            <a:r>
              <a:rPr lang="it-IT" sz="2800" dirty="0">
                <a:solidFill>
                  <a:srgbClr val="73B115"/>
                </a:solidFill>
                <a:latin typeface="Asparagus Sprouts" pitchFamily="2" charset="0"/>
                <a:ea typeface="Avenir Next Condensed" charset="0"/>
                <a:cs typeface="Avenir Next Condensed" charset="0"/>
              </a:rPr>
              <a:t> park!</a:t>
            </a:r>
            <a:endParaRPr lang="it-IT" sz="1800" dirty="0">
              <a:solidFill>
                <a:srgbClr val="73B115"/>
              </a:solidFill>
              <a:latin typeface="Asparagus Sprouts" pitchFamily="2" charset="0"/>
              <a:ea typeface="Avenir Next Condensed" charset="0"/>
              <a:cs typeface="Avenir Next Condensed" charset="0"/>
            </a:endParaRPr>
          </a:p>
        </p:txBody>
      </p:sp>
    </p:spTree>
    <p:extLst>
      <p:ext uri="{BB962C8B-B14F-4D97-AF65-F5344CB8AC3E}">
        <p14:creationId xmlns:p14="http://schemas.microsoft.com/office/powerpoint/2010/main" val="3852565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pic>
        <p:nvPicPr>
          <p:cNvPr id="6" name="Immagine 5">
            <a:extLst>
              <a:ext uri="{FF2B5EF4-FFF2-40B4-BE49-F238E27FC236}">
                <a16:creationId xmlns:a16="http://schemas.microsoft.com/office/drawing/2014/main" id="{4BBE2954-60CB-702D-F558-35AA85958A79}"/>
              </a:ext>
            </a:extLst>
          </p:cNvPr>
          <p:cNvPicPr>
            <a:picLocks noChangeAspect="1"/>
          </p:cNvPicPr>
          <p:nvPr/>
        </p:nvPicPr>
        <p:blipFill>
          <a:blip r:embed="rId5"/>
          <a:stretch>
            <a:fillRect/>
          </a:stretch>
        </p:blipFill>
        <p:spPr>
          <a:xfrm rot="328772">
            <a:off x="2628348" y="904455"/>
            <a:ext cx="3611838" cy="3611838"/>
          </a:xfrm>
          <a:prstGeom prst="rect">
            <a:avLst/>
          </a:prstGeom>
        </p:spPr>
      </p:pic>
      <p:pic>
        <p:nvPicPr>
          <p:cNvPr id="12" name="Immagine 11">
            <a:extLst>
              <a:ext uri="{FF2B5EF4-FFF2-40B4-BE49-F238E27FC236}">
                <a16:creationId xmlns:a16="http://schemas.microsoft.com/office/drawing/2014/main" id="{1CC8A107-89DA-0CA2-8F07-A5F0307A9822}"/>
              </a:ext>
            </a:extLst>
          </p:cNvPr>
          <p:cNvPicPr>
            <a:picLocks noChangeAspect="1"/>
          </p:cNvPicPr>
          <p:nvPr/>
        </p:nvPicPr>
        <p:blipFill>
          <a:blip r:embed="rId6"/>
          <a:stretch>
            <a:fillRect/>
          </a:stretch>
        </p:blipFill>
        <p:spPr>
          <a:xfrm rot="547229">
            <a:off x="8306676" y="1158530"/>
            <a:ext cx="3435841" cy="3423743"/>
          </a:xfrm>
          <a:prstGeom prst="rect">
            <a:avLst/>
          </a:prstGeom>
        </p:spPr>
      </p:pic>
      <p:pic>
        <p:nvPicPr>
          <p:cNvPr id="15" name="Immagine 14">
            <a:extLst>
              <a:ext uri="{FF2B5EF4-FFF2-40B4-BE49-F238E27FC236}">
                <a16:creationId xmlns:a16="http://schemas.microsoft.com/office/drawing/2014/main" id="{8B904BDC-8B86-8FE7-F5E5-250C7A898436}"/>
              </a:ext>
            </a:extLst>
          </p:cNvPr>
          <p:cNvPicPr>
            <a:picLocks noChangeAspect="1"/>
          </p:cNvPicPr>
          <p:nvPr/>
        </p:nvPicPr>
        <p:blipFill>
          <a:blip r:embed="rId7"/>
          <a:stretch>
            <a:fillRect/>
          </a:stretch>
        </p:blipFill>
        <p:spPr>
          <a:xfrm rot="21140272">
            <a:off x="362850" y="1654729"/>
            <a:ext cx="3548540" cy="3548540"/>
          </a:xfrm>
          <a:prstGeom prst="rect">
            <a:avLst/>
          </a:prstGeom>
        </p:spPr>
      </p:pic>
      <p:pic>
        <p:nvPicPr>
          <p:cNvPr id="8" name="Immagine 7">
            <a:extLst>
              <a:ext uri="{FF2B5EF4-FFF2-40B4-BE49-F238E27FC236}">
                <a16:creationId xmlns:a16="http://schemas.microsoft.com/office/drawing/2014/main" id="{4BB249D4-7EEC-E663-70F5-9FDED601D967}"/>
              </a:ext>
            </a:extLst>
          </p:cNvPr>
          <p:cNvPicPr>
            <a:picLocks noChangeAspect="1"/>
          </p:cNvPicPr>
          <p:nvPr/>
        </p:nvPicPr>
        <p:blipFill>
          <a:blip r:embed="rId8"/>
          <a:stretch>
            <a:fillRect/>
          </a:stretch>
        </p:blipFill>
        <p:spPr>
          <a:xfrm rot="21267584">
            <a:off x="5880293" y="2149102"/>
            <a:ext cx="3467659" cy="3467659"/>
          </a:xfrm>
          <a:prstGeom prst="rect">
            <a:avLst/>
          </a:prstGeom>
        </p:spPr>
      </p:pic>
    </p:spTree>
    <p:extLst>
      <p:ext uri="{BB962C8B-B14F-4D97-AF65-F5344CB8AC3E}">
        <p14:creationId xmlns:p14="http://schemas.microsoft.com/office/powerpoint/2010/main" val="3909993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10BC874A-EF33-5268-6C77-A3243E422650}"/>
              </a:ext>
            </a:extLst>
          </p:cNvPr>
          <p:cNvSpPr>
            <a:spLocks noGrp="1"/>
          </p:cNvSpPr>
          <p:nvPr>
            <p:ph type="subTitle" idx="1"/>
          </p:nvPr>
        </p:nvSpPr>
        <p:spPr>
          <a:xfrm>
            <a:off x="486722" y="1664841"/>
            <a:ext cx="7539156" cy="3200313"/>
          </a:xfrm>
        </p:spPr>
        <p:txBody>
          <a:bodyPr>
            <a:normAutofit lnSpcReduction="10000"/>
          </a:bodyPr>
          <a:lstStyle/>
          <a:p>
            <a:r>
              <a:rPr lang="it-IT" sz="6000" dirty="0">
                <a:solidFill>
                  <a:srgbClr val="73B115"/>
                </a:solidFill>
                <a:latin typeface="Asparagus Sprouts" pitchFamily="2" charset="0"/>
                <a:ea typeface="Mabook" charset="0"/>
                <a:cs typeface="Mabook" charset="0"/>
              </a:rPr>
              <a:t>WIP</a:t>
            </a:r>
            <a:endParaRPr lang="it-IT" dirty="0">
              <a:solidFill>
                <a:schemeClr val="accent1">
                  <a:lumMod val="50000"/>
                </a:schemeClr>
              </a:solidFill>
              <a:latin typeface="Avenir Next Condensed" charset="0"/>
              <a:ea typeface="Avenir Next Condensed" charset="0"/>
              <a:cs typeface="Avenir Next Condensed" charset="0"/>
            </a:endParaRPr>
          </a:p>
          <a:p>
            <a:pPr algn="l">
              <a:lnSpc>
                <a:spcPct val="100000"/>
              </a:lnSpc>
              <a:spcBef>
                <a:spcPts val="0"/>
              </a:spcBef>
            </a:pPr>
            <a:r>
              <a:rPr lang="it-IT" sz="2800" dirty="0">
                <a:solidFill>
                  <a:schemeClr val="accent1">
                    <a:lumMod val="50000"/>
                  </a:schemeClr>
                </a:solidFill>
                <a:latin typeface="Lexend Medium" pitchFamily="2" charset="0"/>
                <a:ea typeface="Avenir Next Condensed" charset="0"/>
                <a:cs typeface="Avenir Next Condensed" charset="0"/>
              </a:rPr>
              <a:t>Uno strumento specifico per la formazione degli educatori e dei catechisti, che puoi usare personalmente o insieme agli educatori-catechisti della tua comunità parrocchiale, zonale o diocesana.</a:t>
            </a:r>
            <a:endParaRPr lang="it-IT" sz="2800" dirty="0">
              <a:latin typeface="Lexend Medium" pitchFamily="2" charset="0"/>
            </a:endParaRPr>
          </a:p>
          <a:p>
            <a:pPr algn="l"/>
            <a:endParaRPr lang="it-IT" dirty="0"/>
          </a:p>
        </p:txBody>
      </p:sp>
      <p:pic>
        <p:nvPicPr>
          <p:cNvPr id="7" name="Immagine 6">
            <a:extLst>
              <a:ext uri="{FF2B5EF4-FFF2-40B4-BE49-F238E27FC236}">
                <a16:creationId xmlns:a16="http://schemas.microsoft.com/office/drawing/2014/main" id="{1B180722-1013-D6D4-B913-8F86CFDE3C07}"/>
              </a:ext>
            </a:extLst>
          </p:cNvPr>
          <p:cNvPicPr>
            <a:picLocks noChangeAspect="1"/>
          </p:cNvPicPr>
          <p:nvPr/>
        </p:nvPicPr>
        <p:blipFill>
          <a:blip r:embed="rId5"/>
          <a:stretch>
            <a:fillRect/>
          </a:stretch>
        </p:blipFill>
        <p:spPr>
          <a:xfrm rot="363610">
            <a:off x="8456457" y="1511380"/>
            <a:ext cx="3038313" cy="4148763"/>
          </a:xfrm>
          <a:prstGeom prst="rect">
            <a:avLst/>
          </a:prstGeom>
        </p:spPr>
      </p:pic>
      <p:pic>
        <p:nvPicPr>
          <p:cNvPr id="10" name="Immagine 9">
            <a:extLst>
              <a:ext uri="{FF2B5EF4-FFF2-40B4-BE49-F238E27FC236}">
                <a16:creationId xmlns:a16="http://schemas.microsoft.com/office/drawing/2014/main" id="{92F23610-152A-C929-606C-44693215455B}"/>
              </a:ext>
            </a:extLst>
          </p:cNvPr>
          <p:cNvPicPr>
            <a:picLocks noChangeAspect="1"/>
          </p:cNvPicPr>
          <p:nvPr/>
        </p:nvPicPr>
        <p:blipFill>
          <a:blip r:embed="rId6"/>
          <a:stretch>
            <a:fillRect/>
          </a:stretch>
        </p:blipFill>
        <p:spPr>
          <a:xfrm flipH="1">
            <a:off x="8025878" y="615774"/>
            <a:ext cx="757589" cy="1925917"/>
          </a:xfrm>
          <a:prstGeom prst="rect">
            <a:avLst/>
          </a:prstGeom>
        </p:spPr>
      </p:pic>
    </p:spTree>
    <p:extLst>
      <p:ext uri="{BB962C8B-B14F-4D97-AF65-F5344CB8AC3E}">
        <p14:creationId xmlns:p14="http://schemas.microsoft.com/office/powerpoint/2010/main" val="3885683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C0350CD3-0643-0A81-E7EC-C48CADC283C4}"/>
              </a:ext>
            </a:extLst>
          </p:cNvPr>
          <p:cNvSpPr>
            <a:spLocks noGrp="1"/>
          </p:cNvSpPr>
          <p:nvPr>
            <p:ph type="subTitle" idx="1"/>
          </p:nvPr>
        </p:nvSpPr>
        <p:spPr>
          <a:xfrm>
            <a:off x="5448504" y="725917"/>
            <a:ext cx="6391418" cy="5203547"/>
          </a:xfrm>
        </p:spPr>
        <p:txBody>
          <a:bodyPr>
            <a:normAutofit fontScale="92500"/>
          </a:bodyPr>
          <a:lstStyle/>
          <a:p>
            <a:r>
              <a:rPr lang="it-IT" sz="6500" dirty="0">
                <a:solidFill>
                  <a:srgbClr val="73B115"/>
                </a:solidFill>
                <a:latin typeface="Asparagus Sprouts" pitchFamily="2" charset="0"/>
                <a:ea typeface="Mabook" charset="0"/>
                <a:cs typeface="Mabook" charset="0"/>
              </a:rPr>
              <a:t>In famiglia</a:t>
            </a:r>
            <a:endParaRPr lang="it-IT" sz="500" dirty="0">
              <a:solidFill>
                <a:schemeClr val="accent1">
                  <a:lumMod val="50000"/>
                </a:schemeClr>
              </a:solidFill>
              <a:latin typeface="Mabook" charset="0"/>
              <a:ea typeface="Mabook" charset="0"/>
              <a:cs typeface="Mabook" charset="0"/>
            </a:endParaRPr>
          </a:p>
          <a:p>
            <a:pPr algn="just">
              <a:lnSpc>
                <a:spcPct val="100000"/>
              </a:lnSpc>
              <a:spcBef>
                <a:spcPts val="0"/>
              </a:spcBef>
            </a:pPr>
            <a:r>
              <a:rPr lang="it-IT" sz="3000" dirty="0">
                <a:solidFill>
                  <a:schemeClr val="accent1">
                    <a:lumMod val="50000"/>
                  </a:schemeClr>
                </a:solidFill>
                <a:latin typeface="Lexend Medium" pitchFamily="2" charset="0"/>
                <a:ea typeface="Avenir Next Condensed" charset="0"/>
                <a:cs typeface="Avenir Next Condensed" charset="0"/>
              </a:rPr>
              <a:t>Da donare e consegnare personalmente alle famiglie dei ragazzi. </a:t>
            </a:r>
          </a:p>
          <a:p>
            <a:pPr algn="just">
              <a:lnSpc>
                <a:spcPct val="100000"/>
              </a:lnSpc>
              <a:spcBef>
                <a:spcPts val="0"/>
              </a:spcBef>
            </a:pPr>
            <a:r>
              <a:rPr lang="it-IT" sz="3000" dirty="0">
                <a:solidFill>
                  <a:schemeClr val="accent1">
                    <a:lumMod val="50000"/>
                  </a:schemeClr>
                </a:solidFill>
                <a:latin typeface="Lexend Medium" pitchFamily="2" charset="0"/>
                <a:ea typeface="Avenir Next Condensed" charset="0"/>
                <a:cs typeface="Avenir Next Condensed" charset="0"/>
              </a:rPr>
              <a:t>È uno strumento che risponde al desiderio della nostra associazione di accompagnare e stare CON le famiglie dei bambini e dei ragazzi, per vivere un’esperienza di prossimità e fare squadra per la crescita dei piccoli.</a:t>
            </a:r>
            <a:endParaRPr lang="it-IT" dirty="0"/>
          </a:p>
          <a:p>
            <a:endParaRPr lang="it-IT" dirty="0"/>
          </a:p>
        </p:txBody>
      </p:sp>
      <p:pic>
        <p:nvPicPr>
          <p:cNvPr id="7" name="Immagine 6">
            <a:extLst>
              <a:ext uri="{FF2B5EF4-FFF2-40B4-BE49-F238E27FC236}">
                <a16:creationId xmlns:a16="http://schemas.microsoft.com/office/drawing/2014/main" id="{66C7E181-E485-BBCD-2922-F41D798BA818}"/>
              </a:ext>
            </a:extLst>
          </p:cNvPr>
          <p:cNvPicPr>
            <a:picLocks noChangeAspect="1"/>
          </p:cNvPicPr>
          <p:nvPr/>
        </p:nvPicPr>
        <p:blipFill>
          <a:blip r:embed="rId5"/>
          <a:stretch>
            <a:fillRect/>
          </a:stretch>
        </p:blipFill>
        <p:spPr>
          <a:xfrm rot="21355769">
            <a:off x="418048" y="1507197"/>
            <a:ext cx="4661464" cy="3431115"/>
          </a:xfrm>
          <a:prstGeom prst="rect">
            <a:avLst/>
          </a:prstGeom>
        </p:spPr>
      </p:pic>
      <p:pic>
        <p:nvPicPr>
          <p:cNvPr id="10" name="Immagine 9">
            <a:extLst>
              <a:ext uri="{FF2B5EF4-FFF2-40B4-BE49-F238E27FC236}">
                <a16:creationId xmlns:a16="http://schemas.microsoft.com/office/drawing/2014/main" id="{2A376A0F-9A7C-EC17-11C8-6170889F3BF4}"/>
              </a:ext>
            </a:extLst>
          </p:cNvPr>
          <p:cNvPicPr>
            <a:picLocks noChangeAspect="1"/>
          </p:cNvPicPr>
          <p:nvPr/>
        </p:nvPicPr>
        <p:blipFill rotWithShape="1">
          <a:blip r:embed="rId6"/>
          <a:srcRect l="71467"/>
          <a:stretch/>
        </p:blipFill>
        <p:spPr>
          <a:xfrm>
            <a:off x="3662691" y="4836748"/>
            <a:ext cx="1583968" cy="2259640"/>
          </a:xfrm>
          <a:prstGeom prst="rect">
            <a:avLst/>
          </a:prstGeom>
        </p:spPr>
      </p:pic>
    </p:spTree>
    <p:extLst>
      <p:ext uri="{BB962C8B-B14F-4D97-AF65-F5344CB8AC3E}">
        <p14:creationId xmlns:p14="http://schemas.microsoft.com/office/powerpoint/2010/main" val="3511671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8" name="Sottotitolo 2">
            <a:extLst>
              <a:ext uri="{FF2B5EF4-FFF2-40B4-BE49-F238E27FC236}">
                <a16:creationId xmlns:a16="http://schemas.microsoft.com/office/drawing/2014/main" id="{12D5E09F-F451-BA8E-ADE0-FD27C701243A}"/>
              </a:ext>
            </a:extLst>
          </p:cNvPr>
          <p:cNvSpPr>
            <a:spLocks noGrp="1"/>
          </p:cNvSpPr>
          <p:nvPr>
            <p:ph type="subTitle" idx="1"/>
          </p:nvPr>
        </p:nvSpPr>
        <p:spPr>
          <a:xfrm>
            <a:off x="1035916" y="769033"/>
            <a:ext cx="10120167" cy="5121616"/>
          </a:xfrm>
        </p:spPr>
        <p:txBody>
          <a:bodyPr>
            <a:normAutofit fontScale="92500" lnSpcReduction="20000"/>
          </a:bodyPr>
          <a:lstStyle/>
          <a:p>
            <a:r>
              <a:rPr lang="it-IT" sz="10400" dirty="0" err="1">
                <a:solidFill>
                  <a:srgbClr val="73B115"/>
                </a:solidFill>
                <a:latin typeface="Asparagus Sprouts" pitchFamily="2" charset="0"/>
                <a:ea typeface="Mabook" charset="0"/>
                <a:cs typeface="Mabook" charset="0"/>
              </a:rPr>
              <a:t>Shema</a:t>
            </a:r>
            <a:r>
              <a:rPr lang="it-IT" sz="10400" dirty="0">
                <a:solidFill>
                  <a:srgbClr val="73B115"/>
                </a:solidFill>
                <a:latin typeface="Asparagus Sprouts" pitchFamily="2" charset="0"/>
                <a:ea typeface="Mabook" charset="0"/>
                <a:cs typeface="Mabook" charset="0"/>
              </a:rPr>
              <a:t>’</a:t>
            </a:r>
            <a:r>
              <a:rPr lang="it-IT" sz="6500" dirty="0">
                <a:solidFill>
                  <a:srgbClr val="73B115"/>
                </a:solidFill>
                <a:latin typeface="Asparagus Sprouts" pitchFamily="2" charset="0"/>
                <a:ea typeface="Mabook" charset="0"/>
                <a:cs typeface="Mabook" charset="0"/>
              </a:rPr>
              <a:t> </a:t>
            </a:r>
          </a:p>
          <a:p>
            <a:r>
              <a:rPr lang="it-IT" sz="2600" b="1" dirty="0">
                <a:solidFill>
                  <a:srgbClr val="73B115"/>
                </a:solidFill>
                <a:latin typeface="Lexend Black" pitchFamily="2" charset="0"/>
                <a:ea typeface="Mabook" charset="0"/>
                <a:cs typeface="Mabook" charset="0"/>
              </a:rPr>
              <a:t>Esperienze di ascolto della Parola di Dio per ragazzi</a:t>
            </a:r>
          </a:p>
          <a:p>
            <a:r>
              <a:rPr lang="it-IT" b="1" dirty="0">
                <a:solidFill>
                  <a:schemeClr val="accent1">
                    <a:lumMod val="50000"/>
                  </a:schemeClr>
                </a:solidFill>
                <a:highlight>
                  <a:srgbClr val="73B115"/>
                </a:highlight>
                <a:latin typeface="Lexend Black" pitchFamily="2" charset="0"/>
                <a:ea typeface="Avenir Next Condensed" charset="0"/>
                <a:cs typeface="Avenir Next Condensed" charset="0"/>
              </a:rPr>
              <a:t> </a:t>
            </a:r>
          </a:p>
          <a:p>
            <a:r>
              <a:rPr lang="it-IT" b="1" dirty="0">
                <a:solidFill>
                  <a:schemeClr val="accent1">
                    <a:lumMod val="50000"/>
                  </a:schemeClr>
                </a:solidFill>
                <a:latin typeface="Lexend Black" pitchFamily="2" charset="0"/>
                <a:ea typeface="Avenir Next Condensed" charset="0"/>
                <a:cs typeface="Avenir Next Condensed" charset="0"/>
              </a:rPr>
              <a:t>Betania (Lectio divina)</a:t>
            </a:r>
          </a:p>
          <a:p>
            <a:r>
              <a:rPr lang="it-IT" i="1" dirty="0">
                <a:solidFill>
                  <a:schemeClr val="bg1"/>
                </a:solidFill>
                <a:latin typeface="Lexend Black" pitchFamily="2" charset="0"/>
                <a:ea typeface="Avenir Next Condensed" charset="0"/>
                <a:cs typeface="Avenir Next Condensed" charset="0"/>
              </a:rPr>
              <a:t> </a:t>
            </a:r>
            <a:r>
              <a:rPr lang="it-IT" i="1" dirty="0">
                <a:solidFill>
                  <a:schemeClr val="bg1"/>
                </a:solidFill>
                <a:highlight>
                  <a:srgbClr val="73B115"/>
                </a:highlight>
                <a:latin typeface="Lexend Black" pitchFamily="2" charset="0"/>
                <a:ea typeface="Avenir Next Condensed" charset="0"/>
                <a:cs typeface="Avenir Next Condensed" charset="0"/>
              </a:rPr>
              <a:t>«Chi ha toccato le mie vesti?» (Mc 5, 21-43)</a:t>
            </a:r>
          </a:p>
          <a:p>
            <a:r>
              <a:rPr lang="it-IT" dirty="0">
                <a:solidFill>
                  <a:schemeClr val="accent1">
                    <a:lumMod val="50000"/>
                  </a:schemeClr>
                </a:solidFill>
                <a:latin typeface="Lexend Medium" pitchFamily="2" charset="0"/>
                <a:ea typeface="Avenir Next Condensed" charset="0"/>
                <a:cs typeface="Avenir Next Condensed" charset="0"/>
              </a:rPr>
              <a:t> </a:t>
            </a:r>
          </a:p>
          <a:p>
            <a:r>
              <a:rPr lang="it-IT" b="1" dirty="0">
                <a:solidFill>
                  <a:schemeClr val="accent1">
                    <a:lumMod val="50000"/>
                  </a:schemeClr>
                </a:solidFill>
                <a:latin typeface="Lexend Black" pitchFamily="2" charset="0"/>
                <a:ea typeface="Avenir Next Condensed" charset="0"/>
                <a:cs typeface="Avenir Next Condensed" charset="0"/>
              </a:rPr>
              <a:t>Al Pozzo di </a:t>
            </a:r>
            <a:r>
              <a:rPr lang="it-IT" b="1" dirty="0" err="1">
                <a:solidFill>
                  <a:schemeClr val="accent1">
                    <a:lumMod val="50000"/>
                  </a:schemeClr>
                </a:solidFill>
                <a:latin typeface="Lexend Black" pitchFamily="2" charset="0"/>
                <a:ea typeface="Avenir Next Condensed" charset="0"/>
                <a:cs typeface="Avenir Next Condensed" charset="0"/>
              </a:rPr>
              <a:t>Sicar</a:t>
            </a:r>
            <a:r>
              <a:rPr lang="it-IT" b="1" dirty="0">
                <a:solidFill>
                  <a:schemeClr val="accent1">
                    <a:lumMod val="50000"/>
                  </a:schemeClr>
                </a:solidFill>
                <a:latin typeface="Lexend Black" pitchFamily="2" charset="0"/>
                <a:ea typeface="Avenir Next Condensed" charset="0"/>
                <a:cs typeface="Avenir Next Condensed" charset="0"/>
              </a:rPr>
              <a:t> (Ritiro spirituale di Avvento)</a:t>
            </a:r>
          </a:p>
          <a:p>
            <a:r>
              <a:rPr lang="it-IT" i="1" dirty="0">
                <a:solidFill>
                  <a:schemeClr val="bg1"/>
                </a:solidFill>
                <a:highlight>
                  <a:srgbClr val="73B115"/>
                </a:highlight>
                <a:latin typeface="Lexend Black" pitchFamily="2" charset="0"/>
                <a:ea typeface="Avenir Next Condensed" charset="0"/>
                <a:cs typeface="Avenir Next Condensed" charset="0"/>
              </a:rPr>
              <a:t>«Voce di uno che grida nel deserto» (Mt 3,1-12)</a:t>
            </a:r>
          </a:p>
          <a:p>
            <a:r>
              <a:rPr lang="it-IT" dirty="0">
                <a:solidFill>
                  <a:schemeClr val="accent1">
                    <a:lumMod val="50000"/>
                  </a:schemeClr>
                </a:solidFill>
                <a:latin typeface="Lexend Medium" pitchFamily="2" charset="0"/>
                <a:ea typeface="Avenir Next Condensed" charset="0"/>
                <a:cs typeface="Avenir Next Condensed" charset="0"/>
              </a:rPr>
              <a:t> </a:t>
            </a:r>
          </a:p>
          <a:p>
            <a:r>
              <a:rPr lang="it-IT" b="1" dirty="0" err="1">
                <a:solidFill>
                  <a:schemeClr val="accent1">
                    <a:lumMod val="50000"/>
                  </a:schemeClr>
                </a:solidFill>
                <a:latin typeface="Lexend Black" pitchFamily="2" charset="0"/>
                <a:ea typeface="Avenir Next Condensed" charset="0"/>
                <a:cs typeface="Avenir Next Condensed" charset="0"/>
              </a:rPr>
              <a:t>Tabor</a:t>
            </a:r>
            <a:r>
              <a:rPr lang="it-IT" b="1" dirty="0">
                <a:solidFill>
                  <a:schemeClr val="accent1">
                    <a:lumMod val="50000"/>
                  </a:schemeClr>
                </a:solidFill>
                <a:latin typeface="Lexend Black" pitchFamily="2" charset="0"/>
                <a:ea typeface="Avenir Next Condensed" charset="0"/>
                <a:cs typeface="Avenir Next Condensed" charset="0"/>
              </a:rPr>
              <a:t> (Week-end di spiritualità di Quaresima)</a:t>
            </a:r>
          </a:p>
          <a:p>
            <a:r>
              <a:rPr lang="it-IT" i="1" dirty="0">
                <a:solidFill>
                  <a:schemeClr val="bg1"/>
                </a:solidFill>
                <a:highlight>
                  <a:srgbClr val="73B115"/>
                </a:highlight>
                <a:latin typeface="Lexend Black" pitchFamily="2" charset="0"/>
                <a:ea typeface="Avenir Next Condensed" charset="0"/>
                <a:cs typeface="Avenir Next Condensed" charset="0"/>
              </a:rPr>
              <a:t>«Dammi da bere! (</a:t>
            </a:r>
            <a:r>
              <a:rPr lang="it-IT" i="1" dirty="0" err="1">
                <a:solidFill>
                  <a:schemeClr val="bg1"/>
                </a:solidFill>
                <a:highlight>
                  <a:srgbClr val="73B115"/>
                </a:highlight>
                <a:latin typeface="Lexend Black" pitchFamily="2" charset="0"/>
                <a:ea typeface="Avenir Next Condensed" charset="0"/>
                <a:cs typeface="Avenir Next Condensed" charset="0"/>
              </a:rPr>
              <a:t>Gv</a:t>
            </a:r>
            <a:r>
              <a:rPr lang="it-IT" i="1" dirty="0">
                <a:solidFill>
                  <a:schemeClr val="bg1"/>
                </a:solidFill>
                <a:highlight>
                  <a:srgbClr val="73B115"/>
                </a:highlight>
                <a:latin typeface="Lexend Black" pitchFamily="2" charset="0"/>
                <a:ea typeface="Avenir Next Condensed" charset="0"/>
                <a:cs typeface="Avenir Next Condensed" charset="0"/>
              </a:rPr>
              <a:t> 4,5-42)</a:t>
            </a:r>
            <a:endParaRPr lang="it-IT" dirty="0"/>
          </a:p>
          <a:p>
            <a:endParaRPr lang="it-IT" dirty="0"/>
          </a:p>
        </p:txBody>
      </p:sp>
      <p:pic>
        <p:nvPicPr>
          <p:cNvPr id="7" name="Immagine 6">
            <a:extLst>
              <a:ext uri="{FF2B5EF4-FFF2-40B4-BE49-F238E27FC236}">
                <a16:creationId xmlns:a16="http://schemas.microsoft.com/office/drawing/2014/main" id="{220F1F2F-47A8-F3D5-6115-E6D625B2D018}"/>
              </a:ext>
            </a:extLst>
          </p:cNvPr>
          <p:cNvPicPr>
            <a:picLocks noChangeAspect="1"/>
          </p:cNvPicPr>
          <p:nvPr/>
        </p:nvPicPr>
        <p:blipFill>
          <a:blip r:embed="rId5"/>
          <a:stretch>
            <a:fillRect/>
          </a:stretch>
        </p:blipFill>
        <p:spPr>
          <a:xfrm rot="20742411">
            <a:off x="8655095" y="5788631"/>
            <a:ext cx="3221716" cy="1743450"/>
          </a:xfrm>
          <a:prstGeom prst="rect">
            <a:avLst/>
          </a:prstGeom>
        </p:spPr>
      </p:pic>
    </p:spTree>
    <p:extLst>
      <p:ext uri="{BB962C8B-B14F-4D97-AF65-F5344CB8AC3E}">
        <p14:creationId xmlns:p14="http://schemas.microsoft.com/office/powerpoint/2010/main" val="2766007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BC2E2369-1DFF-0FF9-4772-2CB7AD7D74CE}"/>
              </a:ext>
            </a:extLst>
          </p:cNvPr>
          <p:cNvSpPr>
            <a:spLocks noGrp="1"/>
          </p:cNvSpPr>
          <p:nvPr>
            <p:ph type="subTitle" idx="1"/>
          </p:nvPr>
        </p:nvSpPr>
        <p:spPr>
          <a:xfrm>
            <a:off x="1715960" y="936215"/>
            <a:ext cx="9032907" cy="4113605"/>
          </a:xfrm>
        </p:spPr>
        <p:txBody>
          <a:bodyPr>
            <a:normAutofit/>
          </a:bodyPr>
          <a:lstStyle/>
          <a:p>
            <a:r>
              <a:rPr lang="it-IT" sz="6000" dirty="0">
                <a:solidFill>
                  <a:srgbClr val="73B115"/>
                </a:solidFill>
                <a:latin typeface="Asparagus Sprouts" pitchFamily="2" charset="0"/>
                <a:ea typeface="Mabook" charset="0"/>
                <a:cs typeface="Mabook" charset="0"/>
              </a:rPr>
              <a:t>I sussidi personali di preghiera</a:t>
            </a:r>
          </a:p>
          <a:p>
            <a:endParaRPr lang="it-IT" sz="500" dirty="0">
              <a:solidFill>
                <a:schemeClr val="accent1">
                  <a:lumMod val="50000"/>
                </a:schemeClr>
              </a:solidFill>
              <a:latin typeface="Avenir Next Condensed" charset="0"/>
              <a:ea typeface="Avenir Next Condensed" charset="0"/>
              <a:cs typeface="Avenir Next Condensed" charset="0"/>
            </a:endParaRPr>
          </a:p>
          <a:p>
            <a:r>
              <a:rPr lang="it-IT" sz="3600" b="1" dirty="0">
                <a:solidFill>
                  <a:schemeClr val="accent1">
                    <a:lumMod val="50000"/>
                  </a:schemeClr>
                </a:solidFill>
                <a:latin typeface="Lexend Black" pitchFamily="2" charset="0"/>
                <a:ea typeface="Avenir Next Condensed" charset="0"/>
                <a:cs typeface="Avenir Next Condensed" charset="0"/>
              </a:rPr>
              <a:t>Avvento</a:t>
            </a:r>
            <a:r>
              <a:rPr lang="it-IT" sz="3600" dirty="0">
                <a:solidFill>
                  <a:schemeClr val="accent1">
                    <a:lumMod val="50000"/>
                  </a:schemeClr>
                </a:solidFill>
                <a:latin typeface="Lexend Medium" pitchFamily="2" charset="0"/>
                <a:ea typeface="Avenir Next Condensed" charset="0"/>
                <a:cs typeface="Avenir Next Condensed" charset="0"/>
              </a:rPr>
              <a:t> 3-6, 7-10, 11-14 </a:t>
            </a:r>
          </a:p>
          <a:p>
            <a:r>
              <a:rPr lang="it-IT" sz="3600" b="1" dirty="0">
                <a:solidFill>
                  <a:schemeClr val="accent1">
                    <a:lumMod val="50000"/>
                  </a:schemeClr>
                </a:solidFill>
                <a:latin typeface="Lexend Black" pitchFamily="2" charset="0"/>
                <a:ea typeface="Avenir Next Condensed" charset="0"/>
                <a:cs typeface="Avenir Next Condensed" charset="0"/>
              </a:rPr>
              <a:t>“Una voce ci guida alla gioia”</a:t>
            </a:r>
          </a:p>
          <a:p>
            <a:endParaRPr lang="it-IT" sz="1500" b="1" dirty="0">
              <a:solidFill>
                <a:schemeClr val="accent1">
                  <a:lumMod val="50000"/>
                </a:schemeClr>
              </a:solidFill>
              <a:latin typeface="Lexend Black" pitchFamily="2" charset="0"/>
              <a:ea typeface="Avenir Next Condensed" charset="0"/>
              <a:cs typeface="Avenir Next Condensed" charset="0"/>
            </a:endParaRPr>
          </a:p>
          <a:p>
            <a:r>
              <a:rPr lang="it-IT" sz="3600" b="1" dirty="0">
                <a:solidFill>
                  <a:schemeClr val="accent1">
                    <a:lumMod val="50000"/>
                  </a:schemeClr>
                </a:solidFill>
                <a:latin typeface="Lexend Black" pitchFamily="2" charset="0"/>
                <a:ea typeface="Avenir Next Condensed" charset="0"/>
                <a:cs typeface="Avenir Next Condensed" charset="0"/>
              </a:rPr>
              <a:t>Quaresima</a:t>
            </a:r>
            <a:r>
              <a:rPr lang="it-IT" sz="3600" dirty="0">
                <a:solidFill>
                  <a:schemeClr val="accent1">
                    <a:lumMod val="50000"/>
                  </a:schemeClr>
                </a:solidFill>
                <a:latin typeface="Lexend Medium" pitchFamily="2" charset="0"/>
                <a:ea typeface="Avenir Next Condensed" charset="0"/>
                <a:cs typeface="Avenir Next Condensed" charset="0"/>
              </a:rPr>
              <a:t> 3-6, 7-10, 11-14 </a:t>
            </a:r>
          </a:p>
          <a:p>
            <a:r>
              <a:rPr lang="it-IT" sz="3600" b="1" dirty="0">
                <a:solidFill>
                  <a:schemeClr val="accent1">
                    <a:lumMod val="50000"/>
                  </a:schemeClr>
                </a:solidFill>
                <a:latin typeface="Lexend Black" pitchFamily="2" charset="0"/>
                <a:ea typeface="Avenir Next Condensed" charset="0"/>
                <a:cs typeface="Avenir Next Condensed" charset="0"/>
              </a:rPr>
              <a:t>“Sulle orme di Elia”</a:t>
            </a:r>
          </a:p>
        </p:txBody>
      </p:sp>
      <p:pic>
        <p:nvPicPr>
          <p:cNvPr id="6" name="Immagine 5">
            <a:extLst>
              <a:ext uri="{FF2B5EF4-FFF2-40B4-BE49-F238E27FC236}">
                <a16:creationId xmlns:a16="http://schemas.microsoft.com/office/drawing/2014/main" id="{7F1C5271-5539-17C4-B16A-70AAC2319A38}"/>
              </a:ext>
            </a:extLst>
          </p:cNvPr>
          <p:cNvPicPr>
            <a:picLocks noChangeAspect="1"/>
          </p:cNvPicPr>
          <p:nvPr/>
        </p:nvPicPr>
        <p:blipFill rotWithShape="1">
          <a:blip r:embed="rId5"/>
          <a:srcRect l="62430"/>
          <a:stretch/>
        </p:blipFill>
        <p:spPr>
          <a:xfrm>
            <a:off x="6554324" y="4680488"/>
            <a:ext cx="6587360" cy="4122910"/>
          </a:xfrm>
          <a:prstGeom prst="rect">
            <a:avLst/>
          </a:prstGeom>
        </p:spPr>
      </p:pic>
    </p:spTree>
    <p:extLst>
      <p:ext uri="{BB962C8B-B14F-4D97-AF65-F5344CB8AC3E}">
        <p14:creationId xmlns:p14="http://schemas.microsoft.com/office/powerpoint/2010/main" val="4058870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8" name="Titolo 1">
            <a:extLst>
              <a:ext uri="{FF2B5EF4-FFF2-40B4-BE49-F238E27FC236}">
                <a16:creationId xmlns:a16="http://schemas.microsoft.com/office/drawing/2014/main" id="{FB41F714-0CF7-DCFF-CE13-F17E085CB995}"/>
              </a:ext>
            </a:extLst>
          </p:cNvPr>
          <p:cNvSpPr txBox="1">
            <a:spLocks/>
          </p:cNvSpPr>
          <p:nvPr/>
        </p:nvSpPr>
        <p:spPr>
          <a:xfrm>
            <a:off x="135895" y="937632"/>
            <a:ext cx="11920207" cy="1457584"/>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sz="8000" dirty="0">
                <a:solidFill>
                  <a:srgbClr val="73B115"/>
                </a:solidFill>
                <a:latin typeface="Asparagus Sprouts" pitchFamily="2" charset="0"/>
                <a:ea typeface="Mabook" charset="0"/>
                <a:cs typeface="Mabook" charset="0"/>
              </a:rPr>
              <a:t>LA REALTA’ DEI RAGAZZI</a:t>
            </a:r>
            <a:endParaRPr lang="it-IT" sz="4000" dirty="0">
              <a:solidFill>
                <a:srgbClr val="73B115"/>
              </a:solidFill>
              <a:latin typeface="Lexend Medium" pitchFamily="2" charset="0"/>
              <a:ea typeface="Mabook" charset="0"/>
              <a:cs typeface="Mabook" charset="0"/>
            </a:endParaRPr>
          </a:p>
        </p:txBody>
      </p:sp>
      <p:sp>
        <p:nvSpPr>
          <p:cNvPr id="10" name="Sottotitolo 2">
            <a:extLst>
              <a:ext uri="{FF2B5EF4-FFF2-40B4-BE49-F238E27FC236}">
                <a16:creationId xmlns:a16="http://schemas.microsoft.com/office/drawing/2014/main" id="{1C11932F-20F6-E16F-7D44-338C3C62F0AB}"/>
              </a:ext>
            </a:extLst>
          </p:cNvPr>
          <p:cNvSpPr>
            <a:spLocks noGrp="1"/>
          </p:cNvSpPr>
          <p:nvPr>
            <p:ph type="subTitle" idx="1"/>
          </p:nvPr>
        </p:nvSpPr>
        <p:spPr>
          <a:xfrm>
            <a:off x="821568" y="2395216"/>
            <a:ext cx="9560137" cy="2587171"/>
          </a:xfrm>
        </p:spPr>
        <p:txBody>
          <a:bodyPr>
            <a:normAutofit/>
          </a:bodyPr>
          <a:lstStyle/>
          <a:p>
            <a:pPr algn="just">
              <a:lnSpc>
                <a:spcPct val="110000"/>
              </a:lnSpc>
            </a:pPr>
            <a:r>
              <a:rPr lang="it-IT" sz="2800" dirty="0">
                <a:solidFill>
                  <a:schemeClr val="accent1">
                    <a:lumMod val="50000"/>
                  </a:schemeClr>
                </a:solidFill>
                <a:latin typeface="Lexend Medium" pitchFamily="2" charset="0"/>
                <a:ea typeface="Avenir Next Condensed" charset="0"/>
                <a:cs typeface="Avenir Next Condensed" charset="0"/>
              </a:rPr>
              <a:t>è tutto ciò che </a:t>
            </a:r>
            <a:r>
              <a:rPr lang="it-IT" sz="2800" b="1" dirty="0">
                <a:solidFill>
                  <a:schemeClr val="accent1">
                    <a:lumMod val="50000"/>
                  </a:schemeClr>
                </a:solidFill>
                <a:latin typeface="Lexend Black" pitchFamily="2" charset="0"/>
                <a:ea typeface="Avenir Next Condensed" charset="0"/>
                <a:cs typeface="Avenir Next Condensed" charset="0"/>
              </a:rPr>
              <a:t>i piccoli stanno vivendo in questo tempo storico</a:t>
            </a:r>
            <a:r>
              <a:rPr lang="it-IT" sz="2800" dirty="0">
                <a:solidFill>
                  <a:schemeClr val="accent1">
                    <a:lumMod val="50000"/>
                  </a:schemeClr>
                </a:solidFill>
                <a:latin typeface="Lexend Medium" pitchFamily="2" charset="0"/>
                <a:ea typeface="Avenir Next Condensed" charset="0"/>
                <a:cs typeface="Avenir Next Condensed" charset="0"/>
              </a:rPr>
              <a:t>, è l’insieme di </a:t>
            </a:r>
            <a:r>
              <a:rPr lang="it-IT" sz="2800" b="1" dirty="0">
                <a:solidFill>
                  <a:schemeClr val="accent1">
                    <a:lumMod val="50000"/>
                  </a:schemeClr>
                </a:solidFill>
                <a:latin typeface="Lexend Black" pitchFamily="2" charset="0"/>
                <a:ea typeface="Avenir Next Condensed" charset="0"/>
                <a:cs typeface="Avenir Next Condensed" charset="0"/>
              </a:rPr>
              <a:t>domande, aspettative, sogni, difficoltà, disagi, aspirazioni, interessi</a:t>
            </a:r>
            <a:r>
              <a:rPr lang="it-IT" sz="2800" dirty="0">
                <a:solidFill>
                  <a:schemeClr val="accent1">
                    <a:lumMod val="50000"/>
                  </a:schemeClr>
                </a:solidFill>
                <a:latin typeface="Lexend Medium" pitchFamily="2" charset="0"/>
                <a:ea typeface="Avenir Next Condensed" charset="0"/>
                <a:cs typeface="Avenir Next Condensed" charset="0"/>
              </a:rPr>
              <a:t> che emergono dall’osservazione seria e attenta del loro mondo.</a:t>
            </a:r>
          </a:p>
          <a:p>
            <a:pPr algn="just"/>
            <a:endParaRPr lang="it-IT" dirty="0"/>
          </a:p>
        </p:txBody>
      </p:sp>
      <p:pic>
        <p:nvPicPr>
          <p:cNvPr id="3" name="Immagine 2">
            <a:extLst>
              <a:ext uri="{FF2B5EF4-FFF2-40B4-BE49-F238E27FC236}">
                <a16:creationId xmlns:a16="http://schemas.microsoft.com/office/drawing/2014/main" id="{FF7979A4-2A8E-361A-86F5-3F96A749A862}"/>
              </a:ext>
            </a:extLst>
          </p:cNvPr>
          <p:cNvPicPr>
            <a:picLocks noChangeAspect="1"/>
          </p:cNvPicPr>
          <p:nvPr/>
        </p:nvPicPr>
        <p:blipFill>
          <a:blip r:embed="rId5"/>
          <a:stretch>
            <a:fillRect/>
          </a:stretch>
        </p:blipFill>
        <p:spPr>
          <a:xfrm>
            <a:off x="10442743" y="3570102"/>
            <a:ext cx="1688218" cy="3577623"/>
          </a:xfrm>
          <a:prstGeom prst="rect">
            <a:avLst/>
          </a:prstGeom>
        </p:spPr>
      </p:pic>
    </p:spTree>
    <p:extLst>
      <p:ext uri="{BB962C8B-B14F-4D97-AF65-F5344CB8AC3E}">
        <p14:creationId xmlns:p14="http://schemas.microsoft.com/office/powerpoint/2010/main" val="60002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137B4F28-60E7-ED10-9929-D3449F5401F1}"/>
              </a:ext>
            </a:extLst>
          </p:cNvPr>
          <p:cNvSpPr>
            <a:spLocks noGrp="1"/>
          </p:cNvSpPr>
          <p:nvPr>
            <p:ph type="subTitle" idx="1"/>
          </p:nvPr>
        </p:nvSpPr>
        <p:spPr>
          <a:xfrm>
            <a:off x="1032965" y="574551"/>
            <a:ext cx="10664197" cy="4788132"/>
          </a:xfrm>
        </p:spPr>
        <p:txBody>
          <a:bodyPr>
            <a:normAutofit fontScale="92500"/>
          </a:bodyPr>
          <a:lstStyle/>
          <a:p>
            <a:r>
              <a:rPr lang="it-IT" sz="6000" dirty="0">
                <a:solidFill>
                  <a:srgbClr val="73B115"/>
                </a:solidFill>
                <a:latin typeface="Asparagus Sprouts" pitchFamily="2" charset="0"/>
                <a:ea typeface="Mabook" charset="0"/>
                <a:cs typeface="Mabook" charset="0"/>
              </a:rPr>
              <a:t>Campo scuola</a:t>
            </a:r>
            <a:endParaRPr lang="it-IT" sz="6000" i="0" u="none" strike="noStrike" baseline="0" dirty="0">
              <a:solidFill>
                <a:srgbClr val="73B115"/>
              </a:solidFill>
              <a:latin typeface="Asparagus Sprouts" pitchFamily="2" charset="0"/>
            </a:endParaRPr>
          </a:p>
          <a:p>
            <a:pPr algn="just">
              <a:lnSpc>
                <a:spcPct val="120000"/>
              </a:lnSpc>
              <a:spcBef>
                <a:spcPts val="0"/>
              </a:spcBef>
            </a:pPr>
            <a:r>
              <a:rPr lang="it-IT" sz="2000" b="0" i="0" u="none" strike="noStrike" baseline="0" dirty="0">
                <a:solidFill>
                  <a:schemeClr val="accent1">
                    <a:lumMod val="50000"/>
                  </a:schemeClr>
                </a:solidFill>
                <a:latin typeface="Lexend Medium" pitchFamily="2" charset="0"/>
              </a:rPr>
              <a:t>Da anni l’Azione Cattolica dei Ragazzi elabora una proposta per il Campo scuola estivo, esperienza formativa che costituisce il cuore del «Tempo Estate Eccezionale». </a:t>
            </a:r>
          </a:p>
          <a:p>
            <a:pPr algn="just">
              <a:lnSpc>
                <a:spcPct val="120000"/>
              </a:lnSpc>
              <a:spcBef>
                <a:spcPts val="0"/>
              </a:spcBef>
            </a:pPr>
            <a:r>
              <a:rPr lang="it-IT" sz="2000" b="0" i="0" u="none" strike="noStrike" baseline="0" dirty="0">
                <a:solidFill>
                  <a:schemeClr val="accent1">
                    <a:lumMod val="50000"/>
                  </a:schemeClr>
                </a:solidFill>
                <a:latin typeface="Lexend Medium" pitchFamily="2" charset="0"/>
              </a:rPr>
              <a:t>La proposta estiva di quest’anno ruota intorno alla figura di </a:t>
            </a:r>
            <a:r>
              <a:rPr lang="it-IT" sz="2000" b="1" i="0" u="none" strike="noStrike" baseline="0" dirty="0">
                <a:solidFill>
                  <a:schemeClr val="accent1">
                    <a:lumMod val="50000"/>
                  </a:schemeClr>
                </a:solidFill>
                <a:latin typeface="Lexend Black" pitchFamily="2" charset="0"/>
              </a:rPr>
              <a:t>Geremia</a:t>
            </a:r>
            <a:r>
              <a:rPr lang="it-IT" sz="2000" b="0" i="0" u="none" strike="noStrike" baseline="0" dirty="0">
                <a:solidFill>
                  <a:schemeClr val="accent1">
                    <a:lumMod val="50000"/>
                  </a:schemeClr>
                </a:solidFill>
                <a:latin typeface="Lexend Medium" pitchFamily="2" charset="0"/>
              </a:rPr>
              <a:t>. Il profeta è chiamato da Dio nell’ordinarietà della sua storia per essere mandato al popolo d’Israele come messaggero di speranza. Geremia vive la sua sequela con passione, senza risparmiarsi, annunciando il Dio dell’amore che vuole rinnovare l’alleanza con il suo popolo. </a:t>
            </a:r>
          </a:p>
          <a:p>
            <a:pPr algn="just">
              <a:lnSpc>
                <a:spcPct val="120000"/>
              </a:lnSpc>
              <a:spcBef>
                <a:spcPts val="0"/>
              </a:spcBef>
            </a:pPr>
            <a:r>
              <a:rPr lang="it-IT" sz="2000" b="0" i="0" u="none" strike="noStrike" baseline="0" dirty="0">
                <a:solidFill>
                  <a:schemeClr val="accent1">
                    <a:lumMod val="50000"/>
                  </a:schemeClr>
                </a:solidFill>
                <a:latin typeface="Lexend Medium" pitchFamily="2" charset="0"/>
              </a:rPr>
              <a:t>I ragazzi vivono questo tempo speciale immergendosi in una Parola che invita a far ardere nel cuore il fuoco dell’amore, perché la condivisione dei propri talenti arricchisca il gruppo e la comunità. Con la loro testimonianza annunciano la fedeltà di Dio che si prende cura della Chiesa e di tutta l’umanità.</a:t>
            </a:r>
            <a:endParaRPr lang="it-IT" sz="2000" dirty="0">
              <a:solidFill>
                <a:schemeClr val="accent1">
                  <a:lumMod val="50000"/>
                </a:schemeClr>
              </a:solidFill>
              <a:latin typeface="Lexend Medium" pitchFamily="2" charset="0"/>
            </a:endParaRPr>
          </a:p>
        </p:txBody>
      </p:sp>
      <p:pic>
        <p:nvPicPr>
          <p:cNvPr id="6" name="Immagine 5">
            <a:extLst>
              <a:ext uri="{FF2B5EF4-FFF2-40B4-BE49-F238E27FC236}">
                <a16:creationId xmlns:a16="http://schemas.microsoft.com/office/drawing/2014/main" id="{77F84BAB-DC60-EC00-F98F-3409B458D41A}"/>
              </a:ext>
            </a:extLst>
          </p:cNvPr>
          <p:cNvPicPr>
            <a:picLocks noChangeAspect="1"/>
          </p:cNvPicPr>
          <p:nvPr/>
        </p:nvPicPr>
        <p:blipFill>
          <a:blip r:embed="rId5"/>
          <a:stretch>
            <a:fillRect/>
          </a:stretch>
        </p:blipFill>
        <p:spPr>
          <a:xfrm rot="20722056" flipH="1">
            <a:off x="7834064" y="5296767"/>
            <a:ext cx="4726082" cy="1930903"/>
          </a:xfrm>
          <a:prstGeom prst="rect">
            <a:avLst/>
          </a:prstGeom>
        </p:spPr>
      </p:pic>
    </p:spTree>
    <p:extLst>
      <p:ext uri="{BB962C8B-B14F-4D97-AF65-F5344CB8AC3E}">
        <p14:creationId xmlns:p14="http://schemas.microsoft.com/office/powerpoint/2010/main" val="2533024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7" name="Sottotitolo 2">
            <a:extLst>
              <a:ext uri="{FF2B5EF4-FFF2-40B4-BE49-F238E27FC236}">
                <a16:creationId xmlns:a16="http://schemas.microsoft.com/office/drawing/2014/main" id="{06529780-A848-F07A-3E8D-64424BA93AF8}"/>
              </a:ext>
            </a:extLst>
          </p:cNvPr>
          <p:cNvSpPr txBox="1">
            <a:spLocks/>
          </p:cNvSpPr>
          <p:nvPr/>
        </p:nvSpPr>
        <p:spPr>
          <a:xfrm>
            <a:off x="538128" y="562642"/>
            <a:ext cx="10701867" cy="97542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it-IT" sz="6000" dirty="0">
                <a:solidFill>
                  <a:srgbClr val="73B115"/>
                </a:solidFill>
                <a:latin typeface="Asparagus Sprouts" pitchFamily="2" charset="0"/>
                <a:ea typeface="Mabook" charset="0"/>
                <a:cs typeface="Mabook" charset="0"/>
              </a:rPr>
              <a:t>Stampa associativa</a:t>
            </a:r>
          </a:p>
        </p:txBody>
      </p:sp>
      <p:pic>
        <p:nvPicPr>
          <p:cNvPr id="10" name="Immagine 9">
            <a:extLst>
              <a:ext uri="{FF2B5EF4-FFF2-40B4-BE49-F238E27FC236}">
                <a16:creationId xmlns:a16="http://schemas.microsoft.com/office/drawing/2014/main" id="{4CE9869F-7020-7601-94D1-03FC95EA75E9}"/>
              </a:ext>
            </a:extLst>
          </p:cNvPr>
          <p:cNvPicPr>
            <a:picLocks noChangeAspect="1"/>
          </p:cNvPicPr>
          <p:nvPr/>
        </p:nvPicPr>
        <p:blipFill>
          <a:blip r:embed="rId5"/>
          <a:stretch>
            <a:fillRect/>
          </a:stretch>
        </p:blipFill>
        <p:spPr>
          <a:xfrm>
            <a:off x="3580122" y="1933088"/>
            <a:ext cx="4200028" cy="785119"/>
          </a:xfrm>
          <a:prstGeom prst="rect">
            <a:avLst/>
          </a:prstGeom>
        </p:spPr>
      </p:pic>
      <p:pic>
        <p:nvPicPr>
          <p:cNvPr id="14" name="Immagine 13">
            <a:extLst>
              <a:ext uri="{FF2B5EF4-FFF2-40B4-BE49-F238E27FC236}">
                <a16:creationId xmlns:a16="http://schemas.microsoft.com/office/drawing/2014/main" id="{5BB29441-3CBF-7901-3AB5-0C13164652E4}"/>
              </a:ext>
            </a:extLst>
          </p:cNvPr>
          <p:cNvPicPr>
            <a:picLocks noChangeAspect="1"/>
          </p:cNvPicPr>
          <p:nvPr/>
        </p:nvPicPr>
        <p:blipFill>
          <a:blip r:embed="rId6"/>
          <a:stretch>
            <a:fillRect/>
          </a:stretch>
        </p:blipFill>
        <p:spPr>
          <a:xfrm>
            <a:off x="4073436" y="3176743"/>
            <a:ext cx="3257263" cy="1234998"/>
          </a:xfrm>
          <a:prstGeom prst="rect">
            <a:avLst/>
          </a:prstGeom>
        </p:spPr>
      </p:pic>
      <p:pic>
        <p:nvPicPr>
          <p:cNvPr id="16" name="Immagine 15">
            <a:extLst>
              <a:ext uri="{FF2B5EF4-FFF2-40B4-BE49-F238E27FC236}">
                <a16:creationId xmlns:a16="http://schemas.microsoft.com/office/drawing/2014/main" id="{2E95F540-391E-5B38-D938-87D0471F0D7F}"/>
              </a:ext>
            </a:extLst>
          </p:cNvPr>
          <p:cNvPicPr>
            <a:picLocks noChangeAspect="1"/>
          </p:cNvPicPr>
          <p:nvPr/>
        </p:nvPicPr>
        <p:blipFill>
          <a:blip r:embed="rId7"/>
          <a:stretch>
            <a:fillRect/>
          </a:stretch>
        </p:blipFill>
        <p:spPr>
          <a:xfrm>
            <a:off x="4073436" y="4810520"/>
            <a:ext cx="3257263" cy="1398862"/>
          </a:xfrm>
          <a:prstGeom prst="rect">
            <a:avLst/>
          </a:prstGeom>
        </p:spPr>
      </p:pic>
    </p:spTree>
    <p:extLst>
      <p:ext uri="{BB962C8B-B14F-4D97-AF65-F5344CB8AC3E}">
        <p14:creationId xmlns:p14="http://schemas.microsoft.com/office/powerpoint/2010/main" val="419710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B1D72F-BE14-5A36-56F2-4A3183FB2B50}"/>
              </a:ext>
            </a:extLst>
          </p:cNvPr>
          <p:cNvSpPr>
            <a:spLocks noGrp="1"/>
          </p:cNvSpPr>
          <p:nvPr>
            <p:ph type="ctrTitle"/>
          </p:nvPr>
        </p:nvSpPr>
        <p:spPr/>
        <p:txBody>
          <a:bodyPr/>
          <a:lstStyle/>
          <a:p>
            <a:endParaRPr lang="it-IT"/>
          </a:p>
        </p:txBody>
      </p:sp>
      <p:sp>
        <p:nvSpPr>
          <p:cNvPr id="3" name="Sottotitolo 2">
            <a:extLst>
              <a:ext uri="{FF2B5EF4-FFF2-40B4-BE49-F238E27FC236}">
                <a16:creationId xmlns:a16="http://schemas.microsoft.com/office/drawing/2014/main" id="{0E1549C8-CC08-AB9A-3B5F-2A9C53E828A1}"/>
              </a:ext>
            </a:extLst>
          </p:cNvPr>
          <p:cNvSpPr>
            <a:spLocks noGrp="1"/>
          </p:cNvSpPr>
          <p:nvPr>
            <p:ph type="subTitle" idx="1"/>
          </p:nvPr>
        </p:nvSpPr>
        <p:spPr/>
        <p:txBody>
          <a:bodyPr/>
          <a:lstStyle/>
          <a:p>
            <a:endParaRPr lang="it-IT"/>
          </a:p>
        </p:txBody>
      </p:sp>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srcRect l="10172" t="24289" r="53312" b="61331"/>
          <a:stretch/>
        </p:blipFill>
        <p:spPr>
          <a:xfrm>
            <a:off x="0" y="0"/>
            <a:ext cx="12192000" cy="6858000"/>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3"/>
          <a:srcRect l="7091" t="14085" r="10344" b="14830"/>
          <a:stretch/>
        </p:blipFill>
        <p:spPr>
          <a:xfrm>
            <a:off x="353397" y="313872"/>
            <a:ext cx="2635624" cy="1286328"/>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3" name="Rettangolo 32">
            <a:extLst>
              <a:ext uri="{FF2B5EF4-FFF2-40B4-BE49-F238E27FC236}">
                <a16:creationId xmlns:a16="http://schemas.microsoft.com/office/drawing/2014/main" id="{518A28D4-5A20-9800-D85E-1731C8712155}"/>
              </a:ext>
            </a:extLst>
          </p:cNvPr>
          <p:cNvSpPr/>
          <p:nvPr/>
        </p:nvSpPr>
        <p:spPr>
          <a:xfrm>
            <a:off x="353397" y="1905506"/>
            <a:ext cx="10855377" cy="3046988"/>
          </a:xfrm>
          <a:prstGeom prst="rect">
            <a:avLst/>
          </a:prstGeom>
          <a:noFill/>
        </p:spPr>
        <p:txBody>
          <a:bodyPr wrap="square" lIns="91440" tIns="45720" rIns="91440" bIns="45720">
            <a:spAutoFit/>
          </a:bodyPr>
          <a:lstStyle/>
          <a:p>
            <a:pPr algn="ctr"/>
            <a:r>
              <a:rPr lang="it-IT" sz="9600" b="1" dirty="0">
                <a:ln w="0"/>
                <a:solidFill>
                  <a:schemeClr val="accent1">
                    <a:lumMod val="75000"/>
                  </a:schemeClr>
                </a:solidFill>
                <a:effectLst>
                  <a:outerShdw blurRad="38100" dist="19050" dir="2700000" algn="tl" rotWithShape="0">
                    <a:schemeClr val="dk1">
                      <a:alpha val="40000"/>
                    </a:schemeClr>
                  </a:outerShdw>
                </a:effectLst>
                <a:latin typeface="Backyard Hero DEMO" pitchFamily="2" charset="77"/>
                <a:ea typeface="Arial Narrow" charset="0"/>
                <a:cs typeface="Arial Narrow" charset="0"/>
              </a:rPr>
              <a:t>Buon </a:t>
            </a:r>
          </a:p>
          <a:p>
            <a:pPr algn="ctr"/>
            <a:r>
              <a:rPr lang="it-IT" sz="9600" b="1" dirty="0">
                <a:ln w="0"/>
                <a:solidFill>
                  <a:schemeClr val="accent1">
                    <a:lumMod val="75000"/>
                  </a:schemeClr>
                </a:solidFill>
                <a:effectLst>
                  <a:outerShdw blurRad="38100" dist="19050" dir="2700000" algn="tl" rotWithShape="0">
                    <a:schemeClr val="dk1">
                      <a:alpha val="40000"/>
                    </a:schemeClr>
                  </a:outerShdw>
                </a:effectLst>
                <a:latin typeface="Backyard Hero DEMO" pitchFamily="2" charset="77"/>
                <a:ea typeface="Arial Narrow" charset="0"/>
                <a:cs typeface="Arial Narrow" charset="0"/>
              </a:rPr>
              <a:t>cammino!</a:t>
            </a:r>
            <a:endParaRPr lang="it-IT" sz="9600" b="1" cap="none" spc="0" dirty="0">
              <a:ln w="0"/>
              <a:solidFill>
                <a:schemeClr val="accent1">
                  <a:lumMod val="75000"/>
                </a:schemeClr>
              </a:solidFill>
              <a:effectLst>
                <a:outerShdw blurRad="38100" dist="19050" dir="2700000" algn="tl" rotWithShape="0">
                  <a:schemeClr val="dk1">
                    <a:alpha val="40000"/>
                  </a:schemeClr>
                </a:outerShdw>
              </a:effectLst>
              <a:latin typeface="Backyard Hero DEMO" pitchFamily="2" charset="77"/>
              <a:ea typeface="Arial Narrow" charset="0"/>
              <a:cs typeface="Arial Narrow" charset="0"/>
            </a:endParaRPr>
          </a:p>
        </p:txBody>
      </p:sp>
      <p:pic>
        <p:nvPicPr>
          <p:cNvPr id="4" name="Immagine 3">
            <a:extLst>
              <a:ext uri="{FF2B5EF4-FFF2-40B4-BE49-F238E27FC236}">
                <a16:creationId xmlns:a16="http://schemas.microsoft.com/office/drawing/2014/main" id="{73DE5560-78E7-4043-5D48-9F4CB48EA124}"/>
              </a:ext>
            </a:extLst>
          </p:cNvPr>
          <p:cNvPicPr>
            <a:picLocks noChangeAspect="1"/>
          </p:cNvPicPr>
          <p:nvPr/>
        </p:nvPicPr>
        <p:blipFill>
          <a:blip r:embed="rId4"/>
          <a:stretch>
            <a:fillRect/>
          </a:stretch>
        </p:blipFill>
        <p:spPr>
          <a:xfrm>
            <a:off x="302150" y="5358914"/>
            <a:ext cx="1647464" cy="1239601"/>
          </a:xfrm>
          <a:prstGeom prst="rect">
            <a:avLst/>
          </a:prstGeom>
        </p:spPr>
      </p:pic>
    </p:spTree>
    <p:extLst>
      <p:ext uri="{BB962C8B-B14F-4D97-AF65-F5344CB8AC3E}">
        <p14:creationId xmlns:p14="http://schemas.microsoft.com/office/powerpoint/2010/main" val="627711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6" name="Titolo 1">
            <a:extLst>
              <a:ext uri="{FF2B5EF4-FFF2-40B4-BE49-F238E27FC236}">
                <a16:creationId xmlns:a16="http://schemas.microsoft.com/office/drawing/2014/main" id="{E8BECB67-074F-7F54-53FD-81DC3A8317D3}"/>
              </a:ext>
            </a:extLst>
          </p:cNvPr>
          <p:cNvSpPr>
            <a:spLocks noGrp="1"/>
          </p:cNvSpPr>
          <p:nvPr>
            <p:ph type="ctrTitle"/>
          </p:nvPr>
        </p:nvSpPr>
        <p:spPr>
          <a:xfrm>
            <a:off x="2654193" y="672280"/>
            <a:ext cx="10162685" cy="975424"/>
          </a:xfrm>
          <a:noFill/>
        </p:spPr>
        <p:txBody>
          <a:bodyPr>
            <a:noAutofit/>
          </a:bodyPr>
          <a:lstStyle/>
          <a:p>
            <a:r>
              <a:rPr lang="it-IT" sz="4800" dirty="0">
                <a:solidFill>
                  <a:srgbClr val="73B115"/>
                </a:solidFill>
                <a:effectLst/>
                <a:latin typeface="Asparagus Sprouts" pitchFamily="2" charset="0"/>
                <a:ea typeface="Mabook" charset="0"/>
                <a:cs typeface="Mabook" charset="0"/>
              </a:rPr>
              <a:t>NEL CAMMINO DELL’ASSOCIAZIONE</a:t>
            </a:r>
            <a:endParaRPr lang="it-IT" sz="2000" b="1" dirty="0">
              <a:solidFill>
                <a:schemeClr val="accent1">
                  <a:lumMod val="50000"/>
                </a:schemeClr>
              </a:solidFill>
              <a:effectLst/>
              <a:latin typeface="Mabook" charset="0"/>
              <a:ea typeface="Mabook" charset="0"/>
              <a:cs typeface="Mabook" charset="0"/>
            </a:endParaRPr>
          </a:p>
        </p:txBody>
      </p:sp>
      <p:graphicFrame>
        <p:nvGraphicFramePr>
          <p:cNvPr id="7" name="Tabella 6">
            <a:extLst>
              <a:ext uri="{FF2B5EF4-FFF2-40B4-BE49-F238E27FC236}">
                <a16:creationId xmlns:a16="http://schemas.microsoft.com/office/drawing/2014/main" id="{2BC01B58-EFC6-A14D-29FC-AB5A784840ED}"/>
              </a:ext>
            </a:extLst>
          </p:cNvPr>
          <p:cNvGraphicFramePr>
            <a:graphicFrameLocks noGrp="1"/>
          </p:cNvGraphicFramePr>
          <p:nvPr>
            <p:extLst>
              <p:ext uri="{D42A27DB-BD31-4B8C-83A1-F6EECF244321}">
                <p14:modId xmlns:p14="http://schemas.microsoft.com/office/powerpoint/2010/main" val="2221936662"/>
              </p:ext>
            </p:extLst>
          </p:nvPr>
        </p:nvGraphicFramePr>
        <p:xfrm>
          <a:off x="3790340" y="1802251"/>
          <a:ext cx="7890392" cy="4512778"/>
        </p:xfrm>
        <a:graphic>
          <a:graphicData uri="http://schemas.openxmlformats.org/drawingml/2006/table">
            <a:tbl>
              <a:tblPr>
                <a:tableStyleId>{10A1B5D5-9B99-4C35-A422-299274C87663}</a:tableStyleId>
              </a:tblPr>
              <a:tblGrid>
                <a:gridCol w="1622323">
                  <a:extLst>
                    <a:ext uri="{9D8B030D-6E8A-4147-A177-3AD203B41FA5}">
                      <a16:colId xmlns:a16="http://schemas.microsoft.com/office/drawing/2014/main" val="1143219456"/>
                    </a:ext>
                  </a:extLst>
                </a:gridCol>
                <a:gridCol w="2322873">
                  <a:extLst>
                    <a:ext uri="{9D8B030D-6E8A-4147-A177-3AD203B41FA5}">
                      <a16:colId xmlns:a16="http://schemas.microsoft.com/office/drawing/2014/main" val="27263957"/>
                    </a:ext>
                  </a:extLst>
                </a:gridCol>
                <a:gridCol w="1972598">
                  <a:extLst>
                    <a:ext uri="{9D8B030D-6E8A-4147-A177-3AD203B41FA5}">
                      <a16:colId xmlns:a16="http://schemas.microsoft.com/office/drawing/2014/main" val="3939632862"/>
                    </a:ext>
                  </a:extLst>
                </a:gridCol>
                <a:gridCol w="1972598">
                  <a:extLst>
                    <a:ext uri="{9D8B030D-6E8A-4147-A177-3AD203B41FA5}">
                      <a16:colId xmlns:a16="http://schemas.microsoft.com/office/drawing/2014/main" val="3309959448"/>
                    </a:ext>
                  </a:extLst>
                </a:gridCol>
              </a:tblGrid>
              <a:tr h="593116">
                <a:tc>
                  <a:txBody>
                    <a:bodyPr/>
                    <a:lstStyle/>
                    <a:p>
                      <a:pPr algn="ctr" rtl="0" fontAlgn="ctr">
                        <a:spcBef>
                          <a:spcPts val="0"/>
                        </a:spcBef>
                        <a:spcAft>
                          <a:spcPts val="0"/>
                        </a:spcAft>
                      </a:pPr>
                      <a:r>
                        <a:rPr lang="it-IT" sz="1800" b="0" u="none" strike="noStrike" dirty="0">
                          <a:solidFill>
                            <a:schemeClr val="bg1"/>
                          </a:solidFill>
                          <a:effectLst/>
                          <a:latin typeface="Lexend Medium" pitchFamily="2" charset="0"/>
                        </a:rPr>
                        <a:t>Anno associativo</a:t>
                      </a:r>
                      <a:endParaRPr lang="it-IT" sz="1800" dirty="0">
                        <a:solidFill>
                          <a:schemeClr val="bg1"/>
                        </a:solidFill>
                        <a:effectLst/>
                        <a:latin typeface="Lexend Medium" pitchFamily="2" charset="0"/>
                      </a:endParaRPr>
                    </a:p>
                  </a:txBody>
                  <a:tcPr marL="73025" marR="73025" anchor="ctr">
                    <a:solidFill>
                      <a:schemeClr val="accent6"/>
                    </a:solidFill>
                  </a:tcPr>
                </a:tc>
                <a:tc>
                  <a:txBody>
                    <a:bodyPr/>
                    <a:lstStyle/>
                    <a:p>
                      <a:pPr algn="ctr" rtl="0" fontAlgn="ctr">
                        <a:spcBef>
                          <a:spcPts val="0"/>
                        </a:spcBef>
                        <a:spcAft>
                          <a:spcPts val="0"/>
                        </a:spcAft>
                      </a:pPr>
                      <a:r>
                        <a:rPr lang="it-IT" sz="1800" b="0" u="none" strike="noStrike" dirty="0">
                          <a:solidFill>
                            <a:schemeClr val="bg1"/>
                          </a:solidFill>
                          <a:effectLst/>
                          <a:latin typeface="Lexend Medium" pitchFamily="2" charset="0"/>
                        </a:rPr>
                        <a:t>Brano dell’anno</a:t>
                      </a:r>
                      <a:endParaRPr lang="it-IT" sz="1800" dirty="0">
                        <a:solidFill>
                          <a:schemeClr val="bg1"/>
                        </a:solidFill>
                        <a:effectLst/>
                        <a:latin typeface="Lexend Medium" pitchFamily="2" charset="0"/>
                      </a:endParaRPr>
                    </a:p>
                  </a:txBody>
                  <a:tcPr marL="73025" marR="73025" anchor="ctr">
                    <a:solidFill>
                      <a:schemeClr val="accent6"/>
                    </a:solidFill>
                  </a:tcPr>
                </a:tc>
                <a:tc>
                  <a:txBody>
                    <a:bodyPr/>
                    <a:lstStyle/>
                    <a:p>
                      <a:pPr algn="ctr" rtl="0" fontAlgn="ctr">
                        <a:spcBef>
                          <a:spcPts val="0"/>
                        </a:spcBef>
                        <a:spcAft>
                          <a:spcPts val="0"/>
                        </a:spcAft>
                      </a:pPr>
                      <a:r>
                        <a:rPr lang="it-IT" sz="1800" b="0" u="none" strike="noStrike" dirty="0">
                          <a:solidFill>
                            <a:schemeClr val="bg1"/>
                          </a:solidFill>
                          <a:effectLst/>
                          <a:latin typeface="Lexend Medium" pitchFamily="2" charset="0"/>
                        </a:rPr>
                        <a:t>Verbi</a:t>
                      </a:r>
                      <a:endParaRPr lang="it-IT" sz="1800" dirty="0">
                        <a:solidFill>
                          <a:schemeClr val="bg1"/>
                        </a:solidFill>
                        <a:effectLst/>
                        <a:latin typeface="Lexend Medium" pitchFamily="2" charset="0"/>
                      </a:endParaRPr>
                    </a:p>
                  </a:txBody>
                  <a:tcPr marL="73025" marR="73025" anchor="ctr">
                    <a:solidFill>
                      <a:schemeClr val="accent6"/>
                    </a:solidFill>
                  </a:tcPr>
                </a:tc>
                <a:tc>
                  <a:txBody>
                    <a:bodyPr/>
                    <a:lstStyle/>
                    <a:p>
                      <a:pPr algn="ctr" rtl="0" fontAlgn="ctr">
                        <a:spcBef>
                          <a:spcPts val="0"/>
                        </a:spcBef>
                        <a:spcAft>
                          <a:spcPts val="0"/>
                        </a:spcAft>
                      </a:pPr>
                      <a:r>
                        <a:rPr lang="it-IT" sz="1800" b="0" u="none" strike="noStrike" dirty="0">
                          <a:solidFill>
                            <a:schemeClr val="bg1"/>
                          </a:solidFill>
                          <a:effectLst/>
                          <a:latin typeface="Lexend Medium" pitchFamily="2" charset="0"/>
                        </a:rPr>
                        <a:t>Impegni</a:t>
                      </a:r>
                      <a:endParaRPr lang="it-IT" sz="1800" dirty="0">
                        <a:solidFill>
                          <a:schemeClr val="bg1"/>
                        </a:solidFill>
                        <a:effectLst/>
                        <a:latin typeface="Lexend Medium" pitchFamily="2" charset="0"/>
                      </a:endParaRPr>
                    </a:p>
                  </a:txBody>
                  <a:tcPr marL="73025" marR="73025" anchor="ctr">
                    <a:solidFill>
                      <a:schemeClr val="accent6"/>
                    </a:solidFill>
                  </a:tcPr>
                </a:tc>
                <a:extLst>
                  <a:ext uri="{0D108BD9-81ED-4DB2-BD59-A6C34878D82A}">
                    <a16:rowId xmlns:a16="http://schemas.microsoft.com/office/drawing/2014/main" val="1869172336"/>
                  </a:ext>
                </a:extLst>
              </a:tr>
              <a:tr h="1517680">
                <a:tc>
                  <a:txBody>
                    <a:bodyPr/>
                    <a:lstStyle/>
                    <a:p>
                      <a:pPr algn="ctr" rtl="0" fontAlgn="ctr">
                        <a:spcBef>
                          <a:spcPts val="0"/>
                        </a:spcBef>
                        <a:spcAft>
                          <a:spcPts val="0"/>
                        </a:spcAft>
                      </a:pPr>
                      <a:r>
                        <a:rPr lang="it-IT" sz="1800" b="0" u="none" strike="noStrike" dirty="0">
                          <a:solidFill>
                            <a:schemeClr val="bg2">
                              <a:lumMod val="25000"/>
                            </a:schemeClr>
                          </a:solidFill>
                          <a:effectLst/>
                          <a:latin typeface="Lexend Medium" pitchFamily="2" charset="0"/>
                        </a:rPr>
                        <a:t>2021/22</a:t>
                      </a:r>
                      <a:endParaRPr lang="it-IT" sz="1800" dirty="0">
                        <a:solidFill>
                          <a:schemeClr val="bg2">
                            <a:lumMod val="25000"/>
                          </a:schemeClr>
                        </a:solidFill>
                        <a:effectLst/>
                        <a:latin typeface="Lexend Medium" pitchFamily="2" charset="0"/>
                      </a:endParaRPr>
                    </a:p>
                  </a:txBody>
                  <a:tcPr marL="73025" marR="73025" anchor="ctr"/>
                </a:tc>
                <a:tc>
                  <a:txBody>
                    <a:bodyPr/>
                    <a:lstStyle/>
                    <a:p>
                      <a:pPr algn="ctr" rtl="0" fontAlgn="ctr">
                        <a:spcBef>
                          <a:spcPts val="0"/>
                        </a:spcBef>
                        <a:spcAft>
                          <a:spcPts val="0"/>
                        </a:spcAft>
                      </a:pPr>
                      <a:r>
                        <a:rPr lang="it-IT" sz="1800" b="0" u="none" strike="noStrike">
                          <a:solidFill>
                            <a:schemeClr val="bg2">
                              <a:lumMod val="25000"/>
                            </a:schemeClr>
                          </a:solidFill>
                          <a:effectLst/>
                          <a:latin typeface="Lexend Medium" pitchFamily="2" charset="0"/>
                        </a:rPr>
                        <a:t>«Fissi su di Lui» (cfr. Lc 4,14-21)</a:t>
                      </a:r>
                      <a:endParaRPr lang="it-IT" sz="1800">
                        <a:solidFill>
                          <a:schemeClr val="bg2">
                            <a:lumMod val="25000"/>
                          </a:schemeClr>
                        </a:solidFill>
                        <a:effectLst/>
                        <a:latin typeface="Lexend Medium" pitchFamily="2" charset="0"/>
                      </a:endParaRPr>
                    </a:p>
                  </a:txBody>
                  <a:tcPr marL="73025" marR="73025" anchor="ctr"/>
                </a:tc>
                <a:tc>
                  <a:txBody>
                    <a:bodyPr/>
                    <a:lstStyle/>
                    <a:p>
                      <a:pPr algn="ctr" rtl="0" fontAlgn="ctr">
                        <a:spcBef>
                          <a:spcPts val="0"/>
                        </a:spcBef>
                        <a:spcAft>
                          <a:spcPts val="0"/>
                        </a:spcAft>
                      </a:pPr>
                      <a:r>
                        <a:rPr lang="it-IT" sz="1800" b="0" u="none" strike="noStrike" dirty="0">
                          <a:solidFill>
                            <a:schemeClr val="bg2">
                              <a:lumMod val="25000"/>
                            </a:schemeClr>
                          </a:solidFill>
                          <a:effectLst/>
                          <a:latin typeface="Lexend Medium" pitchFamily="2" charset="0"/>
                        </a:rPr>
                        <a:t>Contemplare</a:t>
                      </a:r>
                      <a:endParaRPr lang="it-IT" sz="1800" dirty="0">
                        <a:solidFill>
                          <a:schemeClr val="bg2">
                            <a:lumMod val="25000"/>
                          </a:schemeClr>
                        </a:solidFill>
                        <a:effectLst/>
                        <a:latin typeface="Lexend Medium" pitchFamily="2" charset="0"/>
                      </a:endParaRPr>
                    </a:p>
                  </a:txBody>
                  <a:tcPr marL="73025" marR="73025" anchor="ctr"/>
                </a:tc>
                <a:tc>
                  <a:txBody>
                    <a:bodyPr/>
                    <a:lstStyle/>
                    <a:p>
                      <a:pPr rtl="0" fontAlgn="ctr">
                        <a:spcBef>
                          <a:spcPts val="0"/>
                        </a:spcBef>
                        <a:spcAft>
                          <a:spcPts val="0"/>
                        </a:spcAft>
                      </a:pPr>
                      <a:r>
                        <a:rPr lang="it-IT" sz="1800" b="0" u="none" strike="noStrike">
                          <a:solidFill>
                            <a:schemeClr val="bg2">
                              <a:lumMod val="25000"/>
                            </a:schemeClr>
                          </a:solidFill>
                          <a:effectLst/>
                          <a:latin typeface="Lexend Medium" pitchFamily="2" charset="0"/>
                        </a:rPr>
                        <a:t>Lavoro con i consigli parrocchiali e diocesani</a:t>
                      </a:r>
                      <a:endParaRPr lang="it-IT" sz="1800">
                        <a:solidFill>
                          <a:schemeClr val="bg2">
                            <a:lumMod val="25000"/>
                          </a:schemeClr>
                        </a:solidFill>
                        <a:effectLst/>
                        <a:latin typeface="Lexend Medium" pitchFamily="2" charset="0"/>
                      </a:endParaRPr>
                    </a:p>
                  </a:txBody>
                  <a:tcPr marL="73025" marR="73025" anchor="ctr"/>
                </a:tc>
                <a:extLst>
                  <a:ext uri="{0D108BD9-81ED-4DB2-BD59-A6C34878D82A}">
                    <a16:rowId xmlns:a16="http://schemas.microsoft.com/office/drawing/2014/main" val="427794393"/>
                  </a:ext>
                </a:extLst>
              </a:tr>
              <a:tr h="1177509">
                <a:tc>
                  <a:txBody>
                    <a:bodyPr/>
                    <a:lstStyle/>
                    <a:p>
                      <a:pPr algn="ctr" rtl="0" fontAlgn="ctr">
                        <a:spcBef>
                          <a:spcPts val="0"/>
                        </a:spcBef>
                        <a:spcAft>
                          <a:spcPts val="0"/>
                        </a:spcAft>
                      </a:pPr>
                      <a:r>
                        <a:rPr lang="it-IT" sz="1800" b="0" u="none" strike="noStrike">
                          <a:solidFill>
                            <a:schemeClr val="bg2">
                              <a:lumMod val="25000"/>
                            </a:schemeClr>
                          </a:solidFill>
                          <a:effectLst/>
                          <a:latin typeface="Lexend Medium" pitchFamily="2" charset="0"/>
                        </a:rPr>
                        <a:t>2022/23</a:t>
                      </a:r>
                      <a:endParaRPr lang="it-IT" sz="1800">
                        <a:solidFill>
                          <a:schemeClr val="bg2">
                            <a:lumMod val="25000"/>
                          </a:schemeClr>
                        </a:solidFill>
                        <a:effectLst/>
                        <a:latin typeface="Lexend Medium" pitchFamily="2" charset="0"/>
                      </a:endParaRPr>
                    </a:p>
                  </a:txBody>
                  <a:tcPr marL="73025" marR="73025" anchor="ctr"/>
                </a:tc>
                <a:tc>
                  <a:txBody>
                    <a:bodyPr/>
                    <a:lstStyle/>
                    <a:p>
                      <a:pPr algn="ctr" rtl="0" fontAlgn="ctr">
                        <a:spcBef>
                          <a:spcPts val="0"/>
                        </a:spcBef>
                        <a:spcAft>
                          <a:spcPts val="0"/>
                        </a:spcAft>
                      </a:pPr>
                      <a:r>
                        <a:rPr lang="it-IT" sz="1800" b="0" u="none" strike="noStrike">
                          <a:solidFill>
                            <a:schemeClr val="bg2">
                              <a:lumMod val="25000"/>
                            </a:schemeClr>
                          </a:solidFill>
                          <a:effectLst/>
                          <a:latin typeface="Lexend Medium" pitchFamily="2" charset="0"/>
                        </a:rPr>
                        <a:t>«Andate dunque» (cfr. Mt 28,16-20)</a:t>
                      </a:r>
                      <a:endParaRPr lang="it-IT" sz="1800">
                        <a:solidFill>
                          <a:schemeClr val="bg2">
                            <a:lumMod val="25000"/>
                          </a:schemeClr>
                        </a:solidFill>
                        <a:effectLst/>
                        <a:latin typeface="Lexend Medium" pitchFamily="2" charset="0"/>
                      </a:endParaRPr>
                    </a:p>
                  </a:txBody>
                  <a:tcPr marL="73025" marR="73025" anchor="ctr"/>
                </a:tc>
                <a:tc>
                  <a:txBody>
                    <a:bodyPr/>
                    <a:lstStyle/>
                    <a:p>
                      <a:pPr algn="ctr" rtl="0" fontAlgn="ctr">
                        <a:spcBef>
                          <a:spcPts val="0"/>
                        </a:spcBef>
                        <a:spcAft>
                          <a:spcPts val="0"/>
                        </a:spcAft>
                      </a:pPr>
                      <a:r>
                        <a:rPr lang="it-IT" sz="1800" b="0" u="none" strike="noStrike">
                          <a:solidFill>
                            <a:schemeClr val="bg2">
                              <a:lumMod val="25000"/>
                            </a:schemeClr>
                          </a:solidFill>
                          <a:effectLst/>
                          <a:latin typeface="Lexend Medium" pitchFamily="2" charset="0"/>
                        </a:rPr>
                        <a:t>Sperare</a:t>
                      </a:r>
                      <a:endParaRPr lang="it-IT" sz="1800">
                        <a:solidFill>
                          <a:schemeClr val="bg2">
                            <a:lumMod val="25000"/>
                          </a:schemeClr>
                        </a:solidFill>
                        <a:effectLst/>
                        <a:latin typeface="Lexend Medium" pitchFamily="2" charset="0"/>
                      </a:endParaRPr>
                    </a:p>
                  </a:txBody>
                  <a:tcPr marL="73025" marR="73025" anchor="ctr"/>
                </a:tc>
                <a:tc>
                  <a:txBody>
                    <a:bodyPr/>
                    <a:lstStyle/>
                    <a:p>
                      <a:pPr rtl="0" fontAlgn="ctr">
                        <a:spcBef>
                          <a:spcPts val="0"/>
                        </a:spcBef>
                        <a:spcAft>
                          <a:spcPts val="0"/>
                        </a:spcAft>
                      </a:pPr>
                      <a:r>
                        <a:rPr lang="it-IT" sz="1800" b="0" u="none" strike="noStrike">
                          <a:solidFill>
                            <a:schemeClr val="bg2">
                              <a:lumMod val="25000"/>
                            </a:schemeClr>
                          </a:solidFill>
                          <a:effectLst/>
                          <a:latin typeface="Lexend Medium" pitchFamily="2" charset="0"/>
                        </a:rPr>
                        <a:t>Lavoro con gli educatori e gli animatori</a:t>
                      </a:r>
                      <a:endParaRPr lang="it-IT" sz="1800">
                        <a:solidFill>
                          <a:schemeClr val="bg2">
                            <a:lumMod val="25000"/>
                          </a:schemeClr>
                        </a:solidFill>
                        <a:effectLst/>
                        <a:latin typeface="Lexend Medium" pitchFamily="2" charset="0"/>
                      </a:endParaRPr>
                    </a:p>
                  </a:txBody>
                  <a:tcPr marL="73025" marR="73025" anchor="ctr"/>
                </a:tc>
                <a:extLst>
                  <a:ext uri="{0D108BD9-81ED-4DB2-BD59-A6C34878D82A}">
                    <a16:rowId xmlns:a16="http://schemas.microsoft.com/office/drawing/2014/main" val="2749761201"/>
                  </a:ext>
                </a:extLst>
              </a:tr>
              <a:tr h="1177509">
                <a:tc>
                  <a:txBody>
                    <a:bodyPr/>
                    <a:lstStyle/>
                    <a:p>
                      <a:pPr algn="ctr" rtl="0" fontAlgn="ctr">
                        <a:spcBef>
                          <a:spcPts val="0"/>
                        </a:spcBef>
                        <a:spcAft>
                          <a:spcPts val="0"/>
                        </a:spcAft>
                      </a:pPr>
                      <a:r>
                        <a:rPr lang="it-IT" sz="1800" b="0" u="none" strike="noStrike">
                          <a:solidFill>
                            <a:schemeClr val="bg2">
                              <a:lumMod val="25000"/>
                            </a:schemeClr>
                          </a:solidFill>
                          <a:effectLst/>
                          <a:latin typeface="Lexend Medium" pitchFamily="2" charset="0"/>
                        </a:rPr>
                        <a:t>2023/24</a:t>
                      </a:r>
                      <a:endParaRPr lang="it-IT" sz="1800">
                        <a:solidFill>
                          <a:schemeClr val="bg2">
                            <a:lumMod val="25000"/>
                          </a:schemeClr>
                        </a:solidFill>
                        <a:effectLst/>
                        <a:latin typeface="Lexend Medium" pitchFamily="2" charset="0"/>
                      </a:endParaRPr>
                    </a:p>
                  </a:txBody>
                  <a:tcPr marL="73025" marR="73025" anchor="ctr"/>
                </a:tc>
                <a:tc>
                  <a:txBody>
                    <a:bodyPr/>
                    <a:lstStyle/>
                    <a:p>
                      <a:pPr algn="ctr" rtl="0" fontAlgn="ctr">
                        <a:spcBef>
                          <a:spcPts val="0"/>
                        </a:spcBef>
                        <a:spcAft>
                          <a:spcPts val="0"/>
                        </a:spcAft>
                      </a:pPr>
                      <a:r>
                        <a:rPr lang="it-IT" sz="1800" b="0" u="none" strike="noStrike" dirty="0">
                          <a:solidFill>
                            <a:schemeClr val="bg2">
                              <a:lumMod val="25000"/>
                            </a:schemeClr>
                          </a:solidFill>
                          <a:effectLst/>
                          <a:latin typeface="Lexend Medium" pitchFamily="2" charset="0"/>
                        </a:rPr>
                        <a:t>«Chi ha toccato le mie vesti?» </a:t>
                      </a:r>
                      <a:endParaRPr lang="it-IT" sz="1800" dirty="0">
                        <a:solidFill>
                          <a:schemeClr val="bg2">
                            <a:lumMod val="25000"/>
                          </a:schemeClr>
                        </a:solidFill>
                        <a:effectLst/>
                        <a:latin typeface="Lexend Medium" pitchFamily="2" charset="0"/>
                      </a:endParaRPr>
                    </a:p>
                    <a:p>
                      <a:pPr algn="ctr" rtl="0" fontAlgn="ctr">
                        <a:spcBef>
                          <a:spcPts val="0"/>
                        </a:spcBef>
                        <a:spcAft>
                          <a:spcPts val="0"/>
                        </a:spcAft>
                      </a:pPr>
                      <a:r>
                        <a:rPr lang="it-IT" sz="1800" b="0" u="none" strike="noStrike" dirty="0">
                          <a:solidFill>
                            <a:schemeClr val="bg2">
                              <a:lumMod val="25000"/>
                            </a:schemeClr>
                          </a:solidFill>
                          <a:effectLst/>
                          <a:latin typeface="Lexend Medium" pitchFamily="2" charset="0"/>
                        </a:rPr>
                        <a:t>(cfr. Mc 5,21-43)</a:t>
                      </a:r>
                      <a:endParaRPr lang="it-IT" sz="1800" dirty="0">
                        <a:solidFill>
                          <a:schemeClr val="bg2">
                            <a:lumMod val="25000"/>
                          </a:schemeClr>
                        </a:solidFill>
                        <a:effectLst/>
                        <a:latin typeface="Lexend Medium" pitchFamily="2" charset="0"/>
                      </a:endParaRPr>
                    </a:p>
                  </a:txBody>
                  <a:tcPr marL="73025" marR="73025" anchor="ctr"/>
                </a:tc>
                <a:tc>
                  <a:txBody>
                    <a:bodyPr/>
                    <a:lstStyle/>
                    <a:p>
                      <a:pPr algn="ctr" rtl="0" fontAlgn="ctr">
                        <a:spcBef>
                          <a:spcPts val="0"/>
                        </a:spcBef>
                        <a:spcAft>
                          <a:spcPts val="0"/>
                        </a:spcAft>
                      </a:pPr>
                      <a:r>
                        <a:rPr lang="it-IT" sz="1800" b="0" u="none" strike="noStrike">
                          <a:solidFill>
                            <a:schemeClr val="bg2">
                              <a:lumMod val="25000"/>
                            </a:schemeClr>
                          </a:solidFill>
                          <a:effectLst/>
                          <a:latin typeface="Lexend Medium" pitchFamily="2" charset="0"/>
                        </a:rPr>
                        <a:t>Prendersi cura</a:t>
                      </a:r>
                      <a:endParaRPr lang="it-IT" sz="1800">
                        <a:solidFill>
                          <a:schemeClr val="bg2">
                            <a:lumMod val="25000"/>
                          </a:schemeClr>
                        </a:solidFill>
                        <a:effectLst/>
                        <a:latin typeface="Lexend Medium" pitchFamily="2" charset="0"/>
                      </a:endParaRPr>
                    </a:p>
                  </a:txBody>
                  <a:tcPr marL="73025" marR="73025" anchor="ctr"/>
                </a:tc>
                <a:tc>
                  <a:txBody>
                    <a:bodyPr/>
                    <a:lstStyle/>
                    <a:p>
                      <a:pPr rtl="0" fontAlgn="ctr">
                        <a:spcBef>
                          <a:spcPts val="0"/>
                        </a:spcBef>
                        <a:spcAft>
                          <a:spcPts val="0"/>
                        </a:spcAft>
                      </a:pPr>
                      <a:r>
                        <a:rPr lang="it-IT" sz="1800" b="0" u="none" strike="noStrike" dirty="0">
                          <a:solidFill>
                            <a:schemeClr val="bg2">
                              <a:lumMod val="25000"/>
                            </a:schemeClr>
                          </a:solidFill>
                          <a:effectLst/>
                          <a:latin typeface="Lexend Medium" pitchFamily="2" charset="0"/>
                        </a:rPr>
                        <a:t>Itinerario assembleare</a:t>
                      </a:r>
                      <a:endParaRPr lang="it-IT" sz="1800" dirty="0">
                        <a:solidFill>
                          <a:schemeClr val="bg2">
                            <a:lumMod val="25000"/>
                          </a:schemeClr>
                        </a:solidFill>
                        <a:effectLst/>
                        <a:latin typeface="Lexend Medium" pitchFamily="2" charset="0"/>
                      </a:endParaRPr>
                    </a:p>
                  </a:txBody>
                  <a:tcPr marL="73025" marR="73025" anchor="ctr"/>
                </a:tc>
                <a:extLst>
                  <a:ext uri="{0D108BD9-81ED-4DB2-BD59-A6C34878D82A}">
                    <a16:rowId xmlns:a16="http://schemas.microsoft.com/office/drawing/2014/main" val="1117394365"/>
                  </a:ext>
                </a:extLst>
              </a:tr>
            </a:tbl>
          </a:graphicData>
        </a:graphic>
      </p:graphicFrame>
      <p:sp>
        <p:nvSpPr>
          <p:cNvPr id="12" name="Sottotitolo 2">
            <a:extLst>
              <a:ext uri="{FF2B5EF4-FFF2-40B4-BE49-F238E27FC236}">
                <a16:creationId xmlns:a16="http://schemas.microsoft.com/office/drawing/2014/main" id="{17037517-436A-7C59-8B79-00F028D08DD7}"/>
              </a:ext>
            </a:extLst>
          </p:cNvPr>
          <p:cNvSpPr txBox="1">
            <a:spLocks/>
          </p:cNvSpPr>
          <p:nvPr/>
        </p:nvSpPr>
        <p:spPr>
          <a:xfrm>
            <a:off x="320123" y="2735377"/>
            <a:ext cx="3279072" cy="246899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spcBef>
                <a:spcPts val="0"/>
              </a:spcBef>
            </a:pPr>
            <a:r>
              <a:rPr lang="it-IT" sz="2000" dirty="0">
                <a:solidFill>
                  <a:schemeClr val="accent1">
                    <a:lumMod val="50000"/>
                  </a:schemeClr>
                </a:solidFill>
                <a:latin typeface="Lexend Medium" pitchFamily="2" charset="0"/>
              </a:rPr>
              <a:t>“Passiamo all’altra riva”</a:t>
            </a:r>
          </a:p>
          <a:p>
            <a:pPr algn="l">
              <a:spcBef>
                <a:spcPts val="0"/>
              </a:spcBef>
            </a:pPr>
            <a:endParaRPr lang="it-IT" sz="1200" dirty="0">
              <a:solidFill>
                <a:schemeClr val="accent1">
                  <a:lumMod val="50000"/>
                </a:schemeClr>
              </a:solidFill>
              <a:latin typeface="Lexend Medium" pitchFamily="2" charset="0"/>
            </a:endParaRPr>
          </a:p>
          <a:p>
            <a:pPr algn="l">
              <a:spcBef>
                <a:spcPts val="0"/>
              </a:spcBef>
            </a:pPr>
            <a:r>
              <a:rPr lang="it-IT" sz="2000" dirty="0">
                <a:solidFill>
                  <a:schemeClr val="accent1">
                    <a:lumMod val="50000"/>
                  </a:schemeClr>
                </a:solidFill>
                <a:latin typeface="Lexend Medium" pitchFamily="2" charset="0"/>
              </a:rPr>
              <a:t>Orientamenti </a:t>
            </a:r>
          </a:p>
          <a:p>
            <a:pPr algn="l">
              <a:spcBef>
                <a:spcPts val="0"/>
              </a:spcBef>
            </a:pPr>
            <a:r>
              <a:rPr lang="it-IT" sz="2000" dirty="0">
                <a:solidFill>
                  <a:schemeClr val="accent1">
                    <a:lumMod val="50000"/>
                  </a:schemeClr>
                </a:solidFill>
                <a:latin typeface="Lexend Medium" pitchFamily="2" charset="0"/>
              </a:rPr>
              <a:t>associativi per </a:t>
            </a:r>
          </a:p>
          <a:p>
            <a:pPr algn="l">
              <a:spcBef>
                <a:spcPts val="0"/>
              </a:spcBef>
            </a:pPr>
            <a:r>
              <a:rPr lang="it-IT" sz="2000" dirty="0">
                <a:solidFill>
                  <a:schemeClr val="accent1">
                    <a:lumMod val="50000"/>
                  </a:schemeClr>
                </a:solidFill>
                <a:latin typeface="Lexend Medium" pitchFamily="2" charset="0"/>
              </a:rPr>
              <a:t>il triennio </a:t>
            </a:r>
            <a:r>
              <a:rPr lang="it-IT" sz="2000" b="1" dirty="0">
                <a:solidFill>
                  <a:schemeClr val="accent1">
                    <a:lumMod val="50000"/>
                  </a:schemeClr>
                </a:solidFill>
                <a:latin typeface="Lexend Black" pitchFamily="2" charset="0"/>
              </a:rPr>
              <a:t>2021-2024</a:t>
            </a:r>
            <a:endParaRPr lang="it-IT" sz="2000" dirty="0">
              <a:solidFill>
                <a:schemeClr val="accent1">
                  <a:lumMod val="50000"/>
                </a:schemeClr>
              </a:solidFill>
              <a:latin typeface="Lexend Medium" pitchFamily="2" charset="0"/>
            </a:endParaRPr>
          </a:p>
          <a:p>
            <a:br>
              <a:rPr lang="it-IT" dirty="0"/>
            </a:br>
            <a:endParaRPr lang="it-IT" dirty="0"/>
          </a:p>
        </p:txBody>
      </p:sp>
      <p:sp>
        <p:nvSpPr>
          <p:cNvPr id="14" name="Ovale 13">
            <a:extLst>
              <a:ext uri="{FF2B5EF4-FFF2-40B4-BE49-F238E27FC236}">
                <a16:creationId xmlns:a16="http://schemas.microsoft.com/office/drawing/2014/main" id="{80826742-0BC4-DD3D-3999-C90F584D3F0D}"/>
              </a:ext>
            </a:extLst>
          </p:cNvPr>
          <p:cNvSpPr/>
          <p:nvPr/>
        </p:nvSpPr>
        <p:spPr>
          <a:xfrm>
            <a:off x="3517496" y="5033850"/>
            <a:ext cx="8436080" cy="1457584"/>
          </a:xfrm>
          <a:custGeom>
            <a:avLst/>
            <a:gdLst>
              <a:gd name="connsiteX0" fmla="*/ 0 w 8436080"/>
              <a:gd name="connsiteY0" fmla="*/ 728792 h 1457584"/>
              <a:gd name="connsiteX1" fmla="*/ 4218040 w 8436080"/>
              <a:gd name="connsiteY1" fmla="*/ 0 h 1457584"/>
              <a:gd name="connsiteX2" fmla="*/ 8436080 w 8436080"/>
              <a:gd name="connsiteY2" fmla="*/ 728792 h 1457584"/>
              <a:gd name="connsiteX3" fmla="*/ 4218040 w 8436080"/>
              <a:gd name="connsiteY3" fmla="*/ 1457584 h 1457584"/>
              <a:gd name="connsiteX4" fmla="*/ 0 w 8436080"/>
              <a:gd name="connsiteY4" fmla="*/ 728792 h 145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6080" h="1457584" extrusionOk="0">
                <a:moveTo>
                  <a:pt x="0" y="728792"/>
                </a:moveTo>
                <a:cubicBezTo>
                  <a:pt x="-44020" y="203231"/>
                  <a:pt x="1881901" y="-79846"/>
                  <a:pt x="4218040" y="0"/>
                </a:cubicBezTo>
                <a:cubicBezTo>
                  <a:pt x="6541151" y="-1562"/>
                  <a:pt x="8382604" y="336364"/>
                  <a:pt x="8436080" y="728792"/>
                </a:cubicBezTo>
                <a:cubicBezTo>
                  <a:pt x="8599150" y="1476268"/>
                  <a:pt x="6868152" y="1324426"/>
                  <a:pt x="4218040" y="1457584"/>
                </a:cubicBezTo>
                <a:cubicBezTo>
                  <a:pt x="1919275" y="1459041"/>
                  <a:pt x="2448" y="1159259"/>
                  <a:pt x="0" y="728792"/>
                </a:cubicBezTo>
                <a:close/>
              </a:path>
            </a:pathLst>
          </a:custGeom>
          <a:noFill/>
          <a:ln w="28575">
            <a:solidFill>
              <a:srgbClr val="C00000"/>
            </a:solidFill>
            <a:extLst>
              <a:ext uri="{C807C97D-BFC1-408E-A445-0C87EB9F89A2}">
                <ask:lineSketchStyleProps xmlns:ask="http://schemas.microsoft.com/office/drawing/2018/sketchyshapes" sd="264327539">
                  <a:prstGeom prst="ellipse">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BAF9C3E0-7078-082E-5E9B-2B553B1DC1A8}"/>
              </a:ext>
            </a:extLst>
          </p:cNvPr>
          <p:cNvPicPr>
            <a:picLocks noChangeAspect="1"/>
          </p:cNvPicPr>
          <p:nvPr/>
        </p:nvPicPr>
        <p:blipFill>
          <a:blip r:embed="rId5"/>
          <a:stretch>
            <a:fillRect/>
          </a:stretch>
        </p:blipFill>
        <p:spPr>
          <a:xfrm>
            <a:off x="-6457602" y="5021817"/>
            <a:ext cx="9702254" cy="2018734"/>
          </a:xfrm>
          <a:prstGeom prst="rect">
            <a:avLst/>
          </a:prstGeom>
        </p:spPr>
      </p:pic>
    </p:spTree>
    <p:extLst>
      <p:ext uri="{BB962C8B-B14F-4D97-AF65-F5344CB8AC3E}">
        <p14:creationId xmlns:p14="http://schemas.microsoft.com/office/powerpoint/2010/main" val="2555108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Titolo 1">
            <a:extLst>
              <a:ext uri="{FF2B5EF4-FFF2-40B4-BE49-F238E27FC236}">
                <a16:creationId xmlns:a16="http://schemas.microsoft.com/office/drawing/2014/main" id="{01B68845-485C-31D3-C989-C4D3B3C6E7B7}"/>
              </a:ext>
            </a:extLst>
          </p:cNvPr>
          <p:cNvSpPr>
            <a:spLocks noGrp="1"/>
          </p:cNvSpPr>
          <p:nvPr>
            <p:ph type="ctrTitle"/>
          </p:nvPr>
        </p:nvSpPr>
        <p:spPr>
          <a:xfrm>
            <a:off x="944015" y="610784"/>
            <a:ext cx="10100164" cy="1020840"/>
          </a:xfrm>
          <a:noFill/>
        </p:spPr>
        <p:txBody>
          <a:bodyPr>
            <a:noAutofit/>
          </a:bodyPr>
          <a:lstStyle/>
          <a:p>
            <a:pPr algn="r"/>
            <a:r>
              <a:rPr lang="it-IT" sz="6600" dirty="0">
                <a:solidFill>
                  <a:srgbClr val="73B115"/>
                </a:solidFill>
                <a:effectLst/>
                <a:latin typeface="Asparagus Sprouts" pitchFamily="2" charset="0"/>
                <a:ea typeface="Mabook" charset="0"/>
                <a:cs typeface="Mabook" charset="0"/>
              </a:rPr>
              <a:t>Prendersi cura</a:t>
            </a:r>
            <a:endParaRPr lang="it-IT" sz="3200" b="1" dirty="0">
              <a:solidFill>
                <a:schemeClr val="accent1">
                  <a:lumMod val="50000"/>
                </a:schemeClr>
              </a:solidFill>
              <a:effectLst/>
              <a:latin typeface="Mabook" charset="0"/>
              <a:ea typeface="Mabook" charset="0"/>
              <a:cs typeface="Mabook" charset="0"/>
            </a:endParaRPr>
          </a:p>
        </p:txBody>
      </p:sp>
      <p:sp>
        <p:nvSpPr>
          <p:cNvPr id="3" name="Sottotitolo 2">
            <a:extLst>
              <a:ext uri="{FF2B5EF4-FFF2-40B4-BE49-F238E27FC236}">
                <a16:creationId xmlns:a16="http://schemas.microsoft.com/office/drawing/2014/main" id="{01A6CE5F-4285-6972-BC16-2307D92E058C}"/>
              </a:ext>
            </a:extLst>
          </p:cNvPr>
          <p:cNvSpPr>
            <a:spLocks noGrp="1"/>
          </p:cNvSpPr>
          <p:nvPr>
            <p:ph type="subTitle" idx="1"/>
          </p:nvPr>
        </p:nvSpPr>
        <p:spPr>
          <a:xfrm>
            <a:off x="944015" y="1665063"/>
            <a:ext cx="10303967" cy="4301936"/>
          </a:xfrm>
        </p:spPr>
        <p:txBody>
          <a:bodyPr>
            <a:normAutofit lnSpcReduction="10000"/>
          </a:bodyPr>
          <a:lstStyle/>
          <a:p>
            <a:pPr algn="just"/>
            <a:r>
              <a:rPr lang="it-IT" i="1" dirty="0">
                <a:solidFill>
                  <a:schemeClr val="accent1">
                    <a:lumMod val="50000"/>
                  </a:schemeClr>
                </a:solidFill>
                <a:latin typeface="Timeless" panose="02000503060000020004" pitchFamily="2" charset="0"/>
                <a:ea typeface="Times New Roman" charset="0"/>
                <a:cs typeface="Times New Roman" charset="0"/>
              </a:rPr>
              <a:t>La narrazione contiene, quasi come perno centrale, la domanda di Gesù registrata dai discepoli: «Chi mi ha toccato?». Le protagoniste principali sono due figure femminili: una donna affetta da perdite di sangue e una ragazza morente.  Ci troviamo di fronte a due racconti intrecciati. Gesù, il quale viene “toccato” dalla donna e che “tocca” a sua volta, prendendo la mano della fanciulla, guarisce entrambe o – meglio – si prende cura di loro. Il Vangelo evoca – oltre alla guarigione – un desiderio di incontro, una riduzione delle distanze, un recupero della gioia di vivere. Il Signore Gesù si prende cura del cuore, della relazione di fede, facendo gustare la risurrezione. L’itinerario sinodale, analogamente al tragitto di Gesù, giungerà a una “cura” che si tradurrà in concretezza, che arriverà a decisioni operative, aprendo di fatto orizzonti di speranza.</a:t>
            </a:r>
            <a:endParaRPr lang="it-IT" sz="1600" b="1" i="1" dirty="0">
              <a:solidFill>
                <a:schemeClr val="accent1">
                  <a:lumMod val="50000"/>
                </a:schemeClr>
              </a:solidFill>
              <a:latin typeface="Timeless" panose="02000503060000020004" pitchFamily="2" charset="0"/>
              <a:ea typeface="Times New Roman" charset="0"/>
              <a:cs typeface="Times New Roman" charset="0"/>
            </a:endParaRPr>
          </a:p>
          <a:p>
            <a:pPr algn="r"/>
            <a:r>
              <a:rPr lang="it-IT" sz="1600" b="1" dirty="0">
                <a:solidFill>
                  <a:schemeClr val="accent1">
                    <a:lumMod val="50000"/>
                  </a:schemeClr>
                </a:solidFill>
                <a:latin typeface="Lexend Black" pitchFamily="2" charset="0"/>
                <a:ea typeface="Times New Roman" charset="0"/>
                <a:cs typeface="Times New Roman" charset="0"/>
              </a:rPr>
              <a:t>(“Passiamo all’altra riva”. Orientamenti per il triennio 2021-24)</a:t>
            </a:r>
            <a:endParaRPr lang="it-IT" sz="3800" i="1" dirty="0">
              <a:solidFill>
                <a:schemeClr val="accent1">
                  <a:lumMod val="50000"/>
                </a:schemeClr>
              </a:solidFill>
              <a:latin typeface="Times New Roman" charset="0"/>
              <a:ea typeface="Times New Roman" charset="0"/>
              <a:cs typeface="Times New Roman" charset="0"/>
            </a:endParaRPr>
          </a:p>
          <a:p>
            <a:pPr algn="just"/>
            <a:endParaRPr lang="it-IT" sz="2900" dirty="0"/>
          </a:p>
        </p:txBody>
      </p:sp>
    </p:spTree>
    <p:extLst>
      <p:ext uri="{BB962C8B-B14F-4D97-AF65-F5344CB8AC3E}">
        <p14:creationId xmlns:p14="http://schemas.microsoft.com/office/powerpoint/2010/main" val="1656336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Titolo 1">
            <a:extLst>
              <a:ext uri="{FF2B5EF4-FFF2-40B4-BE49-F238E27FC236}">
                <a16:creationId xmlns:a16="http://schemas.microsoft.com/office/drawing/2014/main" id="{BBA5DE0F-5DA8-6F0D-17F0-97C5869759EE}"/>
              </a:ext>
            </a:extLst>
          </p:cNvPr>
          <p:cNvSpPr>
            <a:spLocks noGrp="1"/>
          </p:cNvSpPr>
          <p:nvPr>
            <p:ph type="ctrTitle"/>
          </p:nvPr>
        </p:nvSpPr>
        <p:spPr>
          <a:xfrm>
            <a:off x="96252" y="998779"/>
            <a:ext cx="12192000" cy="1020840"/>
          </a:xfrm>
          <a:noFill/>
        </p:spPr>
        <p:txBody>
          <a:bodyPr>
            <a:noAutofit/>
          </a:bodyPr>
          <a:lstStyle/>
          <a:p>
            <a:r>
              <a:rPr lang="it-IT" dirty="0">
                <a:solidFill>
                  <a:srgbClr val="73B115"/>
                </a:solidFill>
                <a:effectLst/>
                <a:latin typeface="Asparagus Sprouts" pitchFamily="2" charset="0"/>
                <a:ea typeface="Mabook" charset="0"/>
                <a:cs typeface="Mabook" charset="0"/>
              </a:rPr>
              <a:t>NEL CAMMINO DELLA CHIESA</a:t>
            </a:r>
            <a:endParaRPr lang="it-IT" sz="2800" dirty="0">
              <a:solidFill>
                <a:srgbClr val="73B115"/>
              </a:solidFill>
              <a:effectLst/>
              <a:latin typeface="Asparagus Sprouts" pitchFamily="2" charset="0"/>
              <a:ea typeface="Mabook" charset="0"/>
              <a:cs typeface="Mabook" charset="0"/>
            </a:endParaRPr>
          </a:p>
        </p:txBody>
      </p:sp>
      <p:sp>
        <p:nvSpPr>
          <p:cNvPr id="3" name="Sottotitolo 2">
            <a:extLst>
              <a:ext uri="{FF2B5EF4-FFF2-40B4-BE49-F238E27FC236}">
                <a16:creationId xmlns:a16="http://schemas.microsoft.com/office/drawing/2014/main" id="{FDDCEC4B-C26C-4FAB-020D-E00E5B6EA645}"/>
              </a:ext>
            </a:extLst>
          </p:cNvPr>
          <p:cNvSpPr>
            <a:spLocks noGrp="1"/>
          </p:cNvSpPr>
          <p:nvPr>
            <p:ph type="subTitle" idx="1"/>
          </p:nvPr>
        </p:nvSpPr>
        <p:spPr>
          <a:xfrm>
            <a:off x="944015" y="2019619"/>
            <a:ext cx="10303967" cy="4530901"/>
          </a:xfrm>
        </p:spPr>
        <p:txBody>
          <a:bodyPr>
            <a:normAutofit fontScale="25000" lnSpcReduction="20000"/>
          </a:bodyPr>
          <a:lstStyle/>
          <a:p>
            <a:pPr algn="just">
              <a:lnSpc>
                <a:spcPct val="120000"/>
              </a:lnSpc>
            </a:pPr>
            <a:r>
              <a:rPr lang="it-IT" sz="9600" i="1" dirty="0">
                <a:solidFill>
                  <a:schemeClr val="accent1">
                    <a:lumMod val="50000"/>
                  </a:schemeClr>
                </a:solidFill>
                <a:ea typeface="Times New Roman" charset="0"/>
                <a:cs typeface="Times New Roman" charset="0"/>
              </a:rPr>
              <a:t> </a:t>
            </a:r>
            <a:r>
              <a:rPr lang="it-IT" sz="9600" i="1" dirty="0">
                <a:solidFill>
                  <a:schemeClr val="accent1">
                    <a:lumMod val="50000"/>
                  </a:schemeClr>
                </a:solidFill>
                <a:latin typeface="Timeless" panose="02000503060000020004" pitchFamily="2" charset="0"/>
                <a:ea typeface="Times New Roman" charset="0"/>
                <a:cs typeface="Times New Roman" charset="0"/>
              </a:rPr>
              <a:t>Se il solo fatto di essere umani muove le persone a prendersi cura dell’ambiente del quale sono parte, «i cristiani, in particolare, avvertono che i loro compiti all’interno del creato, i loro doveri nei confronti della natura e del Creatore sono parte della loro fede ».</a:t>
            </a:r>
          </a:p>
          <a:p>
            <a:pPr algn="just">
              <a:lnSpc>
                <a:spcPct val="120000"/>
              </a:lnSpc>
            </a:pPr>
            <a:r>
              <a:rPr lang="it-IT" sz="9600" i="1" dirty="0">
                <a:solidFill>
                  <a:schemeClr val="accent1">
                    <a:lumMod val="50000"/>
                  </a:schemeClr>
                </a:solidFill>
                <a:latin typeface="Timeless" panose="02000503060000020004" pitchFamily="2" charset="0"/>
                <a:ea typeface="Times New Roman" charset="0"/>
                <a:cs typeface="Times New Roman" charset="0"/>
              </a:rPr>
              <a:t>Pertanto, è un bene per l’umanità e per il mondo che noi credenti riconosciamo meglio gli impegni ecologici che scaturiscono dalle nostre convinzioni.</a:t>
            </a:r>
            <a:endParaRPr lang="it-IT" sz="9600" i="1" dirty="0">
              <a:solidFill>
                <a:schemeClr val="accent1">
                  <a:lumMod val="50000"/>
                </a:schemeClr>
              </a:solidFill>
              <a:latin typeface="Timeless" panose="02000503060000020004" pitchFamily="2" charset="0"/>
              <a:ea typeface="Avenir Next Condensed" charset="0"/>
              <a:cs typeface="Avenir Next Condensed" charset="0"/>
            </a:endParaRPr>
          </a:p>
          <a:p>
            <a:pPr algn="r"/>
            <a:r>
              <a:rPr lang="it-IT" sz="6200" b="1" dirty="0">
                <a:solidFill>
                  <a:schemeClr val="accent1">
                    <a:lumMod val="50000"/>
                  </a:schemeClr>
                </a:solidFill>
                <a:latin typeface="Lexend Black" pitchFamily="2" charset="0"/>
                <a:ea typeface="Times New Roman" charset="0"/>
                <a:cs typeface="Times New Roman" charset="0"/>
              </a:rPr>
              <a:t> (Francesco, Laudato </a:t>
            </a:r>
            <a:r>
              <a:rPr lang="it-IT" sz="6200" b="1" dirty="0" err="1">
                <a:solidFill>
                  <a:schemeClr val="accent1">
                    <a:lumMod val="50000"/>
                  </a:schemeClr>
                </a:solidFill>
                <a:latin typeface="Lexend Black" pitchFamily="2" charset="0"/>
                <a:ea typeface="Times New Roman" charset="0"/>
                <a:cs typeface="Times New Roman" charset="0"/>
              </a:rPr>
              <a:t>si’</a:t>
            </a:r>
            <a:r>
              <a:rPr lang="it-IT" sz="6200" b="1" dirty="0">
                <a:solidFill>
                  <a:schemeClr val="accent1">
                    <a:lumMod val="50000"/>
                  </a:schemeClr>
                </a:solidFill>
                <a:latin typeface="Lexend Black" pitchFamily="2" charset="0"/>
                <a:ea typeface="Times New Roman" charset="0"/>
                <a:cs typeface="Times New Roman" charset="0"/>
              </a:rPr>
              <a:t>)</a:t>
            </a:r>
            <a:endParaRPr lang="it-IT" sz="9600" dirty="0">
              <a:solidFill>
                <a:schemeClr val="accent1">
                  <a:lumMod val="50000"/>
                </a:schemeClr>
              </a:solidFill>
              <a:latin typeface="Lexend Medium" pitchFamily="2" charset="0"/>
              <a:ea typeface="Avenir Next Condensed" charset="0"/>
              <a:cs typeface="Avenir Next Condensed" charset="0"/>
            </a:endParaRPr>
          </a:p>
          <a:p>
            <a:pPr algn="l"/>
            <a:endParaRPr lang="it-IT" sz="9600" dirty="0">
              <a:solidFill>
                <a:schemeClr val="accent1">
                  <a:lumMod val="50000"/>
                </a:schemeClr>
              </a:solidFill>
              <a:latin typeface="Lexend Medium" pitchFamily="2" charset="0"/>
              <a:ea typeface="Avenir Next Condensed" charset="0"/>
              <a:cs typeface="Avenir Next Condensed" charset="0"/>
            </a:endParaRPr>
          </a:p>
          <a:p>
            <a:pPr algn="r"/>
            <a:r>
              <a:rPr lang="it-IT" sz="9600" dirty="0">
                <a:solidFill>
                  <a:schemeClr val="accent1">
                    <a:lumMod val="50000"/>
                  </a:schemeClr>
                </a:solidFill>
                <a:latin typeface="Lexend Medium" pitchFamily="2" charset="0"/>
                <a:ea typeface="Avenir Next Condensed" charset="0"/>
                <a:cs typeface="Avenir Next Condensed" charset="0"/>
              </a:rPr>
              <a:t>            La vita ordinaria della comunità cristiana è scandita</a:t>
            </a:r>
          </a:p>
          <a:p>
            <a:pPr algn="r"/>
            <a:r>
              <a:rPr lang="it-IT" sz="9600" dirty="0">
                <a:solidFill>
                  <a:schemeClr val="accent1">
                    <a:lumMod val="50000"/>
                  </a:schemeClr>
                </a:solidFill>
                <a:latin typeface="Lexend Medium" pitchFamily="2" charset="0"/>
                <a:ea typeface="Avenir Next Condensed" charset="0"/>
                <a:cs typeface="Avenir Next Condensed" charset="0"/>
              </a:rPr>
              <a:t>in questo anno liturgico, dal </a:t>
            </a:r>
            <a:r>
              <a:rPr lang="it-IT" sz="9600" b="1" dirty="0">
                <a:solidFill>
                  <a:schemeClr val="accent1">
                    <a:lumMod val="50000"/>
                  </a:schemeClr>
                </a:solidFill>
                <a:latin typeface="Lexend Black" pitchFamily="2" charset="0"/>
                <a:ea typeface="Avenir Next Condensed" charset="0"/>
                <a:cs typeface="Avenir Next Condensed" charset="0"/>
              </a:rPr>
              <a:t>Vangelo di Marco</a:t>
            </a:r>
            <a:endParaRPr lang="it-IT" sz="9600" dirty="0">
              <a:latin typeface="Lexend Medium" pitchFamily="2" charset="0"/>
            </a:endParaRPr>
          </a:p>
          <a:p>
            <a:pPr algn="l"/>
            <a:endParaRPr lang="it-IT" sz="9600" i="1" dirty="0">
              <a:solidFill>
                <a:schemeClr val="accent1">
                  <a:lumMod val="50000"/>
                </a:schemeClr>
              </a:solidFill>
              <a:ea typeface="Times New Roman" charset="0"/>
              <a:cs typeface="Times New Roman" charset="0"/>
            </a:endParaRPr>
          </a:p>
          <a:p>
            <a:pPr algn="just"/>
            <a:endParaRPr lang="it-IT" sz="2900" dirty="0"/>
          </a:p>
        </p:txBody>
      </p:sp>
    </p:spTree>
    <p:extLst>
      <p:ext uri="{BB962C8B-B14F-4D97-AF65-F5344CB8AC3E}">
        <p14:creationId xmlns:p14="http://schemas.microsoft.com/office/powerpoint/2010/main" val="688086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Titolo 1">
            <a:extLst>
              <a:ext uri="{FF2B5EF4-FFF2-40B4-BE49-F238E27FC236}">
                <a16:creationId xmlns:a16="http://schemas.microsoft.com/office/drawing/2014/main" id="{6A3FEE35-A990-73B3-A012-8AB52FFCECA6}"/>
              </a:ext>
            </a:extLst>
          </p:cNvPr>
          <p:cNvSpPr txBox="1">
            <a:spLocks/>
          </p:cNvSpPr>
          <p:nvPr/>
        </p:nvSpPr>
        <p:spPr>
          <a:xfrm>
            <a:off x="0" y="1305408"/>
            <a:ext cx="12192000" cy="1020840"/>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dirty="0">
                <a:solidFill>
                  <a:srgbClr val="73B115"/>
                </a:solidFill>
                <a:latin typeface="Asparagus Sprouts" pitchFamily="2" charset="0"/>
                <a:ea typeface="Mabook" charset="0"/>
                <a:cs typeface="Mabook" charset="0"/>
              </a:rPr>
              <a:t>Le coordinate della proposta formativa</a:t>
            </a:r>
            <a:endParaRPr lang="it-IT" sz="2800" dirty="0">
              <a:solidFill>
                <a:srgbClr val="73B115"/>
              </a:solidFill>
              <a:latin typeface="Asparagus Sprouts" pitchFamily="2" charset="0"/>
              <a:ea typeface="Mabook" charset="0"/>
              <a:cs typeface="Mabook" charset="0"/>
            </a:endParaRPr>
          </a:p>
        </p:txBody>
      </p:sp>
      <p:sp>
        <p:nvSpPr>
          <p:cNvPr id="3" name="Sottotitolo 2">
            <a:extLst>
              <a:ext uri="{FF2B5EF4-FFF2-40B4-BE49-F238E27FC236}">
                <a16:creationId xmlns:a16="http://schemas.microsoft.com/office/drawing/2014/main" id="{2481D258-EC53-1144-171C-92813A6B27B1}"/>
              </a:ext>
            </a:extLst>
          </p:cNvPr>
          <p:cNvSpPr txBox="1">
            <a:spLocks/>
          </p:cNvSpPr>
          <p:nvPr/>
        </p:nvSpPr>
        <p:spPr>
          <a:xfrm>
            <a:off x="1629280" y="2596338"/>
            <a:ext cx="10401292" cy="34216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it-IT" sz="2800" dirty="0">
                <a:solidFill>
                  <a:schemeClr val="accent1">
                    <a:lumMod val="50000"/>
                  </a:schemeClr>
                </a:solidFill>
                <a:latin typeface="Lexend Medium" pitchFamily="2" charset="0"/>
                <a:ea typeface="Mabook" charset="0"/>
                <a:cs typeface="Mabook" charset="0"/>
              </a:rPr>
              <a:t>ICONA BIBLICA: </a:t>
            </a:r>
            <a:r>
              <a:rPr lang="it-IT" sz="2800" b="1" dirty="0">
                <a:solidFill>
                  <a:schemeClr val="accent1">
                    <a:lumMod val="50000"/>
                  </a:schemeClr>
                </a:solidFill>
                <a:latin typeface="Lexend Black" pitchFamily="2" charset="0"/>
                <a:ea typeface="Arial Narrow" charset="0"/>
                <a:cs typeface="Arial Narrow" charset="0"/>
              </a:rPr>
              <a:t>Vangelo di Marco Mc 5,21-43</a:t>
            </a:r>
          </a:p>
          <a:p>
            <a:pPr marL="457200" indent="-457200" algn="l">
              <a:buFont typeface="Arial" panose="020B0604020202020204" pitchFamily="34" charset="0"/>
              <a:buChar char="•"/>
            </a:pPr>
            <a:r>
              <a:rPr lang="it-IT" sz="2800" dirty="0">
                <a:solidFill>
                  <a:schemeClr val="accent1">
                    <a:lumMod val="50000"/>
                  </a:schemeClr>
                </a:solidFill>
                <a:latin typeface="Lexend Medium" pitchFamily="2" charset="0"/>
                <a:ea typeface="Mabook" charset="0"/>
                <a:cs typeface="Mabook" charset="0"/>
              </a:rPr>
              <a:t>CATEGORIA: </a:t>
            </a:r>
            <a:r>
              <a:rPr lang="it-IT" sz="2800" b="1" dirty="0">
                <a:solidFill>
                  <a:schemeClr val="accent1">
                    <a:lumMod val="50000"/>
                  </a:schemeClr>
                </a:solidFill>
                <a:latin typeface="Lexend Black" pitchFamily="2" charset="0"/>
                <a:ea typeface="Arial Narrow" charset="0"/>
                <a:cs typeface="Arial Narrow" charset="0"/>
              </a:rPr>
              <a:t>Sequela </a:t>
            </a:r>
          </a:p>
          <a:p>
            <a:pPr marL="457200" indent="-457200" algn="l">
              <a:buFont typeface="Arial" panose="020B0604020202020204" pitchFamily="34" charset="0"/>
              <a:buChar char="•"/>
            </a:pPr>
            <a:r>
              <a:rPr lang="it-IT" sz="2800" dirty="0">
                <a:solidFill>
                  <a:schemeClr val="accent1">
                    <a:lumMod val="50000"/>
                  </a:schemeClr>
                </a:solidFill>
                <a:latin typeface="Lexend Medium" pitchFamily="2" charset="0"/>
                <a:ea typeface="Mabook" charset="0"/>
                <a:cs typeface="Mabook" charset="0"/>
              </a:rPr>
              <a:t>DOMANDA DI VITA: </a:t>
            </a:r>
            <a:r>
              <a:rPr lang="it-IT" sz="2800" b="1" dirty="0">
                <a:solidFill>
                  <a:schemeClr val="accent1">
                    <a:lumMod val="50000"/>
                  </a:schemeClr>
                </a:solidFill>
                <a:latin typeface="Lexend Black" pitchFamily="2" charset="0"/>
                <a:ea typeface="Arial Narrow" charset="0"/>
                <a:cs typeface="Arial Narrow" charset="0"/>
              </a:rPr>
              <a:t>Realizzazione/progetto</a:t>
            </a:r>
          </a:p>
          <a:p>
            <a:pPr marL="457200" indent="-457200" algn="l">
              <a:buFont typeface="Arial" panose="020B0604020202020204" pitchFamily="34" charset="0"/>
              <a:buChar char="•"/>
            </a:pPr>
            <a:r>
              <a:rPr lang="it-IT" sz="2800" dirty="0">
                <a:solidFill>
                  <a:schemeClr val="accent1">
                    <a:lumMod val="50000"/>
                  </a:schemeClr>
                </a:solidFill>
                <a:latin typeface="Lexend Medium" pitchFamily="2" charset="0"/>
                <a:ea typeface="Arial Narrow" charset="0"/>
                <a:cs typeface="Arial Narrow" charset="0"/>
              </a:rPr>
              <a:t>ATTEGGIAMENTI:</a:t>
            </a:r>
            <a:r>
              <a:rPr lang="it-IT" sz="2800" b="1" dirty="0">
                <a:solidFill>
                  <a:schemeClr val="accent1">
                    <a:lumMod val="50000"/>
                  </a:schemeClr>
                </a:solidFill>
                <a:latin typeface="Lexend Black" pitchFamily="2" charset="0"/>
                <a:ea typeface="Arial Narrow" charset="0"/>
                <a:cs typeface="Arial Narrow" charset="0"/>
              </a:rPr>
              <a:t> Accoglienza, Disponibilità, Partecipazione, Condivisione</a:t>
            </a:r>
          </a:p>
          <a:p>
            <a:pPr marL="457200" indent="-457200" algn="l">
              <a:buFont typeface="Arial" panose="020B0604020202020204" pitchFamily="34" charset="0"/>
              <a:buChar char="•"/>
            </a:pPr>
            <a:r>
              <a:rPr lang="it-IT" sz="2800" dirty="0">
                <a:solidFill>
                  <a:schemeClr val="accent1">
                    <a:lumMod val="50000"/>
                  </a:schemeClr>
                </a:solidFill>
                <a:latin typeface="Lexend Medium" pitchFamily="2" charset="0"/>
                <a:ea typeface="Mabook" charset="0"/>
                <a:cs typeface="Mabook" charset="0"/>
              </a:rPr>
              <a:t>AMBIENTAZIONE: </a:t>
            </a:r>
            <a:r>
              <a:rPr lang="it-IT" sz="2800" b="1" dirty="0">
                <a:solidFill>
                  <a:schemeClr val="accent1">
                    <a:lumMod val="50000"/>
                  </a:schemeClr>
                </a:solidFill>
                <a:latin typeface="Lexend Black" pitchFamily="2" charset="0"/>
                <a:ea typeface="Arial Narrow" charset="0"/>
                <a:cs typeface="Arial Narrow" charset="0"/>
              </a:rPr>
              <a:t>La riserva naturale</a:t>
            </a:r>
          </a:p>
          <a:p>
            <a:endParaRPr lang="it-IT" dirty="0"/>
          </a:p>
          <a:p>
            <a:endParaRPr lang="it-IT" dirty="0"/>
          </a:p>
        </p:txBody>
      </p:sp>
      <p:pic>
        <p:nvPicPr>
          <p:cNvPr id="7" name="Immagine 6">
            <a:extLst>
              <a:ext uri="{FF2B5EF4-FFF2-40B4-BE49-F238E27FC236}">
                <a16:creationId xmlns:a16="http://schemas.microsoft.com/office/drawing/2014/main" id="{89391D29-87F6-E4DC-CB8C-77E1508B50C9}"/>
              </a:ext>
            </a:extLst>
          </p:cNvPr>
          <p:cNvPicPr>
            <a:picLocks noChangeAspect="1"/>
          </p:cNvPicPr>
          <p:nvPr/>
        </p:nvPicPr>
        <p:blipFill>
          <a:blip r:embed="rId5"/>
          <a:stretch>
            <a:fillRect/>
          </a:stretch>
        </p:blipFill>
        <p:spPr>
          <a:xfrm>
            <a:off x="9758497" y="4531753"/>
            <a:ext cx="2433502" cy="2769840"/>
          </a:xfrm>
          <a:prstGeom prst="rect">
            <a:avLst/>
          </a:prstGeom>
        </p:spPr>
      </p:pic>
    </p:spTree>
    <p:extLst>
      <p:ext uri="{BB962C8B-B14F-4D97-AF65-F5344CB8AC3E}">
        <p14:creationId xmlns:p14="http://schemas.microsoft.com/office/powerpoint/2010/main" val="1766861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0"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Titolo 1">
            <a:extLst>
              <a:ext uri="{FF2B5EF4-FFF2-40B4-BE49-F238E27FC236}">
                <a16:creationId xmlns:a16="http://schemas.microsoft.com/office/drawing/2014/main" id="{ADB56B8A-0920-9663-C189-CD5B551B9283}"/>
              </a:ext>
            </a:extLst>
          </p:cNvPr>
          <p:cNvSpPr>
            <a:spLocks noGrp="1"/>
          </p:cNvSpPr>
          <p:nvPr>
            <p:ph type="ctrTitle"/>
          </p:nvPr>
        </p:nvSpPr>
        <p:spPr>
          <a:xfrm>
            <a:off x="699869" y="1256745"/>
            <a:ext cx="10100164" cy="1020840"/>
          </a:xfrm>
          <a:noFill/>
        </p:spPr>
        <p:txBody>
          <a:bodyPr>
            <a:noAutofit/>
          </a:bodyPr>
          <a:lstStyle/>
          <a:p>
            <a:r>
              <a:rPr lang="it-IT" sz="6600" dirty="0">
                <a:solidFill>
                  <a:srgbClr val="73B115"/>
                </a:solidFill>
                <a:effectLst/>
                <a:latin typeface="Asparagus Sprouts" pitchFamily="2" charset="0"/>
                <a:ea typeface="Mabook" charset="0"/>
                <a:cs typeface="Mabook" charset="0"/>
              </a:rPr>
              <a:t>Nel cuore della proposta</a:t>
            </a:r>
            <a:endParaRPr lang="it-IT" sz="3200" b="1" dirty="0">
              <a:solidFill>
                <a:schemeClr val="accent1">
                  <a:lumMod val="50000"/>
                </a:schemeClr>
              </a:solidFill>
              <a:effectLst/>
              <a:latin typeface="Mabook" charset="0"/>
              <a:ea typeface="Mabook" charset="0"/>
              <a:cs typeface="Mabook" charset="0"/>
            </a:endParaRPr>
          </a:p>
        </p:txBody>
      </p:sp>
      <p:sp>
        <p:nvSpPr>
          <p:cNvPr id="3" name="Sottotitolo 2">
            <a:extLst>
              <a:ext uri="{FF2B5EF4-FFF2-40B4-BE49-F238E27FC236}">
                <a16:creationId xmlns:a16="http://schemas.microsoft.com/office/drawing/2014/main" id="{B173DB84-3B7D-4071-9612-5ACA2385F9A7}"/>
              </a:ext>
            </a:extLst>
          </p:cNvPr>
          <p:cNvSpPr txBox="1">
            <a:spLocks/>
          </p:cNvSpPr>
          <p:nvPr/>
        </p:nvSpPr>
        <p:spPr>
          <a:xfrm>
            <a:off x="2426486" y="2447355"/>
            <a:ext cx="9696276" cy="387711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571500" indent="-571500" algn="l">
              <a:buFont typeface="Arial" charset="0"/>
              <a:buChar char="•"/>
            </a:pPr>
            <a:r>
              <a:rPr lang="it-IT" sz="2800" b="1" dirty="0">
                <a:solidFill>
                  <a:schemeClr val="accent1">
                    <a:lumMod val="50000"/>
                  </a:schemeClr>
                </a:solidFill>
                <a:latin typeface="Lexend Black" pitchFamily="2" charset="0"/>
                <a:ea typeface="Avenir Next Condensed" charset="0"/>
                <a:cs typeface="Avenir Next Condensed" charset="0"/>
              </a:rPr>
              <a:t>Idea generale</a:t>
            </a:r>
          </a:p>
          <a:p>
            <a:pPr marL="571500" indent="-571500" algn="l">
              <a:buFont typeface="Arial" charset="0"/>
              <a:buChar char="•"/>
            </a:pPr>
            <a:r>
              <a:rPr lang="it-IT" sz="2800" b="1" dirty="0">
                <a:solidFill>
                  <a:schemeClr val="accent1">
                    <a:lumMod val="50000"/>
                  </a:schemeClr>
                </a:solidFill>
                <a:latin typeface="Lexend Black" pitchFamily="2" charset="0"/>
                <a:ea typeface="Avenir Next Condensed" charset="0"/>
                <a:cs typeface="Avenir Next Condensed" charset="0"/>
              </a:rPr>
              <a:t>L’icona biblica</a:t>
            </a:r>
          </a:p>
          <a:p>
            <a:pPr marL="571500" indent="-571500" algn="l">
              <a:buFont typeface="Arial" charset="0"/>
              <a:buChar char="•"/>
            </a:pPr>
            <a:r>
              <a:rPr lang="it-IT" sz="2800" dirty="0">
                <a:solidFill>
                  <a:schemeClr val="accent1">
                    <a:lumMod val="50000"/>
                  </a:schemeClr>
                </a:solidFill>
                <a:latin typeface="Lexend Medium" pitchFamily="2" charset="0"/>
                <a:ea typeface="Avenir Next Condensed" charset="0"/>
                <a:cs typeface="Avenir Next Condensed" charset="0"/>
              </a:rPr>
              <a:t>La categoria della </a:t>
            </a:r>
            <a:r>
              <a:rPr lang="it-IT" sz="2800" b="1" dirty="0">
                <a:solidFill>
                  <a:schemeClr val="accent1">
                    <a:lumMod val="50000"/>
                  </a:schemeClr>
                </a:solidFill>
                <a:latin typeface="Lexend Black" pitchFamily="2" charset="0"/>
                <a:ea typeface="Avenir Next Condensed" charset="0"/>
                <a:cs typeface="Avenir Next Condensed" charset="0"/>
              </a:rPr>
              <a:t>sequela</a:t>
            </a:r>
          </a:p>
          <a:p>
            <a:pPr marL="571500" indent="-571500" algn="l">
              <a:buFont typeface="Arial" charset="0"/>
              <a:buChar char="•"/>
            </a:pPr>
            <a:r>
              <a:rPr lang="it-IT" sz="2800" b="1" dirty="0">
                <a:solidFill>
                  <a:schemeClr val="accent1">
                    <a:lumMod val="50000"/>
                  </a:schemeClr>
                </a:solidFill>
                <a:latin typeface="Lexend Black" pitchFamily="2" charset="0"/>
                <a:ea typeface="Avenir Next Condensed" charset="0"/>
                <a:cs typeface="Avenir Next Condensed" charset="0"/>
              </a:rPr>
              <a:t>Domanda di vita</a:t>
            </a:r>
            <a:r>
              <a:rPr lang="it-IT" sz="2800" dirty="0">
                <a:solidFill>
                  <a:schemeClr val="accent1">
                    <a:lumMod val="50000"/>
                  </a:schemeClr>
                </a:solidFill>
                <a:latin typeface="Lexend Medium" pitchFamily="2" charset="0"/>
                <a:ea typeface="Avenir Next Condensed" charset="0"/>
                <a:cs typeface="Avenir Next Condensed" charset="0"/>
              </a:rPr>
              <a:t>: </a:t>
            </a:r>
            <a:r>
              <a:rPr lang="it-IT" sz="2800" i="1" dirty="0">
                <a:solidFill>
                  <a:schemeClr val="accent1">
                    <a:lumMod val="50000"/>
                  </a:schemeClr>
                </a:solidFill>
                <a:latin typeface="Lexend Black" pitchFamily="2" charset="0"/>
                <a:ea typeface="Avenir Next Condensed" charset="0"/>
                <a:cs typeface="Avenir Next Condensed" charset="0"/>
              </a:rPr>
              <a:t>Tocca a me?</a:t>
            </a:r>
          </a:p>
          <a:p>
            <a:pPr marL="571500" indent="-571500" algn="l">
              <a:buFont typeface="Arial" charset="0"/>
              <a:buChar char="•"/>
            </a:pPr>
            <a:r>
              <a:rPr lang="it-IT" sz="2800" b="1" dirty="0">
                <a:solidFill>
                  <a:schemeClr val="accent1">
                    <a:lumMod val="50000"/>
                  </a:schemeClr>
                </a:solidFill>
                <a:latin typeface="Lexend Black" pitchFamily="2" charset="0"/>
                <a:ea typeface="Avenir Next Condensed" charset="0"/>
                <a:cs typeface="Avenir Next Condensed" charset="0"/>
              </a:rPr>
              <a:t>La riserva naturale </a:t>
            </a:r>
            <a:r>
              <a:rPr lang="it-IT" sz="2800" dirty="0">
                <a:solidFill>
                  <a:schemeClr val="accent1">
                    <a:lumMod val="50000"/>
                  </a:schemeClr>
                </a:solidFill>
                <a:latin typeface="Lexend Medium" pitchFamily="2" charset="0"/>
                <a:ea typeface="Avenir Next Condensed" charset="0"/>
                <a:cs typeface="Avenir Next Condensed" charset="0"/>
              </a:rPr>
              <a:t>(ambientazione)</a:t>
            </a:r>
          </a:p>
          <a:p>
            <a:pPr marL="571500" indent="-571500" algn="l">
              <a:buFont typeface="Arial" charset="0"/>
              <a:buChar char="•"/>
            </a:pPr>
            <a:r>
              <a:rPr lang="it-IT" sz="2800" dirty="0">
                <a:solidFill>
                  <a:schemeClr val="accent1">
                    <a:lumMod val="50000"/>
                  </a:schemeClr>
                </a:solidFill>
                <a:latin typeface="Lexend Medium" pitchFamily="2" charset="0"/>
                <a:ea typeface="Avenir Next Condensed" charset="0"/>
                <a:cs typeface="Avenir Next Condensed" charset="0"/>
              </a:rPr>
              <a:t>Gli </a:t>
            </a:r>
            <a:r>
              <a:rPr lang="it-IT" sz="2800" b="1" dirty="0">
                <a:solidFill>
                  <a:schemeClr val="accent1">
                    <a:lumMod val="50000"/>
                  </a:schemeClr>
                </a:solidFill>
                <a:latin typeface="Lexend Black" pitchFamily="2" charset="0"/>
                <a:ea typeface="Avenir Next Condensed" charset="0"/>
                <a:cs typeface="Avenir Next Condensed" charset="0"/>
              </a:rPr>
              <a:t>atteggiamenti</a:t>
            </a:r>
          </a:p>
          <a:p>
            <a:endParaRPr lang="it-IT" dirty="0"/>
          </a:p>
          <a:p>
            <a:endParaRPr lang="it-IT" dirty="0"/>
          </a:p>
        </p:txBody>
      </p:sp>
      <p:pic>
        <p:nvPicPr>
          <p:cNvPr id="7" name="Immagine 6">
            <a:extLst>
              <a:ext uri="{FF2B5EF4-FFF2-40B4-BE49-F238E27FC236}">
                <a16:creationId xmlns:a16="http://schemas.microsoft.com/office/drawing/2014/main" id="{D717F729-15D7-BE32-7BFE-207A4A5B69A8}"/>
              </a:ext>
            </a:extLst>
          </p:cNvPr>
          <p:cNvPicPr>
            <a:picLocks noChangeAspect="1"/>
          </p:cNvPicPr>
          <p:nvPr/>
        </p:nvPicPr>
        <p:blipFill>
          <a:blip r:embed="rId5"/>
          <a:stretch>
            <a:fillRect/>
          </a:stretch>
        </p:blipFill>
        <p:spPr>
          <a:xfrm>
            <a:off x="9575827" y="3988019"/>
            <a:ext cx="2448412" cy="4410645"/>
          </a:xfrm>
          <a:prstGeom prst="rect">
            <a:avLst/>
          </a:prstGeom>
        </p:spPr>
      </p:pic>
    </p:spTree>
    <p:extLst>
      <p:ext uri="{BB962C8B-B14F-4D97-AF65-F5344CB8AC3E}">
        <p14:creationId xmlns:p14="http://schemas.microsoft.com/office/powerpoint/2010/main" val="2020622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7A71EEA-D195-B46B-7ED5-59369490C3BE}"/>
              </a:ext>
            </a:extLst>
          </p:cNvPr>
          <p:cNvPicPr>
            <a:picLocks noChangeAspect="1"/>
          </p:cNvPicPr>
          <p:nvPr/>
        </p:nvPicPr>
        <p:blipFill rotWithShape="1">
          <a:blip r:embed="rId2">
            <a:alphaModFix amt="50000"/>
          </a:blip>
          <a:srcRect l="10172" t="24289" r="53312" b="61331"/>
          <a:stretch/>
        </p:blipFill>
        <p:spPr>
          <a:xfrm>
            <a:off x="-1" y="0"/>
            <a:ext cx="12192000" cy="6858000"/>
          </a:xfrm>
          <a:prstGeom prst="rect">
            <a:avLst/>
          </a:prstGeom>
        </p:spPr>
      </p:pic>
      <p:pic>
        <p:nvPicPr>
          <p:cNvPr id="9" name="Immagine 8">
            <a:extLst>
              <a:ext uri="{FF2B5EF4-FFF2-40B4-BE49-F238E27FC236}">
                <a16:creationId xmlns:a16="http://schemas.microsoft.com/office/drawing/2014/main" id="{A0EFCA26-3226-F6A5-F956-C30576CECDD2}"/>
              </a:ext>
            </a:extLst>
          </p:cNvPr>
          <p:cNvPicPr>
            <a:picLocks noChangeAspect="1"/>
          </p:cNvPicPr>
          <p:nvPr/>
        </p:nvPicPr>
        <p:blipFill>
          <a:blip r:embed="rId3"/>
          <a:stretch>
            <a:fillRect/>
          </a:stretch>
        </p:blipFill>
        <p:spPr>
          <a:xfrm>
            <a:off x="302150" y="5358914"/>
            <a:ext cx="1647464" cy="1239601"/>
          </a:xfrm>
          <a:prstGeom prst="rect">
            <a:avLst/>
          </a:prstGeom>
        </p:spPr>
      </p:pic>
      <p:sp>
        <p:nvSpPr>
          <p:cNvPr id="11" name="CasellaDiTesto 10">
            <a:extLst>
              <a:ext uri="{FF2B5EF4-FFF2-40B4-BE49-F238E27FC236}">
                <a16:creationId xmlns:a16="http://schemas.microsoft.com/office/drawing/2014/main" id="{BF563743-9CBC-5669-C24E-10EAE8EFED6B}"/>
              </a:ext>
            </a:extLst>
          </p:cNvPr>
          <p:cNvSpPr txBox="1"/>
          <p:nvPr/>
        </p:nvSpPr>
        <p:spPr>
          <a:xfrm>
            <a:off x="-26125714" y="-21684343"/>
            <a:ext cx="184731" cy="646331"/>
          </a:xfrm>
          <a:prstGeom prst="rect">
            <a:avLst/>
          </a:prstGeom>
          <a:noFill/>
        </p:spPr>
        <p:txBody>
          <a:bodyPr wrap="none" rtlCol="0">
            <a:spAutoFit/>
          </a:bodyPr>
          <a:lstStyle/>
          <a:p>
            <a:endParaRPr lang="it-IT" dirty="0"/>
          </a:p>
          <a:p>
            <a:endParaRPr lang="it-IT" dirty="0"/>
          </a:p>
        </p:txBody>
      </p:sp>
      <p:pic>
        <p:nvPicPr>
          <p:cNvPr id="13" name="Immagine 12">
            <a:extLst>
              <a:ext uri="{FF2B5EF4-FFF2-40B4-BE49-F238E27FC236}">
                <a16:creationId xmlns:a16="http://schemas.microsoft.com/office/drawing/2014/main" id="{9B4B1B34-6D27-61CE-4C76-0A26E56AF2C8}"/>
              </a:ext>
            </a:extLst>
          </p:cNvPr>
          <p:cNvPicPr>
            <a:picLocks noChangeAspect="1"/>
          </p:cNvPicPr>
          <p:nvPr/>
        </p:nvPicPr>
        <p:blipFill rotWithShape="1">
          <a:blip r:embed="rId4"/>
          <a:srcRect l="7091" t="14085" r="10344" b="14830"/>
          <a:stretch/>
        </p:blipFill>
        <p:spPr>
          <a:xfrm>
            <a:off x="302150" y="281321"/>
            <a:ext cx="1998597" cy="975424"/>
          </a:xfrm>
          <a:prstGeom prst="rect">
            <a:avLst/>
          </a:prstGeom>
        </p:spPr>
      </p:pic>
      <p:sp>
        <p:nvSpPr>
          <p:cNvPr id="32" name="CasellaDiTesto 31">
            <a:extLst>
              <a:ext uri="{FF2B5EF4-FFF2-40B4-BE49-F238E27FC236}">
                <a16:creationId xmlns:a16="http://schemas.microsoft.com/office/drawing/2014/main" id="{CA45F0ED-5330-DD99-8BD9-D8BBA363E00E}"/>
              </a:ext>
            </a:extLst>
          </p:cNvPr>
          <p:cNvSpPr txBox="1"/>
          <p:nvPr/>
        </p:nvSpPr>
        <p:spPr>
          <a:xfrm>
            <a:off x="353397" y="4680488"/>
            <a:ext cx="184731" cy="369332"/>
          </a:xfrm>
          <a:prstGeom prst="rect">
            <a:avLst/>
          </a:prstGeom>
          <a:noFill/>
        </p:spPr>
        <p:txBody>
          <a:bodyPr wrap="none" rtlCol="0">
            <a:spAutoFit/>
          </a:bodyPr>
          <a:lstStyle/>
          <a:p>
            <a:endParaRPr lang="it-IT" dirty="0"/>
          </a:p>
        </p:txBody>
      </p:sp>
      <p:sp>
        <p:nvSpPr>
          <p:cNvPr id="37" name="CasellaDiTesto 36">
            <a:extLst>
              <a:ext uri="{FF2B5EF4-FFF2-40B4-BE49-F238E27FC236}">
                <a16:creationId xmlns:a16="http://schemas.microsoft.com/office/drawing/2014/main" id="{D4ED3799-0B52-4EC7-7790-CDCE49364568}"/>
              </a:ext>
            </a:extLst>
          </p:cNvPr>
          <p:cNvSpPr txBox="1"/>
          <p:nvPr/>
        </p:nvSpPr>
        <p:spPr>
          <a:xfrm>
            <a:off x="-16015063" y="-10607040"/>
            <a:ext cx="184731" cy="369332"/>
          </a:xfrm>
          <a:prstGeom prst="rect">
            <a:avLst/>
          </a:prstGeom>
          <a:noFill/>
        </p:spPr>
        <p:txBody>
          <a:bodyPr wrap="none" rtlCol="0">
            <a:spAutoFit/>
          </a:bodyPr>
          <a:lstStyle/>
          <a:p>
            <a:endParaRPr lang="it-IT" dirty="0"/>
          </a:p>
        </p:txBody>
      </p:sp>
      <p:sp>
        <p:nvSpPr>
          <p:cNvPr id="4" name="CasellaDiTesto 3">
            <a:extLst>
              <a:ext uri="{FF2B5EF4-FFF2-40B4-BE49-F238E27FC236}">
                <a16:creationId xmlns:a16="http://schemas.microsoft.com/office/drawing/2014/main" id="{854EEF32-B008-0FD6-82FD-92FD563BB77F}"/>
              </a:ext>
            </a:extLst>
          </p:cNvPr>
          <p:cNvSpPr txBox="1"/>
          <p:nvPr/>
        </p:nvSpPr>
        <p:spPr>
          <a:xfrm>
            <a:off x="2241755" y="-678426"/>
            <a:ext cx="184731" cy="369332"/>
          </a:xfrm>
          <a:prstGeom prst="rect">
            <a:avLst/>
          </a:prstGeom>
          <a:noFill/>
        </p:spPr>
        <p:txBody>
          <a:bodyPr wrap="none" rtlCol="0">
            <a:spAutoFit/>
          </a:bodyPr>
          <a:lstStyle/>
          <a:p>
            <a:endParaRPr lang="it-IT" dirty="0"/>
          </a:p>
        </p:txBody>
      </p:sp>
      <p:sp>
        <p:nvSpPr>
          <p:cNvPr id="2" name="Sottotitolo 2">
            <a:extLst>
              <a:ext uri="{FF2B5EF4-FFF2-40B4-BE49-F238E27FC236}">
                <a16:creationId xmlns:a16="http://schemas.microsoft.com/office/drawing/2014/main" id="{4A8A6A8F-7866-C875-A03C-E08C11EA7E03}"/>
              </a:ext>
            </a:extLst>
          </p:cNvPr>
          <p:cNvSpPr>
            <a:spLocks noGrp="1"/>
          </p:cNvSpPr>
          <p:nvPr>
            <p:ph type="subTitle" idx="1"/>
          </p:nvPr>
        </p:nvSpPr>
        <p:spPr>
          <a:xfrm>
            <a:off x="664872" y="769033"/>
            <a:ext cx="10862253" cy="5564809"/>
          </a:xfrm>
        </p:spPr>
        <p:txBody>
          <a:bodyPr>
            <a:normAutofit fontScale="70000" lnSpcReduction="20000"/>
          </a:bodyPr>
          <a:lstStyle/>
          <a:p>
            <a:r>
              <a:rPr lang="it-IT" sz="8600" dirty="0">
                <a:solidFill>
                  <a:srgbClr val="73B115"/>
                </a:solidFill>
                <a:effectLst/>
                <a:latin typeface="Asparagus Sprouts" pitchFamily="2" charset="0"/>
                <a:ea typeface="Mabook" charset="0"/>
                <a:cs typeface="Mabook" charset="0"/>
              </a:rPr>
              <a:t>Idea generale</a:t>
            </a:r>
            <a:endParaRPr lang="it-IT" sz="8600" i="1" dirty="0">
              <a:latin typeface="Times New Roman" charset="0"/>
              <a:ea typeface="Times New Roman" charset="0"/>
              <a:cs typeface="Times New Roman" charset="0"/>
            </a:endParaRPr>
          </a:p>
          <a:p>
            <a:pPr algn="just">
              <a:lnSpc>
                <a:spcPct val="120000"/>
              </a:lnSpc>
            </a:pPr>
            <a:r>
              <a:rPr lang="it-IT" sz="3400" i="1" dirty="0">
                <a:solidFill>
                  <a:schemeClr val="accent1">
                    <a:lumMod val="50000"/>
                  </a:schemeClr>
                </a:solidFill>
                <a:latin typeface="Timeless" panose="02000503060000020004" pitchFamily="2" charset="0"/>
                <a:ea typeface="Times New Roman" charset="0"/>
                <a:cs typeface="Times New Roman" charset="0"/>
              </a:rPr>
              <a:t>L’uomo è una persona unica nella sua singolarità, originale per la sua storia, grande per la sua vocazione: questo è quanto annuncia Gesù con la sua vita e con il suo insegnamento. L’uomo, ogni singolo uomo, è prezioso agli occhi di Dio: con le sue capacità e i suoi limiti, con i suoi sforzi e le sue cadute, è un figlio amato da sempre e chiamato ad una felicità per sempre. Gesù, l’uomo veramente libero di fronte a ogni pregiudizio e persino di fronte alla morte, ci svela il segreto della libertà: la </a:t>
            </a:r>
            <a:r>
              <a:rPr lang="it-IT" sz="3400" b="1" i="1" dirty="0">
                <a:solidFill>
                  <a:schemeClr val="accent1">
                    <a:lumMod val="50000"/>
                  </a:schemeClr>
                </a:solidFill>
                <a:latin typeface="Timeless" panose="02000503060000020004" pitchFamily="2" charset="0"/>
                <a:ea typeface="Times New Roman" charset="0"/>
                <a:cs typeface="Times New Roman" charset="0"/>
              </a:rPr>
              <a:t>totale fiducia in Dio Padre</a:t>
            </a:r>
            <a:r>
              <a:rPr lang="it-IT" sz="3400" i="1" dirty="0">
                <a:solidFill>
                  <a:schemeClr val="accent1">
                    <a:lumMod val="50000"/>
                  </a:schemeClr>
                </a:solidFill>
                <a:latin typeface="Timeless" panose="02000503060000020004" pitchFamily="2" charset="0"/>
                <a:ea typeface="Times New Roman" charset="0"/>
                <a:cs typeface="Times New Roman" charset="0"/>
              </a:rPr>
              <a:t>. Nella fede in Gesù siamo liberati dalla preoccupazione di pensare soltanto a noi stessi, nella speranza siamo resi forti per non lasciarci paralizzare dalla paura di non riuscire, nell’amore diventiamo liberi per amare.</a:t>
            </a:r>
          </a:p>
          <a:p>
            <a:pPr algn="just">
              <a:lnSpc>
                <a:spcPct val="120000"/>
              </a:lnSpc>
            </a:pPr>
            <a:endParaRPr lang="it-IT" sz="1700" i="1" dirty="0">
              <a:solidFill>
                <a:schemeClr val="accent1">
                  <a:lumMod val="50000"/>
                </a:schemeClr>
              </a:solidFill>
              <a:latin typeface="Times New Roman" charset="0"/>
              <a:ea typeface="Times New Roman" charset="0"/>
              <a:cs typeface="Times New Roman" charset="0"/>
            </a:endParaRPr>
          </a:p>
          <a:p>
            <a:pPr algn="r">
              <a:lnSpc>
                <a:spcPct val="120000"/>
              </a:lnSpc>
              <a:spcBef>
                <a:spcPts val="0"/>
              </a:spcBef>
            </a:pPr>
            <a:r>
              <a:rPr lang="it-IT" sz="2600" dirty="0">
                <a:solidFill>
                  <a:schemeClr val="accent1">
                    <a:lumMod val="50000"/>
                  </a:schemeClr>
                </a:solidFill>
                <a:latin typeface="Lexend Medium" pitchFamily="2" charset="0"/>
                <a:ea typeface="Times New Roman" charset="0"/>
                <a:cs typeface="Times New Roman" charset="0"/>
              </a:rPr>
              <a:t>(dal Progetto Formativo dell'Azione Cattolica - Perché sia formato Cristo in voi, </a:t>
            </a:r>
          </a:p>
          <a:p>
            <a:pPr algn="r">
              <a:lnSpc>
                <a:spcPct val="120000"/>
              </a:lnSpc>
              <a:spcBef>
                <a:spcPts val="0"/>
              </a:spcBef>
            </a:pPr>
            <a:r>
              <a:rPr lang="it-IT" sz="2600" dirty="0">
                <a:solidFill>
                  <a:schemeClr val="accent1">
                    <a:lumMod val="50000"/>
                  </a:schemeClr>
                </a:solidFill>
                <a:latin typeface="Lexend Medium" pitchFamily="2" charset="0"/>
                <a:ea typeface="Times New Roman" charset="0"/>
                <a:cs typeface="Times New Roman" charset="0"/>
              </a:rPr>
              <a:t>nuova edizione aggiornata e corretta - p. 32)</a:t>
            </a:r>
            <a:endParaRPr lang="it-IT" sz="2300" dirty="0">
              <a:latin typeface="Lexend Medium" pitchFamily="2" charset="0"/>
              <a:ea typeface="Times New Roman" charset="0"/>
              <a:cs typeface="Times New Roman" charset="0"/>
            </a:endParaRPr>
          </a:p>
        </p:txBody>
      </p:sp>
    </p:spTree>
    <p:extLst>
      <p:ext uri="{BB962C8B-B14F-4D97-AF65-F5344CB8AC3E}">
        <p14:creationId xmlns:p14="http://schemas.microsoft.com/office/powerpoint/2010/main" val="343671012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2887</TotalTime>
  <Words>3376</Words>
  <Application>Microsoft Macintosh PowerPoint</Application>
  <PresentationFormat>Widescreen</PresentationFormat>
  <Paragraphs>176</Paragraphs>
  <Slides>32</Slides>
  <Notes>0</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32</vt:i4>
      </vt:variant>
    </vt:vector>
  </HeadingPairs>
  <TitlesOfParts>
    <vt:vector size="45" baseType="lpstr">
      <vt:lpstr>Arial</vt:lpstr>
      <vt:lpstr>Arial Narrow</vt:lpstr>
      <vt:lpstr>Asparagus Sprouts</vt:lpstr>
      <vt:lpstr>Avenir Next Condensed</vt:lpstr>
      <vt:lpstr>Backyard Hero DEMO</vt:lpstr>
      <vt:lpstr>Calibri</vt:lpstr>
      <vt:lpstr>Calibri Light</vt:lpstr>
      <vt:lpstr>Lexend Black</vt:lpstr>
      <vt:lpstr>Lexend Medium</vt:lpstr>
      <vt:lpstr>Mabook</vt:lpstr>
      <vt:lpstr>Timeless</vt:lpstr>
      <vt:lpstr>Times New Roman</vt:lpstr>
      <vt:lpstr>Tema di Office</vt:lpstr>
      <vt:lpstr>Presentazione standard di PowerPoint</vt:lpstr>
      <vt:lpstr>Presentazione standard di PowerPoint</vt:lpstr>
      <vt:lpstr>Presentazione standard di PowerPoint</vt:lpstr>
      <vt:lpstr>NEL CAMMINO DELL’ASSOCIAZIONE</vt:lpstr>
      <vt:lpstr>Prendersi cura</vt:lpstr>
      <vt:lpstr>NEL CAMMINO DELLA CHIESA</vt:lpstr>
      <vt:lpstr>Presentazione standard di PowerPoint</vt:lpstr>
      <vt:lpstr>Nel cuore della proposta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Lorenzo Felici</cp:lastModifiedBy>
  <cp:revision>29</cp:revision>
  <cp:lastPrinted>2022-07-24T07:50:04Z</cp:lastPrinted>
  <dcterms:created xsi:type="dcterms:W3CDTF">2022-07-23T07:55:05Z</dcterms:created>
  <dcterms:modified xsi:type="dcterms:W3CDTF">2023-09-12T11:23:33Z</dcterms:modified>
</cp:coreProperties>
</file>