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0" r:id="rId3"/>
    <p:sldId id="288" r:id="rId4"/>
    <p:sldId id="287" r:id="rId5"/>
    <p:sldId id="289" r:id="rId6"/>
    <p:sldId id="276" r:id="rId7"/>
    <p:sldId id="290" r:id="rId8"/>
    <p:sldId id="277" r:id="rId9"/>
    <p:sldId id="278" r:id="rId10"/>
    <p:sldId id="291" r:id="rId11"/>
    <p:sldId id="279" r:id="rId12"/>
    <p:sldId id="280" r:id="rId13"/>
    <p:sldId id="281" r:id="rId14"/>
    <p:sldId id="282" r:id="rId15"/>
    <p:sldId id="292" r:id="rId16"/>
    <p:sldId id="293"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500"/>
    <a:srgbClr val="FF9900"/>
    <a:srgbClr val="3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D5D4E-2DBD-4A3F-AA54-1CDCA52CDFD7}" type="datetimeFigureOut">
              <a:rPr lang="it-IT" smtClean="0"/>
              <a:t>14/09/2020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4C260-61D8-4206-A5A2-3F96492C9335}" type="slidenum">
              <a:rPr lang="it-IT" smtClean="0"/>
              <a:t>‹N›</a:t>
            </a:fld>
            <a:endParaRPr lang="it-IT"/>
          </a:p>
        </p:txBody>
      </p:sp>
    </p:spTree>
    <p:extLst>
      <p:ext uri="{BB962C8B-B14F-4D97-AF65-F5344CB8AC3E}">
        <p14:creationId xmlns:p14="http://schemas.microsoft.com/office/powerpoint/2010/main" val="93730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01A40EC-C5BD-4C99-A863-4FC48A7DF98D}"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359479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93716E9D-D19B-4472-B71A-3F2FB371D8E4}" type="datetimeFigureOut">
              <a:rPr lang="it-IT" smtClean="0"/>
              <a:t>14/09/2020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32623073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93716E9D-D19B-4472-B71A-3F2FB371D8E4}" type="datetimeFigureOut">
              <a:rPr lang="it-IT" smtClean="0"/>
              <a:t>14/09/2020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5628458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93716E9D-D19B-4472-B71A-3F2FB371D8E4}" type="datetimeFigureOut">
              <a:rPr lang="it-IT" smtClean="0"/>
              <a:t>14/09/2020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4437843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978186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80753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8005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667594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945083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456234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614112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862358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93716E9D-D19B-4472-B71A-3F2FB371D8E4}" type="datetimeFigureOut">
              <a:rPr lang="it-IT" smtClean="0"/>
              <a:t>14/09/2020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1370836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875624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527470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11147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716E9D-D19B-4472-B71A-3F2FB371D8E4}" type="datetimeFigureOut">
              <a:rPr lang="it-IT" smtClean="0"/>
              <a:t>14/09/2020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35620748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93716E9D-D19B-4472-B71A-3F2FB371D8E4}" type="datetimeFigureOut">
              <a:rPr lang="it-IT" smtClean="0"/>
              <a:t>14/09/2020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20219625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93716E9D-D19B-4472-B71A-3F2FB371D8E4}" type="datetimeFigureOut">
              <a:rPr lang="it-IT" smtClean="0"/>
              <a:t>14/09/2020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4024980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93716E9D-D19B-4472-B71A-3F2FB371D8E4}" type="datetimeFigureOut">
              <a:rPr lang="it-IT" smtClean="0"/>
              <a:t>14/09/2020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23944361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16E9D-D19B-4472-B71A-3F2FB371D8E4}" type="datetimeFigureOut">
              <a:rPr lang="it-IT" smtClean="0"/>
              <a:t>14/09/2020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423003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16E9D-D19B-4472-B71A-3F2FB371D8E4}" type="datetimeFigureOut">
              <a:rPr lang="it-IT" smtClean="0"/>
              <a:t>14/09/2020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2283146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16E9D-D19B-4472-B71A-3F2FB371D8E4}" type="datetimeFigureOut">
              <a:rPr lang="it-IT" smtClean="0"/>
              <a:t>14/09/2020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470294-44F8-49A5-AF13-4215B10392C6}" type="slidenum">
              <a:rPr lang="it-IT" smtClean="0"/>
              <a:t>‹N›</a:t>
            </a:fld>
            <a:endParaRPr lang="it-IT"/>
          </a:p>
        </p:txBody>
      </p:sp>
    </p:spTree>
    <p:extLst>
      <p:ext uri="{BB962C8B-B14F-4D97-AF65-F5344CB8AC3E}">
        <p14:creationId xmlns:p14="http://schemas.microsoft.com/office/powerpoint/2010/main" val="20835721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16E9D-D19B-4472-B71A-3F2FB371D8E4}" type="datetimeFigureOut">
              <a:rPr lang="it-IT" smtClean="0"/>
              <a:t>14/09/2020</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0294-44F8-49A5-AF13-4215B10392C6}" type="slidenum">
              <a:rPr lang="it-IT" smtClean="0"/>
              <a:t>‹N›</a:t>
            </a:fld>
            <a:endParaRPr lang="it-IT"/>
          </a:p>
        </p:txBody>
      </p:sp>
    </p:spTree>
    <p:extLst>
      <p:ext uri="{BB962C8B-B14F-4D97-AF65-F5344CB8AC3E}">
        <p14:creationId xmlns:p14="http://schemas.microsoft.com/office/powerpoint/2010/main" val="205857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1B426-F032-4597-9E42-F94F2AF5D4F2}" type="datetimeFigureOut">
              <a:rPr lang="it-IT" smtClean="0">
                <a:solidFill>
                  <a:prstClr val="black">
                    <a:tint val="75000"/>
                  </a:prstClr>
                </a:solidFill>
              </a:rPr>
              <a:pPr/>
              <a:t>14/09/2020</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1C43B-0DE6-4CE5-A3CB-35D6AA5DEDE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83430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440993" y="4621983"/>
            <a:ext cx="184666" cy="369332"/>
          </a:xfrm>
          <a:prstGeom prst="rect">
            <a:avLst/>
          </a:prstGeom>
          <a:noFill/>
        </p:spPr>
        <p:txBody>
          <a:bodyPr wrap="none" rtlCol="0">
            <a:spAutoFit/>
          </a:bodyPr>
          <a:lstStyle/>
          <a:p>
            <a:endParaRPr lang="it-IT" dirty="0">
              <a:solidFill>
                <a:prstClr val="black"/>
              </a:solidFill>
            </a:endParaRPr>
          </a:p>
        </p:txBody>
      </p:sp>
      <p:pic>
        <p:nvPicPr>
          <p:cNvPr id="9" name="Immagine 8" descr="Settore Adult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6268">
            <a:off x="7580118" y="4839454"/>
            <a:ext cx="1103391" cy="1618648"/>
          </a:xfrm>
          <a:prstGeom prst="rect">
            <a:avLst/>
          </a:prstGeom>
          <a:effectLst>
            <a:softEdge rad="0"/>
          </a:effectLst>
        </p:spPr>
      </p:pic>
    </p:spTree>
    <p:extLst>
      <p:ext uri="{BB962C8B-B14F-4D97-AF65-F5344CB8AC3E}">
        <p14:creationId xmlns:p14="http://schemas.microsoft.com/office/powerpoint/2010/main" val="34610179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08" y="1484784"/>
            <a:ext cx="8784976" cy="4525963"/>
          </a:xfrm>
        </p:spPr>
        <p:txBody>
          <a:bodyPr>
            <a:noAutofit/>
          </a:bodyPr>
          <a:lstStyle/>
          <a:p>
            <a:pPr algn="just">
              <a:buClr>
                <a:srgbClr val="002060"/>
              </a:buClr>
              <a:buSzPct val="80000"/>
              <a:buFont typeface="Wingdings" panose="05000000000000000000" pitchFamily="2" charset="2"/>
              <a:buChar char="ü"/>
            </a:pPr>
            <a:r>
              <a:rPr lang="it-IT" sz="2500" b="1" dirty="0">
                <a:ln w="3175">
                  <a:noFill/>
                </a:ln>
                <a:solidFill>
                  <a:srgbClr val="FF0000"/>
                </a:solidFill>
              </a:rPr>
              <a:t>LA PAROLA PARLA ALLA NOSTRA </a:t>
            </a:r>
            <a:r>
              <a:rPr lang="it-IT" sz="2500" b="1" dirty="0" smtClean="0">
                <a:ln w="1270">
                  <a:noFill/>
                </a:ln>
                <a:solidFill>
                  <a:srgbClr val="FF0000"/>
                </a:solidFill>
              </a:rPr>
              <a:t>VITA</a:t>
            </a:r>
            <a:r>
              <a:rPr lang="it-IT" sz="2500" b="1" dirty="0">
                <a:solidFill>
                  <a:srgbClr val="002060"/>
                </a:solidFill>
              </a:rPr>
              <a:t>:</a:t>
            </a:r>
            <a:r>
              <a:rPr lang="it-IT" sz="2500" b="1" dirty="0" smtClean="0">
                <a:solidFill>
                  <a:srgbClr val="0070C0"/>
                </a:solidFill>
              </a:rPr>
              <a:t> </a:t>
            </a:r>
            <a:r>
              <a:rPr lang="it-IT" sz="2500" b="1" dirty="0">
                <a:solidFill>
                  <a:srgbClr val="002060"/>
                </a:solidFill>
              </a:rPr>
              <a:t>l</a:t>
            </a:r>
            <a:r>
              <a:rPr lang="it-IT" sz="2500" b="1" dirty="0" smtClean="0">
                <a:solidFill>
                  <a:srgbClr val="002060"/>
                </a:solidFill>
              </a:rPr>
              <a:t>’annuncio </a:t>
            </a:r>
            <a:r>
              <a:rPr lang="it-IT" sz="2500" b="1" dirty="0">
                <a:solidFill>
                  <a:srgbClr val="002060"/>
                </a:solidFill>
              </a:rPr>
              <a:t>della Parola è un messaggio di Dio per ciascuno di noi che arricchisce i nostri racconti di vita di un significato che non avevamo colto.  </a:t>
            </a:r>
          </a:p>
          <a:p>
            <a:pPr algn="just">
              <a:buClr>
                <a:srgbClr val="002060"/>
              </a:buClr>
              <a:buSzPct val="80000"/>
              <a:buFont typeface="Wingdings" panose="05000000000000000000" pitchFamily="2" charset="2"/>
              <a:buChar char="ü"/>
            </a:pPr>
            <a:r>
              <a:rPr lang="it-IT" sz="2500" b="1" dirty="0">
                <a:solidFill>
                  <a:srgbClr val="FF0000"/>
                </a:solidFill>
              </a:rPr>
              <a:t>LA PAROLA PARLA DELLA NOSTRA </a:t>
            </a:r>
            <a:r>
              <a:rPr lang="it-IT" sz="2500" b="1" dirty="0" smtClean="0">
                <a:solidFill>
                  <a:srgbClr val="FF0000"/>
                </a:solidFill>
              </a:rPr>
              <a:t>VITA</a:t>
            </a:r>
            <a:r>
              <a:rPr lang="it-IT" sz="2500" b="1" dirty="0" smtClean="0">
                <a:solidFill>
                  <a:srgbClr val="002060"/>
                </a:solidFill>
              </a:rPr>
              <a:t>:</a:t>
            </a:r>
            <a:r>
              <a:rPr lang="it-IT" sz="2500" b="1" dirty="0" smtClean="0">
                <a:solidFill>
                  <a:srgbClr val="0070C0"/>
                </a:solidFill>
              </a:rPr>
              <a:t> </a:t>
            </a:r>
            <a:r>
              <a:rPr lang="it-IT" sz="2500" b="1" dirty="0" smtClean="0">
                <a:solidFill>
                  <a:srgbClr val="002060"/>
                </a:solidFill>
              </a:rPr>
              <a:t>l’annuncio </a:t>
            </a:r>
            <a:r>
              <a:rPr lang="it-IT" sz="2500" b="1" dirty="0">
                <a:solidFill>
                  <a:srgbClr val="002060"/>
                </a:solidFill>
              </a:rPr>
              <a:t>della Parola ci illumina e ci scalda il cuore e quando  incontra la nostra vita diventa per noi generativa.   </a:t>
            </a:r>
          </a:p>
          <a:p>
            <a:pPr algn="just">
              <a:buClr>
                <a:srgbClr val="002060"/>
              </a:buClr>
              <a:buSzPct val="80000"/>
              <a:buFont typeface="Wingdings" panose="05000000000000000000" pitchFamily="2" charset="2"/>
              <a:buChar char="ü"/>
            </a:pPr>
            <a:r>
              <a:rPr lang="it-IT" sz="2500" b="1" dirty="0">
                <a:solidFill>
                  <a:srgbClr val="FF0000"/>
                </a:solidFill>
              </a:rPr>
              <a:t>PRENDIAMO LA PAROLA SULLA NOSTRA </a:t>
            </a:r>
            <a:r>
              <a:rPr lang="it-IT" sz="2500" b="1" dirty="0" smtClean="0">
                <a:solidFill>
                  <a:srgbClr val="FF0000"/>
                </a:solidFill>
              </a:rPr>
              <a:t>VITA</a:t>
            </a:r>
            <a:r>
              <a:rPr lang="it-IT" sz="2500" b="1" dirty="0" smtClean="0">
                <a:solidFill>
                  <a:srgbClr val="002060"/>
                </a:solidFill>
              </a:rPr>
              <a:t>:</a:t>
            </a:r>
            <a:r>
              <a:rPr lang="it-IT" sz="2500" b="1" dirty="0">
                <a:solidFill>
                  <a:srgbClr val="0070C0"/>
                </a:solidFill>
              </a:rPr>
              <a:t> </a:t>
            </a:r>
            <a:r>
              <a:rPr lang="it-IT" sz="2500" b="1" dirty="0" smtClean="0">
                <a:solidFill>
                  <a:srgbClr val="002060"/>
                </a:solidFill>
              </a:rPr>
              <a:t>questo </a:t>
            </a:r>
            <a:r>
              <a:rPr lang="it-IT" sz="2500" b="1" dirty="0">
                <a:solidFill>
                  <a:srgbClr val="002060"/>
                </a:solidFill>
              </a:rPr>
              <a:t>è  il momento, nel gruppo, di raccontare la vita illuminata dalla Parola. Raccontiamo i “germogli di risurrezione” che abbiamo scorto nella realtà. </a:t>
            </a:r>
          </a:p>
          <a:p>
            <a:pPr algn="just">
              <a:buClr>
                <a:srgbClr val="002060"/>
              </a:buClr>
              <a:buSzPct val="80000"/>
              <a:buFont typeface="Wingdings" panose="05000000000000000000" pitchFamily="2" charset="2"/>
              <a:buChar char="ü"/>
            </a:pPr>
            <a:r>
              <a:rPr lang="it-IT" sz="2500" b="1" dirty="0">
                <a:solidFill>
                  <a:srgbClr val="FF0000"/>
                </a:solidFill>
              </a:rPr>
              <a:t>LA NOSTRA VITA RISPONDE ALLA </a:t>
            </a:r>
            <a:r>
              <a:rPr lang="it-IT" sz="2500" b="1" dirty="0" smtClean="0">
                <a:solidFill>
                  <a:srgbClr val="FF0000"/>
                </a:solidFill>
              </a:rPr>
              <a:t>PAROLA</a:t>
            </a:r>
            <a:r>
              <a:rPr lang="it-IT" sz="2500" b="1" dirty="0">
                <a:solidFill>
                  <a:srgbClr val="002060"/>
                </a:solidFill>
              </a:rPr>
              <a:t>:</a:t>
            </a:r>
            <a:r>
              <a:rPr lang="it-IT" sz="2500" b="1" dirty="0" smtClean="0">
                <a:solidFill>
                  <a:srgbClr val="0070C0"/>
                </a:solidFill>
              </a:rPr>
              <a:t>  </a:t>
            </a:r>
            <a:r>
              <a:rPr lang="it-IT" sz="2500" b="1" dirty="0">
                <a:solidFill>
                  <a:srgbClr val="002060"/>
                </a:solidFill>
              </a:rPr>
              <a:t>l</a:t>
            </a:r>
            <a:r>
              <a:rPr lang="it-IT" sz="2500" b="1" dirty="0" smtClean="0">
                <a:solidFill>
                  <a:srgbClr val="002060"/>
                </a:solidFill>
              </a:rPr>
              <a:t>a </a:t>
            </a:r>
            <a:r>
              <a:rPr lang="it-IT" sz="2500" b="1" dirty="0">
                <a:solidFill>
                  <a:srgbClr val="002060"/>
                </a:solidFill>
              </a:rPr>
              <a:t>Parola può aver fatto sorgere qualche motivo di </a:t>
            </a:r>
            <a:r>
              <a:rPr lang="it-IT" sz="2500" b="1" dirty="0" smtClean="0">
                <a:solidFill>
                  <a:srgbClr val="002060"/>
                </a:solidFill>
              </a:rPr>
              <a:t>preghiera. </a:t>
            </a:r>
            <a:endParaRPr lang="it-IT" sz="2500" b="1" dirty="0">
              <a:solidFill>
                <a:srgbClr val="002060"/>
              </a:solidFill>
            </a:endParaRPr>
          </a:p>
          <a:p>
            <a:endParaRPr lang="it-IT" sz="2500" b="1" dirty="0">
              <a:solidFill>
                <a:srgbClr val="0070C0"/>
              </a:solidFill>
              <a:effectLst>
                <a:outerShdw blurRad="38100" dist="38100" dir="2700000" algn="tl">
                  <a:srgbClr val="000000">
                    <a:alpha val="43137"/>
                  </a:srgbClr>
                </a:outerShdw>
              </a:effectLst>
            </a:endParaRPr>
          </a:p>
        </p:txBody>
      </p:sp>
      <p:sp>
        <p:nvSpPr>
          <p:cNvPr id="4" name="Title 1"/>
          <p:cNvSpPr txBox="1">
            <a:spLocks/>
          </p:cNvSpPr>
          <p:nvPr/>
        </p:nvSpPr>
        <p:spPr>
          <a:xfrm>
            <a:off x="10396" y="188640"/>
            <a:ext cx="9144000"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b="1" i="1" dirty="0" smtClean="0">
                <a:solidFill>
                  <a:srgbClr val="FF9900"/>
                </a:solidFill>
                <a:effectLst>
                  <a:outerShdw blurRad="38100" dist="38100" dir="2700000" algn="tl">
                    <a:srgbClr val="000000">
                      <a:alpha val="43137"/>
                    </a:srgbClr>
                  </a:outerShdw>
                </a:effectLst>
              </a:rPr>
              <a:t>SECONDA PARTE</a:t>
            </a:r>
          </a:p>
          <a:p>
            <a:r>
              <a:rPr lang="it-IT" b="1" dirty="0" smtClean="0">
                <a:solidFill>
                  <a:srgbClr val="FF0000"/>
                </a:solidFill>
                <a:effectLst>
                  <a:outerShdw blurRad="38100" dist="38100" dir="2700000" algn="tl">
                    <a:srgbClr val="000000">
                      <a:alpha val="43137"/>
                    </a:srgbClr>
                  </a:outerShdw>
                </a:effectLst>
              </a:rPr>
              <a:t>LA PAROLA ILLUMINA</a:t>
            </a:r>
            <a:endParaRPr lang="it-IT"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3401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it-IT" b="1" i="1" dirty="0">
                <a:solidFill>
                  <a:srgbClr val="FF0000"/>
                </a:solidFill>
                <a:effectLst>
                  <a:outerShdw blurRad="38100" dist="38100" dir="2700000" algn="tl">
                    <a:srgbClr val="000000">
                      <a:alpha val="43137"/>
                    </a:srgbClr>
                  </a:outerShdw>
                </a:effectLst>
              </a:rPr>
              <a:t>Struttura di questa sezione </a:t>
            </a:r>
          </a:p>
        </p:txBody>
      </p:sp>
      <p:sp>
        <p:nvSpPr>
          <p:cNvPr id="3" name="Content Placeholder 2"/>
          <p:cNvSpPr>
            <a:spLocks noGrp="1"/>
          </p:cNvSpPr>
          <p:nvPr>
            <p:ph idx="1"/>
          </p:nvPr>
        </p:nvSpPr>
        <p:spPr>
          <a:xfrm>
            <a:off x="457200" y="1628800"/>
            <a:ext cx="8229600" cy="3667546"/>
          </a:xfrm>
        </p:spPr>
        <p:txBody>
          <a:bodyPr>
            <a:normAutofit/>
          </a:bodyPr>
          <a:lstStyle/>
          <a:p>
            <a:pPr>
              <a:buClr>
                <a:srgbClr val="002060"/>
              </a:buClr>
              <a:buSzPct val="80000"/>
              <a:buFont typeface="Wingdings" panose="05000000000000000000" pitchFamily="2" charset="2"/>
              <a:buChar char="ü"/>
            </a:pPr>
            <a:r>
              <a:rPr lang="it-IT" b="1" dirty="0">
                <a:solidFill>
                  <a:srgbClr val="002060"/>
                </a:solidFill>
              </a:rPr>
              <a:t>Il b</a:t>
            </a:r>
            <a:r>
              <a:rPr lang="it-IT" b="1" dirty="0" smtClean="0">
                <a:solidFill>
                  <a:srgbClr val="002060"/>
                </a:solidFill>
              </a:rPr>
              <a:t>rano di </a:t>
            </a:r>
            <a:r>
              <a:rPr lang="it-IT" b="1" dirty="0">
                <a:solidFill>
                  <a:srgbClr val="002060"/>
                </a:solidFill>
              </a:rPr>
              <a:t>Vangelo della tappa</a:t>
            </a:r>
          </a:p>
          <a:p>
            <a:pPr>
              <a:buClr>
                <a:srgbClr val="002060"/>
              </a:buClr>
              <a:buSzPct val="80000"/>
              <a:buFont typeface="Wingdings" panose="05000000000000000000" pitchFamily="2" charset="2"/>
              <a:buChar char="ü"/>
            </a:pPr>
            <a:r>
              <a:rPr lang="it-IT" b="1" dirty="0" smtClean="0">
                <a:solidFill>
                  <a:srgbClr val="002060"/>
                </a:solidFill>
              </a:rPr>
              <a:t>Il </a:t>
            </a:r>
            <a:r>
              <a:rPr lang="it-IT" b="1" dirty="0">
                <a:solidFill>
                  <a:srgbClr val="002060"/>
                </a:solidFill>
              </a:rPr>
              <a:t>commento al brano </a:t>
            </a:r>
          </a:p>
          <a:p>
            <a:pPr marL="0" indent="0">
              <a:buClr>
                <a:srgbClr val="002060"/>
              </a:buClr>
              <a:buSzPct val="80000"/>
              <a:buNone/>
            </a:pPr>
            <a:r>
              <a:rPr lang="it-IT" sz="2800" b="1" i="1" dirty="0">
                <a:solidFill>
                  <a:srgbClr val="002060"/>
                </a:solidFill>
              </a:rPr>
              <a:t> </a:t>
            </a:r>
            <a:r>
              <a:rPr lang="it-IT" sz="2800" b="1" i="1" dirty="0" smtClean="0">
                <a:solidFill>
                  <a:srgbClr val="002060"/>
                </a:solidFill>
              </a:rPr>
              <a:t>   </a:t>
            </a:r>
            <a:r>
              <a:rPr lang="it-IT" sz="2800" i="1" dirty="0" smtClean="0">
                <a:solidFill>
                  <a:srgbClr val="002060"/>
                </a:solidFill>
              </a:rPr>
              <a:t>(presente anche online in formato video scaricabile)</a:t>
            </a:r>
            <a:endParaRPr lang="it-IT" sz="2800" i="1" dirty="0">
              <a:solidFill>
                <a:srgbClr val="002060"/>
              </a:solidFill>
            </a:endParaRPr>
          </a:p>
          <a:p>
            <a:pPr>
              <a:buClr>
                <a:srgbClr val="002060"/>
              </a:buClr>
              <a:buSzPct val="80000"/>
              <a:buFont typeface="Wingdings" panose="05000000000000000000" pitchFamily="2" charset="2"/>
              <a:buChar char="ü"/>
            </a:pPr>
            <a:r>
              <a:rPr lang="it-IT" b="1" dirty="0" smtClean="0">
                <a:solidFill>
                  <a:srgbClr val="002060"/>
                </a:solidFill>
              </a:rPr>
              <a:t>La </a:t>
            </a:r>
            <a:r>
              <a:rPr lang="it-IT" b="1" dirty="0">
                <a:solidFill>
                  <a:srgbClr val="002060"/>
                </a:solidFill>
              </a:rPr>
              <a:t>preghiera </a:t>
            </a:r>
            <a:endParaRPr lang="it-IT" b="1" dirty="0" smtClean="0">
              <a:solidFill>
                <a:srgbClr val="002060"/>
              </a:solidFill>
            </a:endParaRPr>
          </a:p>
          <a:p>
            <a:pPr>
              <a:buClr>
                <a:srgbClr val="002060"/>
              </a:buClr>
              <a:buSzPct val="80000"/>
              <a:buFont typeface="Wingdings" panose="05000000000000000000" pitchFamily="2" charset="2"/>
              <a:buChar char="ü"/>
            </a:pPr>
            <a:r>
              <a:rPr lang="it-IT" b="1" dirty="0" smtClean="0">
                <a:solidFill>
                  <a:srgbClr val="002060"/>
                </a:solidFill>
              </a:rPr>
              <a:t>Il Catechismo degli Adulti</a:t>
            </a:r>
          </a:p>
          <a:p>
            <a:pPr>
              <a:buClr>
                <a:srgbClr val="002060"/>
              </a:buClr>
              <a:buSzPct val="80000"/>
              <a:buFont typeface="Wingdings" panose="05000000000000000000" pitchFamily="2" charset="2"/>
              <a:buChar char="ü"/>
            </a:pPr>
            <a:r>
              <a:rPr lang="it-IT" b="1" dirty="0" smtClean="0">
                <a:solidFill>
                  <a:srgbClr val="002060"/>
                </a:solidFill>
              </a:rPr>
              <a:t>Il nuovo Progetto Formativo dell’Associazione</a:t>
            </a:r>
            <a:endParaRPr lang="it-IT" b="1" dirty="0">
              <a:solidFill>
                <a:srgbClr val="002060"/>
              </a:solidFill>
            </a:endParaRPr>
          </a:p>
          <a:p>
            <a:endParaRPr lang="it-IT" dirty="0"/>
          </a:p>
        </p:txBody>
      </p:sp>
      <p:sp>
        <p:nvSpPr>
          <p:cNvPr id="5" name="TextBox 3"/>
          <p:cNvSpPr txBox="1"/>
          <p:nvPr/>
        </p:nvSpPr>
        <p:spPr>
          <a:xfrm>
            <a:off x="0" y="6237312"/>
            <a:ext cx="9144000" cy="400110"/>
          </a:xfrm>
          <a:prstGeom prst="rect">
            <a:avLst/>
          </a:prstGeom>
          <a:gradFill>
            <a:gsLst>
              <a:gs pos="0">
                <a:schemeClr val="accent1">
                  <a:lumMod val="5000"/>
                  <a:lumOff val="95000"/>
                  <a:alpha val="18000"/>
                </a:schemeClr>
              </a:gs>
              <a:gs pos="63000">
                <a:schemeClr val="accent6">
                  <a:lumMod val="60000"/>
                  <a:lumOff val="40000"/>
                </a:schemeClr>
              </a:gs>
              <a:gs pos="100000">
                <a:schemeClr val="accent6">
                  <a:lumMod val="20000"/>
                  <a:lumOff val="80000"/>
                </a:schemeClr>
              </a:gs>
            </a:gsLst>
            <a:path path="shape">
              <a:fillToRect l="50000" t="50000" r="50000" b="50000"/>
            </a:path>
          </a:gradFill>
        </p:spPr>
        <p:txBody>
          <a:bodyPr wrap="square" rtlCol="0">
            <a:spAutoFit/>
          </a:bodyPr>
          <a:lstStyle/>
          <a:p>
            <a:pPr algn="ctr"/>
            <a:r>
              <a:rPr lang="it-IT" sz="2000" b="1" dirty="0" smtClean="0">
                <a:solidFill>
                  <a:srgbClr val="3EA131"/>
                </a:solidFill>
              </a:rPr>
              <a:t>Vedi pagina 20 e seguenti del testo</a:t>
            </a:r>
            <a:endParaRPr lang="it-IT" sz="2000" b="1" dirty="0">
              <a:solidFill>
                <a:srgbClr val="3EA131"/>
              </a:solidFill>
            </a:endParaRPr>
          </a:p>
        </p:txBody>
      </p:sp>
    </p:spTree>
    <p:extLst>
      <p:ext uri="{BB962C8B-B14F-4D97-AF65-F5344CB8AC3E}">
        <p14:creationId xmlns:p14="http://schemas.microsoft.com/office/powerpoint/2010/main" val="373155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1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5536" y="1844824"/>
            <a:ext cx="8424936" cy="4801314"/>
          </a:xfrm>
          <a:prstGeom prst="rect">
            <a:avLst/>
          </a:prstGeom>
          <a:noFill/>
        </p:spPr>
        <p:txBody>
          <a:bodyPr wrap="square" rtlCol="0">
            <a:spAutoFit/>
          </a:bodyPr>
          <a:lstStyle/>
          <a:p>
            <a:pPr algn="just"/>
            <a:r>
              <a:rPr lang="it-IT" sz="2400" b="1" dirty="0">
                <a:solidFill>
                  <a:srgbClr val="002060"/>
                </a:solidFill>
              </a:rPr>
              <a:t>“Custodire la Parola”. </a:t>
            </a:r>
            <a:r>
              <a:rPr lang="it-IT" sz="2400" b="1" dirty="0" smtClean="0">
                <a:solidFill>
                  <a:srgbClr val="002060"/>
                </a:solidFill>
              </a:rPr>
              <a:t>Aspettare </a:t>
            </a:r>
            <a:r>
              <a:rPr lang="it-IT" sz="2400" b="1" dirty="0">
                <a:solidFill>
                  <a:srgbClr val="002060"/>
                </a:solidFill>
              </a:rPr>
              <a:t>prima di fare: inserire uno spazio di tempo e di preghiera tra l’ascolto e </a:t>
            </a:r>
            <a:r>
              <a:rPr lang="it-IT" sz="2400" b="1" dirty="0" smtClean="0">
                <a:solidFill>
                  <a:srgbClr val="002060"/>
                </a:solidFill>
              </a:rPr>
              <a:t>l’azione. </a:t>
            </a:r>
          </a:p>
          <a:p>
            <a:pPr algn="just"/>
            <a:endParaRPr lang="it-IT" sz="600" b="1" dirty="0">
              <a:solidFill>
                <a:srgbClr val="002060"/>
              </a:solidFill>
            </a:endParaRPr>
          </a:p>
          <a:p>
            <a:pPr marL="342900" indent="-342900" algn="just">
              <a:buClr>
                <a:srgbClr val="002060"/>
              </a:buClr>
              <a:buSzPct val="80000"/>
              <a:buFont typeface="Wingdings" panose="05000000000000000000" pitchFamily="2" charset="2"/>
              <a:buChar char="ü"/>
            </a:pPr>
            <a:r>
              <a:rPr lang="it-IT" sz="2400" b="1" dirty="0" smtClean="0">
                <a:solidFill>
                  <a:srgbClr val="002060"/>
                </a:solidFill>
              </a:rPr>
              <a:t>Non </a:t>
            </a:r>
            <a:r>
              <a:rPr lang="it-IT" sz="2400" b="1" dirty="0">
                <a:solidFill>
                  <a:srgbClr val="002060"/>
                </a:solidFill>
              </a:rPr>
              <a:t>sempre sarà possibile arrivare ad un impegno concreto per tutto il gruppo: servirà come allenamento per la vita di ogni giorno. </a:t>
            </a:r>
            <a:endParaRPr lang="it-IT" sz="2400" b="1" dirty="0" smtClean="0">
              <a:solidFill>
                <a:srgbClr val="002060"/>
              </a:solidFill>
            </a:endParaRPr>
          </a:p>
          <a:p>
            <a:pPr marL="171450" indent="-171450" algn="just">
              <a:buClr>
                <a:srgbClr val="002060"/>
              </a:buClr>
              <a:buSzPct val="80000"/>
              <a:buFont typeface="Wingdings" panose="05000000000000000000" pitchFamily="2" charset="2"/>
              <a:buChar char="ü"/>
            </a:pPr>
            <a:endParaRPr lang="it-IT" sz="600" b="1" dirty="0">
              <a:solidFill>
                <a:srgbClr val="002060"/>
              </a:solidFill>
            </a:endParaRPr>
          </a:p>
          <a:p>
            <a:pPr marL="342900" indent="-342900" algn="just">
              <a:buClr>
                <a:srgbClr val="002060"/>
              </a:buClr>
              <a:buSzPct val="80000"/>
              <a:buFont typeface="Wingdings" panose="05000000000000000000" pitchFamily="2" charset="2"/>
              <a:buChar char="ü"/>
            </a:pPr>
            <a:r>
              <a:rPr lang="it-IT" sz="2400" b="1" dirty="0" smtClean="0">
                <a:solidFill>
                  <a:srgbClr val="002060"/>
                </a:solidFill>
              </a:rPr>
              <a:t>Ci </a:t>
            </a:r>
            <a:r>
              <a:rPr lang="it-IT" sz="2400" b="1" dirty="0">
                <a:solidFill>
                  <a:srgbClr val="002060"/>
                </a:solidFill>
              </a:rPr>
              <a:t>sono momenti in cui </a:t>
            </a:r>
            <a:r>
              <a:rPr lang="it-IT" sz="2400" b="1" dirty="0" smtClean="0">
                <a:solidFill>
                  <a:srgbClr val="002060"/>
                </a:solidFill>
              </a:rPr>
              <a:t>sono richiesti </a:t>
            </a:r>
            <a:r>
              <a:rPr lang="it-IT" sz="2400" b="1" dirty="0">
                <a:solidFill>
                  <a:srgbClr val="002060"/>
                </a:solidFill>
              </a:rPr>
              <a:t>una scelta forte ed un impegno di tutti:  il gruppo analizza la situazione e decide un impegno comune per un tempo determinato</a:t>
            </a:r>
            <a:r>
              <a:rPr lang="it-IT" sz="2400" b="1" dirty="0" smtClean="0">
                <a:solidFill>
                  <a:srgbClr val="002060"/>
                </a:solidFill>
              </a:rPr>
              <a:t>.</a:t>
            </a:r>
          </a:p>
          <a:p>
            <a:pPr marL="171450" indent="-171450" algn="just">
              <a:buClr>
                <a:srgbClr val="002060"/>
              </a:buClr>
              <a:buSzPct val="80000"/>
              <a:buFont typeface="Wingdings" panose="05000000000000000000" pitchFamily="2" charset="2"/>
              <a:buChar char="ü"/>
            </a:pPr>
            <a:endParaRPr lang="it-IT" sz="600" b="1" dirty="0">
              <a:solidFill>
                <a:srgbClr val="002060"/>
              </a:solidFill>
            </a:endParaRPr>
          </a:p>
          <a:p>
            <a:pPr marL="342900" indent="-342900" algn="just">
              <a:buClr>
                <a:srgbClr val="002060"/>
              </a:buClr>
              <a:buSzPct val="80000"/>
              <a:buFont typeface="Wingdings" panose="05000000000000000000" pitchFamily="2" charset="2"/>
              <a:buChar char="ü"/>
            </a:pPr>
            <a:r>
              <a:rPr lang="it-IT" sz="2400" b="1" dirty="0" smtClean="0">
                <a:solidFill>
                  <a:srgbClr val="002060"/>
                </a:solidFill>
              </a:rPr>
              <a:t>Nella </a:t>
            </a:r>
            <a:r>
              <a:rPr lang="it-IT" sz="2400" b="1" dirty="0">
                <a:solidFill>
                  <a:srgbClr val="002060"/>
                </a:solidFill>
              </a:rPr>
              <a:t>famiglia, nel lavoro, negli </a:t>
            </a:r>
            <a:r>
              <a:rPr lang="it-IT" sz="2400" b="1" dirty="0" smtClean="0">
                <a:solidFill>
                  <a:srgbClr val="002060"/>
                </a:solidFill>
              </a:rPr>
              <a:t>impegni, </a:t>
            </a:r>
            <a:r>
              <a:rPr lang="it-IT" sz="2400" b="1" dirty="0">
                <a:solidFill>
                  <a:srgbClr val="002060"/>
                </a:solidFill>
              </a:rPr>
              <a:t>il </a:t>
            </a:r>
            <a:r>
              <a:rPr lang="it-IT" sz="2400" b="1" dirty="0" smtClean="0">
                <a:solidFill>
                  <a:srgbClr val="002060"/>
                </a:solidFill>
              </a:rPr>
              <a:t>laico sperimenta  </a:t>
            </a:r>
            <a:r>
              <a:rPr lang="it-IT" sz="2400" b="1" dirty="0">
                <a:solidFill>
                  <a:srgbClr val="002060"/>
                </a:solidFill>
              </a:rPr>
              <a:t>la verità della Parola in tante piccole e quotidiane scelte. Questo è lo spazio per la sua risposta vocazionale. Per una santità a misura dell’ordinaria umanità. </a:t>
            </a:r>
          </a:p>
        </p:txBody>
      </p:sp>
      <p:sp>
        <p:nvSpPr>
          <p:cNvPr id="4" name="Title 1"/>
          <p:cNvSpPr txBox="1">
            <a:spLocks/>
          </p:cNvSpPr>
          <p:nvPr/>
        </p:nvSpPr>
        <p:spPr>
          <a:xfrm>
            <a:off x="0" y="404664"/>
            <a:ext cx="9144000"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b="1" i="1" dirty="0" smtClean="0">
                <a:solidFill>
                  <a:srgbClr val="FF9900"/>
                </a:solidFill>
                <a:effectLst>
                  <a:outerShdw blurRad="38100" dist="38100" dir="2700000" algn="tl">
                    <a:srgbClr val="000000">
                      <a:alpha val="43137"/>
                    </a:srgbClr>
                  </a:outerShdw>
                </a:effectLst>
              </a:rPr>
              <a:t>TERZA PARTE</a:t>
            </a:r>
          </a:p>
          <a:p>
            <a:r>
              <a:rPr lang="it-IT" b="1" dirty="0" smtClean="0">
                <a:solidFill>
                  <a:srgbClr val="FF0000"/>
                </a:solidFill>
                <a:effectLst>
                  <a:outerShdw blurRad="38100" dist="38100" dir="2700000" algn="tl">
                    <a:srgbClr val="000000">
                      <a:alpha val="43137"/>
                    </a:srgbClr>
                  </a:outerShdw>
                </a:effectLst>
              </a:rPr>
              <a:t>LA VITA CAMBIA</a:t>
            </a:r>
          </a:p>
          <a:p>
            <a:r>
              <a:rPr lang="it-IT" sz="3600" b="1" i="1" dirty="0" smtClean="0">
                <a:solidFill>
                  <a:srgbClr val="FF0000"/>
                </a:solidFill>
                <a:effectLst>
                  <a:outerShdw blurRad="38100" dist="38100" dir="2700000" algn="tl">
                    <a:srgbClr val="000000">
                      <a:alpha val="43137"/>
                    </a:srgbClr>
                  </a:outerShdw>
                </a:effectLst>
              </a:rPr>
              <a:t>Come vivere gli esercizi di laicità</a:t>
            </a:r>
            <a:endParaRPr lang="it-IT" sz="36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19061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39000" r="-3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i="1" dirty="0" smtClean="0">
                <a:solidFill>
                  <a:srgbClr val="FF0000"/>
                </a:solidFill>
                <a:effectLst>
                  <a:outerShdw blurRad="38100" dist="38100" dir="2700000" algn="tl">
                    <a:srgbClr val="000000">
                      <a:alpha val="43137"/>
                    </a:srgbClr>
                  </a:outerShdw>
                </a:effectLst>
              </a:rPr>
              <a:t>Struttura di questa sezione </a:t>
            </a:r>
            <a:endParaRPr lang="it-IT" b="1" i="1" dirty="0">
              <a:solidFill>
                <a:srgbClr val="FF000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916832"/>
            <a:ext cx="8229600" cy="366754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060"/>
              </a:buClr>
              <a:buSzPct val="80000"/>
              <a:buFont typeface="Wingdings" panose="05000000000000000000" pitchFamily="2" charset="2"/>
              <a:buChar char="ü"/>
            </a:pPr>
            <a:r>
              <a:rPr lang="it-IT" sz="3600" b="1" u="sng" dirty="0" smtClean="0">
                <a:solidFill>
                  <a:srgbClr val="002060"/>
                </a:solidFill>
              </a:rPr>
              <a:t>Esercizi di laicità</a:t>
            </a:r>
            <a:r>
              <a:rPr lang="it-IT" sz="3600" b="1" dirty="0" smtClean="0">
                <a:solidFill>
                  <a:srgbClr val="002060"/>
                </a:solidFill>
              </a:rPr>
              <a:t>: </a:t>
            </a:r>
            <a:r>
              <a:rPr lang="it-IT" sz="3600" b="1" i="1" dirty="0" smtClean="0">
                <a:solidFill>
                  <a:srgbClr val="002060"/>
                </a:solidFill>
              </a:rPr>
              <a:t>quale gesto concreto posso fare per cambiare la mia vita</a:t>
            </a:r>
          </a:p>
          <a:p>
            <a:pPr marL="0" indent="0">
              <a:buClr>
                <a:srgbClr val="002060"/>
              </a:buClr>
              <a:buSzPct val="80000"/>
              <a:buNone/>
            </a:pPr>
            <a:endParaRPr lang="it-IT" sz="1000" b="1" i="1" dirty="0" smtClean="0">
              <a:solidFill>
                <a:srgbClr val="002060"/>
              </a:solidFill>
            </a:endParaRPr>
          </a:p>
          <a:p>
            <a:pPr>
              <a:buClr>
                <a:srgbClr val="002060"/>
              </a:buClr>
              <a:buSzPct val="80000"/>
              <a:buFont typeface="Wingdings" panose="05000000000000000000" pitchFamily="2" charset="2"/>
              <a:buChar char="ü"/>
            </a:pPr>
            <a:r>
              <a:rPr lang="it-IT" sz="3600" b="1" dirty="0" smtClean="0">
                <a:solidFill>
                  <a:srgbClr val="002060"/>
                </a:solidFill>
              </a:rPr>
              <a:t>Cerco fatti di Vangelo – </a:t>
            </a:r>
            <a:r>
              <a:rPr lang="it-IT" sz="3600" b="1" i="1" dirty="0" err="1" smtClean="0">
                <a:solidFill>
                  <a:srgbClr val="002060"/>
                </a:solidFill>
              </a:rPr>
              <a:t>Videoesperienza</a:t>
            </a:r>
            <a:endParaRPr lang="it-IT" sz="3600" b="1" i="1" dirty="0" smtClean="0">
              <a:solidFill>
                <a:srgbClr val="002060"/>
              </a:solidFill>
            </a:endParaRPr>
          </a:p>
          <a:p>
            <a:pPr>
              <a:buClr>
                <a:srgbClr val="002060"/>
              </a:buClr>
              <a:buSzPct val="80000"/>
              <a:buFont typeface="Wingdings" panose="05000000000000000000" pitchFamily="2" charset="2"/>
              <a:buChar char="ü"/>
            </a:pPr>
            <a:endParaRPr lang="it-IT" sz="1000" b="1" i="1" dirty="0" smtClean="0">
              <a:solidFill>
                <a:srgbClr val="002060"/>
              </a:solidFill>
            </a:endParaRPr>
          </a:p>
          <a:p>
            <a:pPr>
              <a:buClr>
                <a:srgbClr val="002060"/>
              </a:buClr>
              <a:buSzPct val="80000"/>
              <a:buFont typeface="Wingdings" panose="05000000000000000000" pitchFamily="2" charset="2"/>
              <a:buChar char="ü"/>
            </a:pPr>
            <a:r>
              <a:rPr lang="it-IT" sz="3600" b="1" u="sng" dirty="0" smtClean="0">
                <a:solidFill>
                  <a:srgbClr val="002060"/>
                </a:solidFill>
              </a:rPr>
              <a:t>Esercizi </a:t>
            </a:r>
            <a:r>
              <a:rPr lang="it-IT" sz="3600" b="1" u="sng" dirty="0">
                <a:solidFill>
                  <a:srgbClr val="002060"/>
                </a:solidFill>
              </a:rPr>
              <a:t>di popolarità</a:t>
            </a:r>
            <a:r>
              <a:rPr lang="it-IT" sz="3600" b="1" dirty="0">
                <a:solidFill>
                  <a:srgbClr val="002060"/>
                </a:solidFill>
              </a:rPr>
              <a:t>: </a:t>
            </a:r>
            <a:r>
              <a:rPr lang="it-IT" sz="3600" b="1" i="1" dirty="0">
                <a:solidFill>
                  <a:srgbClr val="002060"/>
                </a:solidFill>
              </a:rPr>
              <a:t>discernimento su un problema reale (alleanze).</a:t>
            </a:r>
            <a:endParaRPr lang="it-IT" sz="3600" i="1" dirty="0">
              <a:solidFill>
                <a:srgbClr val="002060"/>
              </a:solidFill>
            </a:endParaRPr>
          </a:p>
          <a:p>
            <a:endParaRPr lang="it-IT" dirty="0"/>
          </a:p>
        </p:txBody>
      </p:sp>
    </p:spTree>
    <p:extLst>
      <p:ext uri="{BB962C8B-B14F-4D97-AF65-F5344CB8AC3E}">
        <p14:creationId xmlns:p14="http://schemas.microsoft.com/office/powerpoint/2010/main" val="42482148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852" y="548680"/>
            <a:ext cx="8229600" cy="1143000"/>
          </a:xfrm>
          <a:noFill/>
        </p:spPr>
        <p:txBody>
          <a:bodyPr>
            <a:noAutofit/>
          </a:bodyPr>
          <a:lstStyle/>
          <a:p>
            <a:r>
              <a:rPr lang="it-IT" sz="3400" b="1" dirty="0" smtClean="0">
                <a:solidFill>
                  <a:schemeClr val="accent3">
                    <a:lumMod val="20000"/>
                    <a:lumOff val="80000"/>
                  </a:schemeClr>
                </a:solidFill>
                <a:effectLst>
                  <a:glow rad="266700">
                    <a:schemeClr val="accent6">
                      <a:lumMod val="75000"/>
                    </a:schemeClr>
                  </a:glow>
                  <a:outerShdw blurRad="38100" dist="38100" dir="2700000" sx="103000" sy="103000" algn="tl">
                    <a:srgbClr val="000000">
                      <a:alpha val="34000"/>
                    </a:srgbClr>
                  </a:outerShdw>
                </a:effectLst>
              </a:rPr>
              <a:t>E se capitasse un nuovo </a:t>
            </a:r>
            <a:r>
              <a:rPr lang="it-IT" sz="3400" b="1" dirty="0" err="1" smtClean="0">
                <a:solidFill>
                  <a:schemeClr val="accent3">
                    <a:lumMod val="20000"/>
                    <a:lumOff val="80000"/>
                  </a:schemeClr>
                </a:solidFill>
                <a:effectLst>
                  <a:glow rad="266700">
                    <a:schemeClr val="accent6">
                      <a:lumMod val="75000"/>
                    </a:schemeClr>
                  </a:glow>
                  <a:outerShdw blurRad="38100" dist="38100" dir="2700000" sx="103000" sy="103000" algn="tl">
                    <a:srgbClr val="000000">
                      <a:alpha val="34000"/>
                    </a:srgbClr>
                  </a:outerShdw>
                </a:effectLst>
              </a:rPr>
              <a:t>lockdown</a:t>
            </a:r>
            <a:r>
              <a:rPr lang="it-IT" sz="3400" b="1" dirty="0" smtClean="0">
                <a:solidFill>
                  <a:schemeClr val="accent3">
                    <a:lumMod val="20000"/>
                    <a:lumOff val="80000"/>
                  </a:schemeClr>
                </a:solidFill>
                <a:effectLst>
                  <a:glow rad="266700">
                    <a:schemeClr val="accent6">
                      <a:lumMod val="75000"/>
                    </a:schemeClr>
                  </a:glow>
                  <a:outerShdw blurRad="38100" dist="38100" dir="2700000" sx="103000" sy="103000" algn="tl">
                    <a:srgbClr val="000000">
                      <a:alpha val="34000"/>
                    </a:srgbClr>
                  </a:outerShdw>
                </a:effectLst>
              </a:rPr>
              <a:t> </a:t>
            </a:r>
            <a:br>
              <a:rPr lang="it-IT" sz="3400" b="1" dirty="0" smtClean="0">
                <a:solidFill>
                  <a:schemeClr val="accent3">
                    <a:lumMod val="20000"/>
                    <a:lumOff val="80000"/>
                  </a:schemeClr>
                </a:solidFill>
                <a:effectLst>
                  <a:glow rad="266700">
                    <a:schemeClr val="accent6">
                      <a:lumMod val="75000"/>
                    </a:schemeClr>
                  </a:glow>
                  <a:outerShdw blurRad="38100" dist="38100" dir="2700000" sx="103000" sy="103000" algn="tl">
                    <a:srgbClr val="000000">
                      <a:alpha val="34000"/>
                    </a:srgbClr>
                  </a:outerShdw>
                </a:effectLst>
              </a:rPr>
            </a:br>
            <a:r>
              <a:rPr lang="it-IT" sz="3400" b="1" dirty="0" smtClean="0">
                <a:solidFill>
                  <a:schemeClr val="accent3">
                    <a:lumMod val="20000"/>
                    <a:lumOff val="80000"/>
                  </a:schemeClr>
                </a:solidFill>
                <a:effectLst>
                  <a:glow rad="266700">
                    <a:schemeClr val="accent6">
                      <a:lumMod val="75000"/>
                    </a:schemeClr>
                  </a:glow>
                  <a:outerShdw blurRad="38100" dist="38100" dir="2700000" sx="103000" sy="103000" algn="tl">
                    <a:srgbClr val="000000">
                      <a:alpha val="34000"/>
                    </a:srgbClr>
                  </a:outerShdw>
                </a:effectLst>
              </a:rPr>
              <a:t>o se per motivi diversi non fosse possibile ritrovarci in presenza per l’incontro?</a:t>
            </a:r>
            <a:endParaRPr lang="it-IT" sz="3400" b="1" dirty="0">
              <a:solidFill>
                <a:schemeClr val="accent3">
                  <a:lumMod val="20000"/>
                  <a:lumOff val="80000"/>
                </a:schemeClr>
              </a:solidFill>
              <a:effectLst>
                <a:glow rad="266700">
                  <a:schemeClr val="accent6">
                    <a:lumMod val="75000"/>
                  </a:schemeClr>
                </a:glow>
                <a:outerShdw blurRad="38100" dist="38100" dir="2700000" sx="103000" sy="103000" algn="tl">
                  <a:srgbClr val="000000">
                    <a:alpha val="34000"/>
                  </a:srgbClr>
                </a:outerShdw>
              </a:effectLst>
            </a:endParaRPr>
          </a:p>
        </p:txBody>
      </p:sp>
      <p:sp>
        <p:nvSpPr>
          <p:cNvPr id="4" name="TextBox 3"/>
          <p:cNvSpPr txBox="1"/>
          <p:nvPr/>
        </p:nvSpPr>
        <p:spPr>
          <a:xfrm>
            <a:off x="251520" y="2132856"/>
            <a:ext cx="8548264" cy="4278094"/>
          </a:xfrm>
          <a:prstGeom prst="rect">
            <a:avLst/>
          </a:prstGeom>
          <a:noFill/>
        </p:spPr>
        <p:txBody>
          <a:bodyPr wrap="square" rtlCol="0">
            <a:spAutoFit/>
          </a:bodyPr>
          <a:lstStyle/>
          <a:p>
            <a:pPr marL="457200" indent="-457200" algn="just">
              <a:buClr>
                <a:srgbClr val="002060"/>
              </a:buClr>
              <a:buSzPct val="80000"/>
              <a:buFont typeface="Wingdings" panose="05000000000000000000" pitchFamily="2" charset="2"/>
              <a:buChar char="ü"/>
            </a:pPr>
            <a:r>
              <a:rPr lang="it-IT" sz="2600" dirty="0">
                <a:solidFill>
                  <a:srgbClr val="002060"/>
                </a:solidFill>
              </a:rPr>
              <a:t>U</a:t>
            </a:r>
            <a:r>
              <a:rPr lang="it-IT" sz="2600" dirty="0" smtClean="0">
                <a:solidFill>
                  <a:srgbClr val="002060"/>
                </a:solidFill>
              </a:rPr>
              <a:t>na </a:t>
            </a:r>
            <a:r>
              <a:rPr lang="it-IT" sz="2600" b="1" dirty="0" smtClean="0">
                <a:solidFill>
                  <a:srgbClr val="FF0000"/>
                </a:solidFill>
              </a:rPr>
              <a:t>rilettura delle singole schede del testo, utilizzabile per gli incontri a distanza</a:t>
            </a:r>
            <a:r>
              <a:rPr lang="it-IT" sz="2600" dirty="0" smtClean="0">
                <a:solidFill>
                  <a:srgbClr val="002060"/>
                </a:solidFill>
              </a:rPr>
              <a:t>, sarà disponibile a breve online, assieme alle consuete </a:t>
            </a:r>
            <a:r>
              <a:rPr lang="it-IT" sz="2600" b="1" dirty="0" smtClean="0">
                <a:solidFill>
                  <a:srgbClr val="002060"/>
                </a:solidFill>
              </a:rPr>
              <a:t>schede animatori </a:t>
            </a:r>
            <a:r>
              <a:rPr lang="it-IT" sz="2600" dirty="0" smtClean="0">
                <a:solidFill>
                  <a:srgbClr val="002060"/>
                </a:solidFill>
              </a:rPr>
              <a:t>e ai </a:t>
            </a:r>
            <a:r>
              <a:rPr lang="it-IT" sz="2600" b="1" dirty="0" smtClean="0">
                <a:solidFill>
                  <a:srgbClr val="002060"/>
                </a:solidFill>
              </a:rPr>
              <a:t>materiali </a:t>
            </a:r>
            <a:r>
              <a:rPr lang="it-IT" sz="2600" dirty="0" smtClean="0">
                <a:solidFill>
                  <a:srgbClr val="002060"/>
                </a:solidFill>
              </a:rPr>
              <a:t>indicati nelle singole tappe. </a:t>
            </a:r>
          </a:p>
          <a:p>
            <a:pPr>
              <a:buClr>
                <a:srgbClr val="002060"/>
              </a:buClr>
              <a:buSzPct val="80000"/>
            </a:pPr>
            <a:endParaRPr lang="it-IT" sz="600" dirty="0" smtClean="0">
              <a:solidFill>
                <a:srgbClr val="002060"/>
              </a:solidFill>
            </a:endParaRPr>
          </a:p>
          <a:p>
            <a:pPr marL="457200" indent="-457200" algn="just">
              <a:buClr>
                <a:srgbClr val="002060"/>
              </a:buClr>
              <a:buSzPct val="80000"/>
              <a:buFont typeface="Wingdings" panose="05000000000000000000" pitchFamily="2" charset="2"/>
              <a:buChar char="ü"/>
            </a:pPr>
            <a:r>
              <a:rPr lang="it-IT" sz="2600" b="1" dirty="0" smtClean="0">
                <a:solidFill>
                  <a:srgbClr val="FF0000"/>
                </a:solidFill>
              </a:rPr>
              <a:t>Ulteriori contenuti </a:t>
            </a:r>
            <a:r>
              <a:rPr lang="it-IT" sz="2600" dirty="0" smtClean="0">
                <a:solidFill>
                  <a:srgbClr val="002060"/>
                </a:solidFill>
              </a:rPr>
              <a:t>saranno messi a disposizione attraverso </a:t>
            </a:r>
            <a:r>
              <a:rPr lang="it-IT" sz="2600" b="1" dirty="0" smtClean="0">
                <a:solidFill>
                  <a:srgbClr val="FF0000"/>
                </a:solidFill>
              </a:rPr>
              <a:t>incontri ed approfondimenti </a:t>
            </a:r>
            <a:r>
              <a:rPr lang="it-IT" sz="2600" dirty="0" smtClean="0">
                <a:solidFill>
                  <a:srgbClr val="002060"/>
                </a:solidFill>
              </a:rPr>
              <a:t>proposti sui </a:t>
            </a:r>
            <a:r>
              <a:rPr lang="it-IT" sz="2600" b="1" dirty="0" smtClean="0">
                <a:solidFill>
                  <a:srgbClr val="FF0000"/>
                </a:solidFill>
              </a:rPr>
              <a:t>social media</a:t>
            </a:r>
            <a:r>
              <a:rPr lang="it-IT" sz="2600" dirty="0" smtClean="0">
                <a:solidFill>
                  <a:srgbClr val="002060"/>
                </a:solidFill>
              </a:rPr>
              <a:t> del Settore:</a:t>
            </a:r>
          </a:p>
          <a:p>
            <a:pPr marL="457200" indent="-457200">
              <a:buClr>
                <a:srgbClr val="002060"/>
              </a:buClr>
              <a:buSzPct val="80000"/>
              <a:buFont typeface="Wingdings" panose="05000000000000000000" pitchFamily="2" charset="2"/>
              <a:buChar char="Ä"/>
            </a:pPr>
            <a:r>
              <a:rPr lang="it-IT" sz="2600" b="1" dirty="0" smtClean="0">
                <a:solidFill>
                  <a:srgbClr val="002060"/>
                </a:solidFill>
              </a:rPr>
              <a:t>Canale </a:t>
            </a:r>
            <a:r>
              <a:rPr lang="it-IT" sz="2600" b="1" dirty="0" err="1" smtClean="0">
                <a:solidFill>
                  <a:srgbClr val="002060"/>
                </a:solidFill>
              </a:rPr>
              <a:t>YouTube</a:t>
            </a:r>
            <a:r>
              <a:rPr lang="it-IT" sz="2600" b="1" dirty="0" smtClean="0">
                <a:solidFill>
                  <a:srgbClr val="002060"/>
                </a:solidFill>
              </a:rPr>
              <a:t> </a:t>
            </a:r>
            <a:r>
              <a:rPr lang="it-IT" sz="2400" b="1" i="1" dirty="0" smtClean="0">
                <a:solidFill>
                  <a:srgbClr val="FF0000"/>
                </a:solidFill>
              </a:rPr>
              <a:t>Settore Adulti Azione Cattolica Italiana</a:t>
            </a:r>
          </a:p>
          <a:p>
            <a:pPr marL="457200" indent="-457200">
              <a:buClr>
                <a:srgbClr val="002060"/>
              </a:buClr>
              <a:buSzPct val="80000"/>
              <a:buFont typeface="Wingdings" panose="05000000000000000000" pitchFamily="2" charset="2"/>
              <a:buChar char="Ä"/>
            </a:pPr>
            <a:r>
              <a:rPr lang="it-IT" sz="2600" b="1" dirty="0" smtClean="0">
                <a:solidFill>
                  <a:srgbClr val="002060"/>
                </a:solidFill>
              </a:rPr>
              <a:t>Pagina </a:t>
            </a:r>
            <a:r>
              <a:rPr lang="it-IT" sz="2600" b="1" dirty="0" err="1" smtClean="0">
                <a:solidFill>
                  <a:srgbClr val="002060"/>
                </a:solidFill>
              </a:rPr>
              <a:t>Facebook</a:t>
            </a:r>
            <a:r>
              <a:rPr lang="it-IT" sz="2600" b="1" dirty="0" smtClean="0">
                <a:solidFill>
                  <a:srgbClr val="002060"/>
                </a:solidFill>
              </a:rPr>
              <a:t> </a:t>
            </a:r>
            <a:r>
              <a:rPr lang="it-IT" sz="2400" b="1" i="1" dirty="0" smtClean="0">
                <a:solidFill>
                  <a:srgbClr val="FF0000"/>
                </a:solidFill>
              </a:rPr>
              <a:t>Settore Adulti Azione Cattolica Italiana</a:t>
            </a:r>
          </a:p>
          <a:p>
            <a:pPr marL="457200" indent="-457200">
              <a:buClr>
                <a:srgbClr val="002060"/>
              </a:buClr>
              <a:buSzPct val="80000"/>
              <a:buFont typeface="Wingdings" panose="05000000000000000000" pitchFamily="2" charset="2"/>
              <a:buChar char="Ä"/>
            </a:pPr>
            <a:r>
              <a:rPr lang="it-IT" sz="2600" b="1" dirty="0" smtClean="0">
                <a:solidFill>
                  <a:srgbClr val="002060"/>
                </a:solidFill>
              </a:rPr>
              <a:t>Canale </a:t>
            </a:r>
            <a:r>
              <a:rPr lang="it-IT" sz="2600" b="1" dirty="0" err="1" smtClean="0">
                <a:solidFill>
                  <a:srgbClr val="002060"/>
                </a:solidFill>
              </a:rPr>
              <a:t>Instagram</a:t>
            </a:r>
            <a:r>
              <a:rPr lang="it-IT" sz="2600" b="1" dirty="0" smtClean="0">
                <a:solidFill>
                  <a:srgbClr val="002060"/>
                </a:solidFill>
              </a:rPr>
              <a:t> </a:t>
            </a:r>
            <a:r>
              <a:rPr lang="it-IT" sz="2400" b="1" dirty="0" smtClean="0">
                <a:solidFill>
                  <a:srgbClr val="FF0000"/>
                </a:solidFill>
              </a:rPr>
              <a:t>@</a:t>
            </a:r>
            <a:r>
              <a:rPr lang="it-IT" sz="2400" b="1" dirty="0" err="1" smtClean="0">
                <a:solidFill>
                  <a:srgbClr val="FF0000"/>
                </a:solidFill>
              </a:rPr>
              <a:t>adultidiac</a:t>
            </a:r>
            <a:endParaRPr lang="it-IT" sz="2400" b="1" dirty="0" smtClean="0">
              <a:solidFill>
                <a:srgbClr val="FF0000"/>
              </a:solidFill>
            </a:endParaRPr>
          </a:p>
          <a:p>
            <a:pPr marL="457200" indent="-457200" algn="ctr">
              <a:buClr>
                <a:srgbClr val="002060"/>
              </a:buClr>
              <a:buSzPct val="80000"/>
              <a:buFont typeface="Wingdings" panose="05000000000000000000" pitchFamily="2" charset="2"/>
              <a:buChar char="ü"/>
            </a:pPr>
            <a:endParaRPr lang="it-IT" sz="600" i="1" dirty="0">
              <a:solidFill>
                <a:srgbClr val="002060"/>
              </a:solidFill>
            </a:endParaRPr>
          </a:p>
        </p:txBody>
      </p:sp>
    </p:spTree>
    <p:extLst>
      <p:ext uri="{BB962C8B-B14F-4D97-AF65-F5344CB8AC3E}">
        <p14:creationId xmlns:p14="http://schemas.microsoft.com/office/powerpoint/2010/main" val="3064054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6449">
            <a:off x="1927707" y="1392154"/>
            <a:ext cx="5516460" cy="5240638"/>
          </a:xfrm>
          <a:prstGeom prst="rect">
            <a:avLst/>
          </a:prstGeom>
          <a:ln>
            <a:solidFill>
              <a:srgbClr val="002060">
                <a:alpha val="60000"/>
              </a:srgbClr>
            </a:solidFill>
          </a:ln>
          <a:effectLst>
            <a:softEdge rad="457200"/>
          </a:effectLst>
        </p:spPr>
      </p:pic>
      <p:sp>
        <p:nvSpPr>
          <p:cNvPr id="4" name="TextBox 3"/>
          <p:cNvSpPr txBox="1"/>
          <p:nvPr/>
        </p:nvSpPr>
        <p:spPr>
          <a:xfrm>
            <a:off x="0" y="260648"/>
            <a:ext cx="9144000" cy="1446550"/>
          </a:xfrm>
          <a:prstGeom prst="rect">
            <a:avLst/>
          </a:prstGeom>
          <a:noFill/>
        </p:spPr>
        <p:txBody>
          <a:bodyPr wrap="square" rtlCol="0">
            <a:spAutoFit/>
          </a:bodyPr>
          <a:lstStyle/>
          <a:p>
            <a:pPr algn="ctr"/>
            <a:r>
              <a:rPr lang="it-IT" sz="4400" b="1" dirty="0" smtClean="0">
                <a:solidFill>
                  <a:srgbClr val="FF0000"/>
                </a:solidFill>
                <a:effectLst>
                  <a:glow rad="127000">
                    <a:srgbClr val="FFFF00"/>
                  </a:glow>
                  <a:outerShdw blurRad="38100" dist="38100" dir="2700000" algn="tl">
                    <a:srgbClr val="000000">
                      <a:alpha val="43137"/>
                    </a:srgbClr>
                  </a:outerShdw>
                </a:effectLst>
              </a:rPr>
              <a:t>Tutto è pronto ... ora tocca a voi! </a:t>
            </a:r>
          </a:p>
          <a:p>
            <a:pPr algn="ctr"/>
            <a:r>
              <a:rPr lang="it-IT" sz="4400" b="1" dirty="0" smtClean="0">
                <a:solidFill>
                  <a:srgbClr val="FF0000"/>
                </a:solidFill>
                <a:effectLst>
                  <a:glow rad="127000">
                    <a:srgbClr val="FFFF00"/>
                  </a:glow>
                  <a:outerShdw blurRad="38100" dist="38100" dir="2700000" algn="tl">
                    <a:srgbClr val="000000">
                      <a:alpha val="43137"/>
                    </a:srgbClr>
                  </a:outerShdw>
                </a:effectLst>
              </a:rPr>
              <a:t>Buon lavoro!</a:t>
            </a:r>
            <a:endParaRPr lang="it-IT" sz="4400" b="1" dirty="0">
              <a:solidFill>
                <a:srgbClr val="FF000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30041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it-IT" b="1" dirty="0">
                <a:solidFill>
                  <a:srgbClr val="FF0000"/>
                </a:solidFill>
                <a:effectLst>
                  <a:outerShdw blurRad="38100" dist="38100" dir="2700000" algn="tl">
                    <a:srgbClr val="000000">
                      <a:alpha val="43137"/>
                    </a:srgbClr>
                  </a:outerShdw>
                </a:effectLst>
              </a:rPr>
              <a:t>Il V</a:t>
            </a:r>
            <a:r>
              <a:rPr lang="it-IT" b="1" dirty="0" smtClean="0">
                <a:solidFill>
                  <a:srgbClr val="FF0000"/>
                </a:solidFill>
                <a:effectLst>
                  <a:outerShdw blurRad="38100" dist="38100" dir="2700000" algn="tl">
                    <a:srgbClr val="000000">
                      <a:alpha val="43137"/>
                    </a:srgbClr>
                  </a:outerShdw>
                </a:effectLst>
              </a:rPr>
              <a:t>angelo dell’anno </a:t>
            </a:r>
            <a:r>
              <a:rPr lang="it-IT" sz="3600" i="1" dirty="0" smtClean="0">
                <a:solidFill>
                  <a:srgbClr val="FF0000"/>
                </a:solidFill>
                <a:effectLst>
                  <a:outerShdw blurRad="38100" dist="38100" dir="2700000" algn="tl">
                    <a:srgbClr val="000000">
                      <a:alpha val="43137"/>
                    </a:srgbClr>
                  </a:outerShdw>
                </a:effectLst>
              </a:rPr>
              <a:t>(Mc 10,35-45)</a:t>
            </a:r>
            <a:endParaRPr lang="it-IT" sz="3600"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52736"/>
            <a:ext cx="8229600" cy="5073427"/>
          </a:xfrm>
        </p:spPr>
        <p:txBody>
          <a:bodyPr>
            <a:noAutofit/>
          </a:bodyPr>
          <a:lstStyle/>
          <a:p>
            <a:pPr algn="just">
              <a:buSzPct val="80000"/>
              <a:buFont typeface="Wingdings" panose="05000000000000000000" pitchFamily="2" charset="2"/>
              <a:buChar char="ü"/>
            </a:pPr>
            <a:r>
              <a:rPr lang="it-IT" sz="2500" dirty="0">
                <a:solidFill>
                  <a:srgbClr val="002060"/>
                </a:solidFill>
                <a:ea typeface="Verdana" pitchFamily="34" charset="0"/>
              </a:rPr>
              <a:t>Nel racconto di Marco </a:t>
            </a:r>
            <a:r>
              <a:rPr lang="it-IT" sz="2500" dirty="0" smtClean="0">
                <a:solidFill>
                  <a:srgbClr val="002060"/>
                </a:solidFill>
                <a:ea typeface="Verdana" pitchFamily="34" charset="0"/>
              </a:rPr>
              <a:t> </a:t>
            </a:r>
            <a:r>
              <a:rPr lang="it-IT" sz="2500" dirty="0">
                <a:solidFill>
                  <a:srgbClr val="002060"/>
                </a:solidFill>
                <a:ea typeface="Verdana" pitchFamily="34" charset="0"/>
              </a:rPr>
              <a:t>Gesù </a:t>
            </a:r>
            <a:r>
              <a:rPr lang="it-IT" sz="2500" dirty="0" smtClean="0">
                <a:solidFill>
                  <a:srgbClr val="002060"/>
                </a:solidFill>
                <a:ea typeface="Verdana" pitchFamily="34" charset="0"/>
              </a:rPr>
              <a:t>risponde alla domanda dei  discepoli, curiosi di conoscere chi occuperà </a:t>
            </a:r>
            <a:r>
              <a:rPr lang="it-IT" sz="2500" dirty="0">
                <a:solidFill>
                  <a:srgbClr val="002060"/>
                </a:solidFill>
                <a:ea typeface="Verdana" pitchFamily="34" charset="0"/>
              </a:rPr>
              <a:t>i primi posti accanto a lui quando instaurerà il Regno. </a:t>
            </a:r>
            <a:r>
              <a:rPr lang="it-IT" sz="2500" dirty="0" smtClean="0">
                <a:solidFill>
                  <a:srgbClr val="002060"/>
                </a:solidFill>
                <a:ea typeface="Verdana" pitchFamily="34" charset="0"/>
              </a:rPr>
              <a:t> Spiega </a:t>
            </a:r>
            <a:r>
              <a:rPr lang="it-IT" sz="2500" dirty="0">
                <a:solidFill>
                  <a:srgbClr val="002060"/>
                </a:solidFill>
                <a:ea typeface="Verdana" pitchFamily="34" charset="0"/>
              </a:rPr>
              <a:t>di essere venuto sulla terra per servire e non per essere </a:t>
            </a:r>
            <a:r>
              <a:rPr lang="it-IT" sz="2500" dirty="0" smtClean="0">
                <a:solidFill>
                  <a:srgbClr val="002060"/>
                </a:solidFill>
                <a:ea typeface="Verdana" pitchFamily="34" charset="0"/>
              </a:rPr>
              <a:t>servito. Lo testimoniano i gesti  </a:t>
            </a:r>
            <a:r>
              <a:rPr lang="it-IT" sz="2500" dirty="0">
                <a:solidFill>
                  <a:srgbClr val="002060"/>
                </a:solidFill>
                <a:ea typeface="Verdana" pitchFamily="34" charset="0"/>
              </a:rPr>
              <a:t>che ha compiuto: </a:t>
            </a:r>
            <a:r>
              <a:rPr lang="it-IT" sz="2800" b="1" dirty="0">
                <a:solidFill>
                  <a:srgbClr val="FF0000"/>
                </a:solidFill>
                <a:ea typeface="Verdana" pitchFamily="34" charset="0"/>
              </a:rPr>
              <a:t>abbassarsi, sfiorare, abbracciare, sollevare, mangiare insieme</a:t>
            </a:r>
            <a:r>
              <a:rPr lang="it-IT" sz="2800" dirty="0" smtClean="0">
                <a:ea typeface="Verdana" pitchFamily="34" charset="0"/>
              </a:rPr>
              <a:t>.</a:t>
            </a:r>
          </a:p>
          <a:p>
            <a:pPr algn="just">
              <a:buSzPct val="80000"/>
              <a:buFont typeface="Wingdings" panose="05000000000000000000" pitchFamily="2" charset="2"/>
              <a:buChar char="ü"/>
            </a:pPr>
            <a:endParaRPr lang="it-IT" sz="1000" dirty="0">
              <a:ea typeface="Verdana" pitchFamily="34" charset="0"/>
            </a:endParaRPr>
          </a:p>
          <a:p>
            <a:pPr algn="just">
              <a:buSzPct val="80000"/>
              <a:buFont typeface="Wingdings" panose="05000000000000000000" pitchFamily="2" charset="2"/>
              <a:buChar char="ü"/>
            </a:pPr>
            <a:r>
              <a:rPr lang="it-IT" sz="2500" dirty="0">
                <a:solidFill>
                  <a:srgbClr val="002060"/>
                </a:solidFill>
                <a:ea typeface="Verdana" pitchFamily="34" charset="0"/>
              </a:rPr>
              <a:t>Nella vita di Gesù parole e gesti non sono due realtà distinte, piuttosto due facce della stessa medaglia: entrambe espressione della Sua potenza generativa</a:t>
            </a:r>
            <a:r>
              <a:rPr lang="it-IT" sz="2500" dirty="0" smtClean="0">
                <a:solidFill>
                  <a:srgbClr val="002060"/>
                </a:solidFill>
                <a:ea typeface="Verdana" pitchFamily="34" charset="0"/>
              </a:rPr>
              <a:t>.</a:t>
            </a:r>
          </a:p>
          <a:p>
            <a:pPr algn="just">
              <a:buSzPct val="80000"/>
              <a:buFont typeface="Wingdings" panose="05000000000000000000" pitchFamily="2" charset="2"/>
              <a:buChar char="ü"/>
            </a:pPr>
            <a:endParaRPr lang="it-IT" sz="1000" dirty="0">
              <a:solidFill>
                <a:srgbClr val="002060"/>
              </a:solidFill>
              <a:ea typeface="Verdana" pitchFamily="34" charset="0"/>
            </a:endParaRPr>
          </a:p>
          <a:p>
            <a:pPr algn="just">
              <a:buSzPct val="80000"/>
              <a:buFont typeface="Wingdings" panose="05000000000000000000" pitchFamily="2" charset="2"/>
              <a:buChar char="ü"/>
            </a:pPr>
            <a:r>
              <a:rPr lang="it-IT" sz="2500" dirty="0">
                <a:solidFill>
                  <a:srgbClr val="002060"/>
                </a:solidFill>
                <a:ea typeface="Verdana" pitchFamily="34" charset="0"/>
              </a:rPr>
              <a:t>Rileggere la vita di Gesù attraverso questo punto di vista ci aiuta a scoprire che anche i nostri gesti di ogni giorno </a:t>
            </a:r>
            <a:r>
              <a:rPr lang="it-IT" sz="2500" dirty="0" smtClean="0">
                <a:solidFill>
                  <a:srgbClr val="002060"/>
                </a:solidFill>
                <a:ea typeface="Verdana" pitchFamily="34" charset="0"/>
              </a:rPr>
              <a:t>hanno un grande valore</a:t>
            </a:r>
            <a:r>
              <a:rPr lang="it-IT" sz="2500" dirty="0">
                <a:solidFill>
                  <a:srgbClr val="002060"/>
                </a:solidFill>
                <a:ea typeface="Verdana" pitchFamily="34" charset="0"/>
              </a:rPr>
              <a:t>. </a:t>
            </a:r>
          </a:p>
        </p:txBody>
      </p:sp>
    </p:spTree>
    <p:extLst>
      <p:ext uri="{BB962C8B-B14F-4D97-AF65-F5344CB8AC3E}">
        <p14:creationId xmlns:p14="http://schemas.microsoft.com/office/powerpoint/2010/main" val="27531808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alpha val="18000"/>
              </a:schemeClr>
            </a:gs>
            <a:gs pos="6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0" y="476672"/>
            <a:ext cx="9144000" cy="792088"/>
          </a:xfrm>
          <a:noFill/>
        </p:spPr>
        <p:txBody>
          <a:bodyPr>
            <a:noAutofit/>
          </a:bodyPr>
          <a:lstStyle/>
          <a:p>
            <a:r>
              <a:rPr lang="it-IT" dirty="0" smtClean="0"/>
              <a:t/>
            </a:r>
            <a:br>
              <a:rPr lang="it-IT" dirty="0" smtClean="0"/>
            </a:br>
            <a:r>
              <a:rPr lang="it-IT" b="1" dirty="0" smtClean="0">
                <a:solidFill>
                  <a:srgbClr val="FF0000"/>
                </a:solidFill>
                <a:effectLst>
                  <a:outerShdw blurRad="38100" dist="38100" dir="2700000" algn="tl">
                    <a:srgbClr val="000000">
                      <a:alpha val="43137"/>
                    </a:srgbClr>
                  </a:outerShdw>
                </a:effectLst>
              </a:rPr>
              <a:t>La COPERTINA </a:t>
            </a:r>
            <a:br>
              <a:rPr lang="it-IT" b="1" dirty="0" smtClean="0">
                <a:solidFill>
                  <a:srgbClr val="FF0000"/>
                </a:solidFill>
                <a:effectLst>
                  <a:outerShdw blurRad="38100" dist="38100" dir="2700000" algn="tl">
                    <a:srgbClr val="000000">
                      <a:alpha val="43137"/>
                    </a:srgbClr>
                  </a:outerShdw>
                </a:effectLst>
              </a:rPr>
            </a:br>
            <a:r>
              <a:rPr lang="it-IT" b="1" dirty="0">
                <a:solidFill>
                  <a:srgbClr val="FF0000"/>
                </a:solidFill>
                <a:effectLst>
                  <a:outerShdw blurRad="38100" dist="38100" dir="2700000" algn="tl">
                    <a:srgbClr val="000000">
                      <a:alpha val="43137"/>
                    </a:srgbClr>
                  </a:outerShdw>
                </a:effectLst>
              </a:rPr>
              <a:t>e</a:t>
            </a:r>
            <a:r>
              <a:rPr lang="it-IT" b="1" dirty="0" smtClean="0">
                <a:solidFill>
                  <a:srgbClr val="FF0000"/>
                </a:solidFill>
                <a:effectLst>
                  <a:outerShdw blurRad="38100" dist="38100" dir="2700000" algn="tl">
                    <a:srgbClr val="000000">
                      <a:alpha val="43137"/>
                    </a:srgbClr>
                  </a:outerShdw>
                </a:effectLst>
              </a:rPr>
              <a:t> IL FILO ROSSO del TESTO</a:t>
            </a:r>
            <a:r>
              <a:rPr lang="it-IT" sz="3900" b="1" dirty="0" smtClean="0">
                <a:solidFill>
                  <a:srgbClr val="FF0000"/>
                </a:solidFill>
                <a:effectLst>
                  <a:outerShdw blurRad="38100" dist="38100" dir="2700000" algn="tl">
                    <a:srgbClr val="000000">
                      <a:alpha val="43137"/>
                    </a:srgbClr>
                  </a:outerShdw>
                </a:effectLst>
              </a:rPr>
              <a:t/>
            </a:r>
            <a:br>
              <a:rPr lang="it-IT" sz="3900" b="1" dirty="0" smtClean="0">
                <a:solidFill>
                  <a:srgbClr val="FF0000"/>
                </a:solidFill>
                <a:effectLst>
                  <a:outerShdw blurRad="38100" dist="38100" dir="2700000" algn="tl">
                    <a:srgbClr val="000000">
                      <a:alpha val="43137"/>
                    </a:srgbClr>
                  </a:outerShdw>
                </a:effectLst>
              </a:rPr>
            </a:br>
            <a:endParaRPr lang="it-IT" sz="39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rot="174791">
            <a:off x="3830877" y="2044783"/>
            <a:ext cx="5137944" cy="4039953"/>
          </a:xfrm>
          <a:gradFill flip="none" rotWithShape="0">
            <a:gsLst>
              <a:gs pos="0">
                <a:schemeClr val="accent1">
                  <a:lumMod val="0"/>
                  <a:lumOff val="100000"/>
                  <a:alpha val="0"/>
                </a:schemeClr>
              </a:gs>
              <a:gs pos="83000">
                <a:schemeClr val="bg1"/>
              </a:gs>
              <a:gs pos="100000">
                <a:schemeClr val="accent1">
                  <a:lumMod val="20000"/>
                  <a:lumOff val="80000"/>
                </a:schemeClr>
              </a:gs>
            </a:gsLst>
            <a:path path="shape">
              <a:fillToRect l="50000" t="50000" r="50000" b="5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marL="0" indent="0" algn="just">
              <a:buNone/>
            </a:pPr>
            <a:r>
              <a:rPr lang="it-IT" b="1" dirty="0" smtClean="0">
                <a:ea typeface="Verdana" pitchFamily="34" charset="0"/>
              </a:rPr>
              <a:t> </a:t>
            </a:r>
            <a:r>
              <a:rPr lang="it-IT" sz="2800" b="1" i="1" dirty="0" smtClean="0">
                <a:solidFill>
                  <a:schemeClr val="accent6">
                    <a:lumMod val="75000"/>
                  </a:schemeClr>
                </a:solidFill>
                <a:latin typeface="Monotype Corsiva" panose="03010101010201010101" pitchFamily="66" charset="0"/>
                <a:ea typeface="Verdana" pitchFamily="34" charset="0"/>
              </a:rPr>
              <a:t>“</a:t>
            </a:r>
            <a:r>
              <a:rPr lang="it-IT" sz="2800" b="1" i="1" dirty="0">
                <a:solidFill>
                  <a:schemeClr val="accent6">
                    <a:lumMod val="75000"/>
                  </a:schemeClr>
                </a:solidFill>
                <a:latin typeface="Monotype Corsiva" panose="03010101010201010101" pitchFamily="66" charset="0"/>
                <a:ea typeface="Verdana" pitchFamily="34" charset="0"/>
              </a:rPr>
              <a:t>I gesti non sono spiegazioni di pensieri, ma pensieri e desideri nella loro più originale forma corporea: non sono espressioni al seguito di una precedente riflessione, ma prime intenzioni del nostro corpo, aventi proprietà e sfumature che nessuna parola e nessuno scritto riusciranno a rendere.” </a:t>
            </a:r>
            <a:endParaRPr lang="it-IT" sz="2800" b="1" i="1" dirty="0" smtClean="0">
              <a:solidFill>
                <a:schemeClr val="accent6">
                  <a:lumMod val="75000"/>
                </a:schemeClr>
              </a:solidFill>
              <a:latin typeface="Monotype Corsiva" panose="03010101010201010101" pitchFamily="66" charset="0"/>
              <a:ea typeface="Verdana" pitchFamily="34" charset="0"/>
            </a:endParaRPr>
          </a:p>
          <a:p>
            <a:pPr marL="0" indent="0" algn="just">
              <a:buNone/>
            </a:pPr>
            <a:endParaRPr lang="it-IT" sz="400" i="1" dirty="0" smtClean="0">
              <a:ea typeface="Verdana" pitchFamily="34" charset="0"/>
            </a:endParaRPr>
          </a:p>
          <a:p>
            <a:pPr marL="0" indent="0" algn="just">
              <a:buNone/>
            </a:pPr>
            <a:r>
              <a:rPr lang="it-IT" sz="2000" i="1" dirty="0" smtClean="0">
                <a:solidFill>
                  <a:schemeClr val="accent6">
                    <a:lumMod val="75000"/>
                  </a:schemeClr>
                </a:solidFill>
                <a:ea typeface="Verdana" pitchFamily="34" charset="0"/>
              </a:rPr>
              <a:t>(Cesare </a:t>
            </a:r>
            <a:r>
              <a:rPr lang="it-IT" sz="2000" i="1" dirty="0" err="1" smtClean="0">
                <a:solidFill>
                  <a:schemeClr val="accent6">
                    <a:lumMod val="75000"/>
                  </a:schemeClr>
                </a:solidFill>
                <a:ea typeface="Verdana" pitchFamily="34" charset="0"/>
              </a:rPr>
              <a:t>Pagazzi</a:t>
            </a:r>
            <a:r>
              <a:rPr lang="it-IT" sz="2000" i="1" dirty="0" smtClean="0">
                <a:solidFill>
                  <a:schemeClr val="accent6">
                    <a:lumMod val="75000"/>
                  </a:schemeClr>
                </a:solidFill>
                <a:ea typeface="Verdana" pitchFamily="34" charset="0"/>
              </a:rPr>
              <a:t>,  «Questo </a:t>
            </a:r>
            <a:r>
              <a:rPr lang="it-IT" sz="2000" i="1" dirty="0">
                <a:solidFill>
                  <a:schemeClr val="accent6">
                    <a:lumMod val="75000"/>
                  </a:schemeClr>
                </a:solidFill>
                <a:ea typeface="Verdana" pitchFamily="34" charset="0"/>
              </a:rPr>
              <a:t>è il mio </a:t>
            </a:r>
            <a:r>
              <a:rPr lang="it-IT" sz="2000" i="1" dirty="0" smtClean="0">
                <a:solidFill>
                  <a:schemeClr val="accent6">
                    <a:lumMod val="75000"/>
                  </a:schemeClr>
                </a:solidFill>
                <a:ea typeface="Verdana" pitchFamily="34" charset="0"/>
              </a:rPr>
              <a:t>corpo»)</a:t>
            </a:r>
            <a:r>
              <a:rPr lang="it-IT" sz="2000" i="1" dirty="0" smtClean="0">
                <a:solidFill>
                  <a:schemeClr val="accent6">
                    <a:lumMod val="75000"/>
                  </a:schemeClr>
                </a:solidFill>
                <a:latin typeface="Verdana" pitchFamily="34" charset="0"/>
                <a:ea typeface="Verdana"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2372">
            <a:off x="218911" y="1860910"/>
            <a:ext cx="3620609" cy="4407697"/>
          </a:xfrm>
          <a:prstGeom prst="rect">
            <a:avLst/>
          </a:prstGeom>
          <a:effectLst>
            <a:outerShdw blurRad="50800" dist="50800" dir="5400000" algn="ctr" rotWithShape="0">
              <a:srgbClr val="000000"/>
            </a:outerShdw>
            <a:softEdge rad="203200"/>
          </a:effectLst>
          <a:scene3d>
            <a:camera prst="orthographicFront"/>
            <a:lightRig rig="threePt" dir="t"/>
          </a:scene3d>
          <a:sp3d>
            <a:bevelT w="0" h="0"/>
          </a:sp3d>
        </p:spPr>
      </p:pic>
    </p:spTree>
    <p:extLst>
      <p:ext uri="{BB962C8B-B14F-4D97-AF65-F5344CB8AC3E}">
        <p14:creationId xmlns:p14="http://schemas.microsoft.com/office/powerpoint/2010/main" val="29741903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Autofit/>
          </a:bodyPr>
          <a:lstStyle/>
          <a:p>
            <a:pPr marL="0" indent="0">
              <a:buNone/>
            </a:pPr>
            <a:r>
              <a:rPr lang="it-IT" sz="2500" dirty="0">
                <a:solidFill>
                  <a:srgbClr val="002060"/>
                </a:solidFill>
              </a:rPr>
              <a:t>Partendo da queste riflessioni l’itinerario formativo vuole accompagnarci a scoprire come il corpo </a:t>
            </a:r>
            <a:r>
              <a:rPr lang="it-IT" sz="2500" dirty="0" smtClean="0">
                <a:solidFill>
                  <a:srgbClr val="002060"/>
                </a:solidFill>
              </a:rPr>
              <a:t>sia:</a:t>
            </a:r>
            <a:r>
              <a:rPr lang="it-IT" sz="1000" dirty="0">
                <a:solidFill>
                  <a:srgbClr val="002060"/>
                </a:solidFill>
              </a:rPr>
              <a:t/>
            </a:r>
            <a:br>
              <a:rPr lang="it-IT" sz="1000" dirty="0">
                <a:solidFill>
                  <a:srgbClr val="002060"/>
                </a:solidFill>
              </a:rPr>
            </a:br>
            <a:r>
              <a:rPr lang="it-IT" sz="1600" dirty="0" smtClean="0">
                <a:solidFill>
                  <a:srgbClr val="002060"/>
                </a:solidFill>
                <a:sym typeface="Wingdings" panose="05000000000000000000" pitchFamily="2" charset="2"/>
              </a:rPr>
              <a:t></a:t>
            </a:r>
            <a:r>
              <a:rPr lang="it-IT" sz="2500" dirty="0" smtClean="0">
                <a:solidFill>
                  <a:srgbClr val="002060"/>
                </a:solidFill>
              </a:rPr>
              <a:t> </a:t>
            </a:r>
            <a:r>
              <a:rPr lang="it-IT" sz="2500" b="1" dirty="0" smtClean="0">
                <a:solidFill>
                  <a:srgbClr val="FF0000"/>
                </a:solidFill>
              </a:rPr>
              <a:t>luogo </a:t>
            </a:r>
            <a:r>
              <a:rPr lang="it-IT" sz="2500" b="1" dirty="0">
                <a:solidFill>
                  <a:srgbClr val="FF0000"/>
                </a:solidFill>
              </a:rPr>
              <a:t>concreto </a:t>
            </a:r>
            <a:r>
              <a:rPr lang="it-IT" sz="2500" dirty="0">
                <a:solidFill>
                  <a:srgbClr val="002060"/>
                </a:solidFill>
              </a:rPr>
              <a:t>attraverso il quale la vita è chiamata ad esprimersi;</a:t>
            </a:r>
            <a:br>
              <a:rPr lang="it-IT" sz="2500" dirty="0">
                <a:solidFill>
                  <a:srgbClr val="002060"/>
                </a:solidFill>
              </a:rPr>
            </a:br>
            <a:r>
              <a:rPr lang="it-IT" sz="1600" dirty="0">
                <a:solidFill>
                  <a:srgbClr val="002060"/>
                </a:solidFill>
                <a:sym typeface="Wingdings" panose="05000000000000000000" pitchFamily="2" charset="2"/>
              </a:rPr>
              <a:t></a:t>
            </a:r>
            <a:r>
              <a:rPr lang="it-IT" sz="2500" dirty="0" smtClean="0">
                <a:solidFill>
                  <a:srgbClr val="002060"/>
                </a:solidFill>
              </a:rPr>
              <a:t> </a:t>
            </a:r>
            <a:r>
              <a:rPr lang="it-IT" sz="2500" b="1" dirty="0">
                <a:solidFill>
                  <a:srgbClr val="FF0000"/>
                </a:solidFill>
              </a:rPr>
              <a:t>mezzo</a:t>
            </a:r>
            <a:r>
              <a:rPr lang="it-IT" sz="2500" dirty="0">
                <a:solidFill>
                  <a:srgbClr val="002060"/>
                </a:solidFill>
              </a:rPr>
              <a:t> per dare concretezza alla </a:t>
            </a:r>
            <a:r>
              <a:rPr lang="it-IT" sz="2500" b="1" dirty="0">
                <a:solidFill>
                  <a:srgbClr val="FF0000"/>
                </a:solidFill>
              </a:rPr>
              <a:t>fede</a:t>
            </a:r>
            <a:r>
              <a:rPr lang="it-IT" sz="2500" dirty="0">
                <a:solidFill>
                  <a:srgbClr val="002060"/>
                </a:solidFill>
              </a:rPr>
              <a:t>;</a:t>
            </a:r>
            <a:br>
              <a:rPr lang="it-IT" sz="2500" dirty="0">
                <a:solidFill>
                  <a:srgbClr val="002060"/>
                </a:solidFill>
              </a:rPr>
            </a:br>
            <a:r>
              <a:rPr lang="it-IT" sz="1600" dirty="0">
                <a:solidFill>
                  <a:srgbClr val="002060"/>
                </a:solidFill>
                <a:sym typeface="Wingdings" panose="05000000000000000000" pitchFamily="2" charset="2"/>
              </a:rPr>
              <a:t></a:t>
            </a:r>
            <a:r>
              <a:rPr lang="it-IT" sz="2500" dirty="0" smtClean="0">
                <a:solidFill>
                  <a:srgbClr val="002060"/>
                </a:solidFill>
              </a:rPr>
              <a:t> </a:t>
            </a:r>
            <a:r>
              <a:rPr lang="it-IT" sz="2500" b="1" dirty="0">
                <a:solidFill>
                  <a:srgbClr val="FF0000"/>
                </a:solidFill>
              </a:rPr>
              <a:t>occasione per dare corpo alla comunità umana e cristiana </a:t>
            </a:r>
            <a:r>
              <a:rPr lang="it-IT" sz="2500" dirty="0">
                <a:solidFill>
                  <a:srgbClr val="002060"/>
                </a:solidFill>
              </a:rPr>
              <a:t>partendo dalla più grande e significativa delle relazioni: quella con il Signore Gesù. </a:t>
            </a:r>
            <a:br>
              <a:rPr lang="it-IT" sz="2500" dirty="0">
                <a:solidFill>
                  <a:srgbClr val="002060"/>
                </a:solidFill>
              </a:rPr>
            </a:br>
            <a:r>
              <a:rPr lang="it-IT" sz="1000" dirty="0">
                <a:solidFill>
                  <a:srgbClr val="002060"/>
                </a:solidFill>
              </a:rPr>
              <a:t/>
            </a:r>
            <a:br>
              <a:rPr lang="it-IT" sz="1000" dirty="0">
                <a:solidFill>
                  <a:srgbClr val="002060"/>
                </a:solidFill>
              </a:rPr>
            </a:br>
            <a:r>
              <a:rPr lang="it-IT" sz="2500" dirty="0">
                <a:solidFill>
                  <a:srgbClr val="002060"/>
                </a:solidFill>
              </a:rPr>
              <a:t>Un cammino che tutti siamo chiamati a </a:t>
            </a:r>
            <a:r>
              <a:rPr lang="it-IT" sz="2500" dirty="0" smtClean="0">
                <a:solidFill>
                  <a:srgbClr val="002060"/>
                </a:solidFill>
              </a:rPr>
              <a:t>fare, </a:t>
            </a:r>
            <a:r>
              <a:rPr lang="it-IT" sz="2500" dirty="0">
                <a:solidFill>
                  <a:srgbClr val="002060"/>
                </a:solidFill>
              </a:rPr>
              <a:t>vivendo </a:t>
            </a:r>
            <a:r>
              <a:rPr lang="it-IT" sz="2500" dirty="0" smtClean="0">
                <a:solidFill>
                  <a:srgbClr val="002060"/>
                </a:solidFill>
              </a:rPr>
              <a:t>questi gesti </a:t>
            </a:r>
            <a:r>
              <a:rPr lang="it-IT" sz="2500" dirty="0">
                <a:solidFill>
                  <a:srgbClr val="002060"/>
                </a:solidFill>
              </a:rPr>
              <a:t>con consapevolezza.</a:t>
            </a:r>
            <a:br>
              <a:rPr lang="it-IT" sz="2500" dirty="0">
                <a:solidFill>
                  <a:srgbClr val="002060"/>
                </a:solidFill>
              </a:rPr>
            </a:br>
            <a:r>
              <a:rPr lang="it-IT" sz="2500" dirty="0">
                <a:solidFill>
                  <a:srgbClr val="002060"/>
                </a:solidFill>
              </a:rPr>
              <a:t>Da queste riflessioni ha preso forma la copertina del testo in cui, una serie di fotografie ci colgono nei diversi gesti della nostra quotidianità. Azioni semplici ma che possono dare inizio ad una vera e profonda </a:t>
            </a:r>
            <a:r>
              <a:rPr lang="it-IT" sz="2500" dirty="0" smtClean="0">
                <a:solidFill>
                  <a:srgbClr val="002060"/>
                </a:solidFill>
              </a:rPr>
              <a:t>rivoluzione.</a:t>
            </a:r>
            <a:r>
              <a:rPr lang="it-IT" sz="2500" dirty="0">
                <a:solidFill>
                  <a:srgbClr val="002060"/>
                </a:solidFill>
              </a:rPr>
              <a:t/>
            </a:r>
            <a:br>
              <a:rPr lang="it-IT" sz="2500" dirty="0">
                <a:solidFill>
                  <a:srgbClr val="002060"/>
                </a:solidFill>
              </a:rPr>
            </a:br>
            <a:endParaRPr lang="it-IT" sz="2500" dirty="0">
              <a:solidFill>
                <a:srgbClr val="002060"/>
              </a:solidFill>
            </a:endParaRPr>
          </a:p>
        </p:txBody>
      </p:sp>
      <p:sp>
        <p:nvSpPr>
          <p:cNvPr id="4" name="TextBox 3"/>
          <p:cNvSpPr txBox="1"/>
          <p:nvPr/>
        </p:nvSpPr>
        <p:spPr>
          <a:xfrm>
            <a:off x="0" y="6237312"/>
            <a:ext cx="9144000" cy="400110"/>
          </a:xfrm>
          <a:prstGeom prst="rect">
            <a:avLst/>
          </a:prstGeom>
          <a:gradFill>
            <a:gsLst>
              <a:gs pos="0">
                <a:schemeClr val="accent1">
                  <a:lumMod val="5000"/>
                  <a:lumOff val="95000"/>
                  <a:alpha val="18000"/>
                </a:schemeClr>
              </a:gs>
              <a:gs pos="63000">
                <a:schemeClr val="accent6">
                  <a:lumMod val="60000"/>
                  <a:lumOff val="40000"/>
                </a:schemeClr>
              </a:gs>
              <a:gs pos="100000">
                <a:schemeClr val="accent6">
                  <a:lumMod val="20000"/>
                  <a:lumOff val="80000"/>
                </a:schemeClr>
              </a:gs>
            </a:gsLst>
            <a:path path="shape">
              <a:fillToRect l="50000" t="50000" r="50000" b="50000"/>
            </a:path>
          </a:gradFill>
        </p:spPr>
        <p:txBody>
          <a:bodyPr wrap="square" rtlCol="0">
            <a:spAutoFit/>
          </a:bodyPr>
          <a:lstStyle/>
          <a:p>
            <a:pPr algn="ctr"/>
            <a:r>
              <a:rPr lang="it-IT" sz="2000" b="1" dirty="0" smtClean="0">
                <a:solidFill>
                  <a:srgbClr val="3EA131"/>
                </a:solidFill>
              </a:rPr>
              <a:t>A pagina 30 del testo trovi la spiegazione integrale</a:t>
            </a:r>
            <a:endParaRPr lang="it-IT" sz="2000" b="1" dirty="0">
              <a:solidFill>
                <a:srgbClr val="3EA131"/>
              </a:solidFill>
            </a:endParaRPr>
          </a:p>
        </p:txBody>
      </p:sp>
    </p:spTree>
    <p:extLst>
      <p:ext uri="{BB962C8B-B14F-4D97-AF65-F5344CB8AC3E}">
        <p14:creationId xmlns:p14="http://schemas.microsoft.com/office/powerpoint/2010/main" val="11031346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4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44314"/>
            <a:ext cx="8229600" cy="4929411"/>
          </a:xfrm>
        </p:spPr>
        <p:txBody>
          <a:bodyPr>
            <a:normAutofit/>
          </a:bodyPr>
          <a:lstStyle/>
          <a:p>
            <a:pPr marL="0" indent="0" algn="just">
              <a:buNone/>
            </a:pPr>
            <a:r>
              <a:rPr lang="it-IT" b="1" dirty="0">
                <a:solidFill>
                  <a:srgbClr val="002060"/>
                </a:solidFill>
              </a:rPr>
              <a:t>Cinque </a:t>
            </a:r>
            <a:r>
              <a:rPr lang="it-IT" b="1" dirty="0" smtClean="0">
                <a:solidFill>
                  <a:srgbClr val="002060"/>
                </a:solidFill>
              </a:rPr>
              <a:t>tappe, </a:t>
            </a:r>
            <a:r>
              <a:rPr lang="it-IT" b="1" dirty="0">
                <a:solidFill>
                  <a:srgbClr val="002060"/>
                </a:solidFill>
              </a:rPr>
              <a:t>il cui titolo evoca un </a:t>
            </a:r>
            <a:r>
              <a:rPr lang="it-IT" b="1" dirty="0" smtClean="0">
                <a:solidFill>
                  <a:srgbClr val="FF0000"/>
                </a:solidFill>
              </a:rPr>
              <a:t>gesto</a:t>
            </a:r>
            <a:r>
              <a:rPr lang="it-IT" b="1" dirty="0" smtClean="0">
                <a:solidFill>
                  <a:srgbClr val="002060"/>
                </a:solidFill>
              </a:rPr>
              <a:t> della nostra vita con il quale seguire ed </a:t>
            </a:r>
            <a:r>
              <a:rPr lang="it-IT" b="1" dirty="0">
                <a:solidFill>
                  <a:srgbClr val="002060"/>
                </a:solidFill>
              </a:rPr>
              <a:t>incontrare </a:t>
            </a:r>
            <a:r>
              <a:rPr lang="it-IT" b="1" dirty="0" smtClean="0">
                <a:solidFill>
                  <a:srgbClr val="002060"/>
                </a:solidFill>
              </a:rPr>
              <a:t>Gesù:  </a:t>
            </a:r>
          </a:p>
          <a:p>
            <a:pPr marL="514350" indent="-514350">
              <a:buClr>
                <a:srgbClr val="002060"/>
              </a:buClr>
              <a:buSzPct val="80000"/>
              <a:buFont typeface="+mj-lt"/>
              <a:buAutoNum type="arabicPeriod"/>
            </a:pPr>
            <a:r>
              <a:rPr lang="it-IT" b="1" dirty="0" smtClean="0">
                <a:solidFill>
                  <a:srgbClr val="FF0000"/>
                </a:solidFill>
              </a:rPr>
              <a:t>ABBASSARSI</a:t>
            </a:r>
            <a:r>
              <a:rPr lang="it-IT" dirty="0">
                <a:solidFill>
                  <a:srgbClr val="002060"/>
                </a:solidFill>
              </a:rPr>
              <a:t> </a:t>
            </a:r>
            <a:r>
              <a:rPr lang="it-IT" sz="2400" dirty="0" smtClean="0">
                <a:solidFill>
                  <a:srgbClr val="002060"/>
                </a:solidFill>
                <a:sym typeface="Wingdings" panose="05000000000000000000" pitchFamily="2" charset="2"/>
              </a:rPr>
              <a:t></a:t>
            </a:r>
            <a:r>
              <a:rPr lang="it-IT" b="1" dirty="0" smtClean="0">
                <a:solidFill>
                  <a:srgbClr val="002060"/>
                </a:solidFill>
              </a:rPr>
              <a:t> </a:t>
            </a:r>
            <a:r>
              <a:rPr lang="it-IT" sz="2800" i="1" dirty="0" smtClean="0">
                <a:solidFill>
                  <a:srgbClr val="002060"/>
                </a:solidFill>
              </a:rPr>
              <a:t>Mc 10,35-45 </a:t>
            </a:r>
          </a:p>
          <a:p>
            <a:pPr marL="514350" indent="-514350">
              <a:buClr>
                <a:srgbClr val="002060"/>
              </a:buClr>
              <a:buSzPct val="80000"/>
              <a:buFont typeface="+mj-lt"/>
              <a:buAutoNum type="arabicPeriod"/>
            </a:pPr>
            <a:r>
              <a:rPr lang="it-IT" b="1" dirty="0" smtClean="0">
                <a:solidFill>
                  <a:srgbClr val="FF0000"/>
                </a:solidFill>
              </a:rPr>
              <a:t>SFIORARE</a:t>
            </a:r>
            <a:r>
              <a:rPr lang="it-IT" dirty="0">
                <a:solidFill>
                  <a:srgbClr val="002060"/>
                </a:solidFill>
              </a:rPr>
              <a:t> </a:t>
            </a:r>
            <a:r>
              <a:rPr lang="it-IT" sz="2400" dirty="0" smtClean="0">
                <a:solidFill>
                  <a:srgbClr val="002060"/>
                </a:solidFill>
                <a:sym typeface="Wingdings" panose="05000000000000000000" pitchFamily="2" charset="2"/>
              </a:rPr>
              <a:t></a:t>
            </a:r>
            <a:r>
              <a:rPr lang="it-IT" dirty="0" smtClean="0">
                <a:solidFill>
                  <a:srgbClr val="002060"/>
                </a:solidFill>
                <a:sym typeface="Wingdings" panose="05000000000000000000" pitchFamily="2" charset="2"/>
              </a:rPr>
              <a:t> </a:t>
            </a:r>
            <a:r>
              <a:rPr lang="it-IT" sz="2800" i="1" dirty="0" smtClean="0">
                <a:solidFill>
                  <a:srgbClr val="002060"/>
                </a:solidFill>
              </a:rPr>
              <a:t>Mc 10,13-16 </a:t>
            </a:r>
          </a:p>
          <a:p>
            <a:pPr marL="514350" indent="-514350">
              <a:buClr>
                <a:srgbClr val="002060"/>
              </a:buClr>
              <a:buSzPct val="80000"/>
              <a:buFont typeface="+mj-lt"/>
              <a:buAutoNum type="arabicPeriod"/>
            </a:pPr>
            <a:r>
              <a:rPr lang="it-IT" b="1" dirty="0" smtClean="0">
                <a:solidFill>
                  <a:srgbClr val="FF0000"/>
                </a:solidFill>
              </a:rPr>
              <a:t>ABBRACCIARE</a:t>
            </a:r>
            <a:r>
              <a:rPr lang="it-IT" b="1" dirty="0" smtClean="0">
                <a:solidFill>
                  <a:srgbClr val="002060"/>
                </a:solidFill>
              </a:rPr>
              <a:t> </a:t>
            </a:r>
            <a:r>
              <a:rPr lang="it-IT" sz="2400" dirty="0">
                <a:solidFill>
                  <a:srgbClr val="002060"/>
                </a:solidFill>
                <a:sym typeface="Wingdings" panose="05000000000000000000" pitchFamily="2" charset="2"/>
              </a:rPr>
              <a:t></a:t>
            </a:r>
            <a:r>
              <a:rPr lang="it-IT" dirty="0">
                <a:solidFill>
                  <a:srgbClr val="002060"/>
                </a:solidFill>
                <a:sym typeface="Wingdings" panose="05000000000000000000" pitchFamily="2" charset="2"/>
              </a:rPr>
              <a:t> </a:t>
            </a:r>
            <a:r>
              <a:rPr lang="it-IT" sz="2800" i="1" dirty="0" smtClean="0">
                <a:solidFill>
                  <a:srgbClr val="002060"/>
                </a:solidFill>
              </a:rPr>
              <a:t>Mc 15,21-37 </a:t>
            </a:r>
          </a:p>
          <a:p>
            <a:pPr marL="514350" indent="-514350">
              <a:buClr>
                <a:srgbClr val="002060"/>
              </a:buClr>
              <a:buSzPct val="80000"/>
              <a:buFont typeface="+mj-lt"/>
              <a:buAutoNum type="arabicPeriod"/>
            </a:pPr>
            <a:r>
              <a:rPr lang="it-IT" b="1" dirty="0" smtClean="0">
                <a:solidFill>
                  <a:srgbClr val="FF0000"/>
                </a:solidFill>
              </a:rPr>
              <a:t>SOLLEVARE</a:t>
            </a:r>
            <a:r>
              <a:rPr lang="it-IT" b="1" dirty="0" smtClean="0">
                <a:solidFill>
                  <a:srgbClr val="002060"/>
                </a:solidFill>
              </a:rPr>
              <a:t> </a:t>
            </a:r>
            <a:r>
              <a:rPr lang="it-IT" sz="2400" dirty="0">
                <a:solidFill>
                  <a:srgbClr val="002060"/>
                </a:solidFill>
                <a:sym typeface="Wingdings" panose="05000000000000000000" pitchFamily="2" charset="2"/>
              </a:rPr>
              <a:t></a:t>
            </a:r>
            <a:r>
              <a:rPr lang="it-IT" dirty="0">
                <a:solidFill>
                  <a:srgbClr val="002060"/>
                </a:solidFill>
                <a:sym typeface="Wingdings" panose="05000000000000000000" pitchFamily="2" charset="2"/>
              </a:rPr>
              <a:t> </a:t>
            </a:r>
            <a:r>
              <a:rPr lang="it-IT" sz="2800" i="1" dirty="0" smtClean="0">
                <a:solidFill>
                  <a:srgbClr val="002060"/>
                </a:solidFill>
              </a:rPr>
              <a:t>Mc 5,21-43 </a:t>
            </a:r>
          </a:p>
          <a:p>
            <a:pPr marL="514350" indent="-514350">
              <a:buClr>
                <a:srgbClr val="002060"/>
              </a:buClr>
              <a:buSzPct val="80000"/>
              <a:buFont typeface="+mj-lt"/>
              <a:buAutoNum type="arabicPeriod"/>
            </a:pPr>
            <a:r>
              <a:rPr lang="it-IT" b="1" dirty="0" smtClean="0">
                <a:solidFill>
                  <a:srgbClr val="FF0000"/>
                </a:solidFill>
              </a:rPr>
              <a:t>MANGIARE</a:t>
            </a:r>
            <a:r>
              <a:rPr lang="it-IT" b="1" dirty="0" smtClean="0">
                <a:solidFill>
                  <a:srgbClr val="002060"/>
                </a:solidFill>
              </a:rPr>
              <a:t> </a:t>
            </a:r>
            <a:r>
              <a:rPr lang="it-IT" sz="2400" dirty="0">
                <a:solidFill>
                  <a:srgbClr val="002060"/>
                </a:solidFill>
                <a:sym typeface="Wingdings" panose="05000000000000000000" pitchFamily="2" charset="2"/>
              </a:rPr>
              <a:t></a:t>
            </a:r>
            <a:r>
              <a:rPr lang="it-IT" dirty="0">
                <a:solidFill>
                  <a:srgbClr val="002060"/>
                </a:solidFill>
                <a:sym typeface="Wingdings" panose="05000000000000000000" pitchFamily="2" charset="2"/>
              </a:rPr>
              <a:t> </a:t>
            </a:r>
            <a:r>
              <a:rPr lang="it-IT" sz="2800" i="1" dirty="0" smtClean="0">
                <a:solidFill>
                  <a:srgbClr val="002060"/>
                </a:solidFill>
              </a:rPr>
              <a:t>Mc 6,30-44 </a:t>
            </a:r>
            <a:endParaRPr lang="it-IT" sz="2800" i="1" dirty="0">
              <a:solidFill>
                <a:srgbClr val="002060"/>
              </a:solidFill>
            </a:endParaRPr>
          </a:p>
          <a:p>
            <a:pPr marL="0" indent="0">
              <a:buNone/>
            </a:pPr>
            <a:endParaRPr lang="it-IT" dirty="0"/>
          </a:p>
        </p:txBody>
      </p:sp>
      <p:sp>
        <p:nvSpPr>
          <p:cNvPr id="6" name="TextBox 3"/>
          <p:cNvSpPr txBox="1"/>
          <p:nvPr/>
        </p:nvSpPr>
        <p:spPr>
          <a:xfrm>
            <a:off x="0" y="6237312"/>
            <a:ext cx="9144000" cy="400110"/>
          </a:xfrm>
          <a:prstGeom prst="rect">
            <a:avLst/>
          </a:prstGeom>
          <a:gradFill>
            <a:gsLst>
              <a:gs pos="0">
                <a:schemeClr val="accent1">
                  <a:lumMod val="5000"/>
                  <a:lumOff val="95000"/>
                  <a:alpha val="18000"/>
                </a:schemeClr>
              </a:gs>
              <a:gs pos="63000">
                <a:schemeClr val="accent6">
                  <a:lumMod val="60000"/>
                  <a:lumOff val="40000"/>
                </a:schemeClr>
              </a:gs>
              <a:gs pos="100000">
                <a:schemeClr val="accent6">
                  <a:lumMod val="20000"/>
                  <a:lumOff val="80000"/>
                </a:schemeClr>
              </a:gs>
            </a:gsLst>
            <a:path path="shape">
              <a:fillToRect l="50000" t="50000" r="50000" b="50000"/>
            </a:path>
          </a:gradFill>
        </p:spPr>
        <p:txBody>
          <a:bodyPr wrap="square" rtlCol="0">
            <a:spAutoFit/>
          </a:bodyPr>
          <a:lstStyle/>
          <a:p>
            <a:pPr algn="ctr"/>
            <a:r>
              <a:rPr lang="it-IT" sz="2000" b="1" dirty="0" smtClean="0">
                <a:solidFill>
                  <a:srgbClr val="3EA131"/>
                </a:solidFill>
              </a:rPr>
              <a:t>A pagina 32 del testo trovi la spiegazione delle tappe</a:t>
            </a:r>
            <a:endParaRPr lang="it-IT" sz="2000" b="1" dirty="0">
              <a:solidFill>
                <a:srgbClr val="3EA131"/>
              </a:solidFill>
            </a:endParaRPr>
          </a:p>
        </p:txBody>
      </p:sp>
      <p:sp>
        <p:nvSpPr>
          <p:cNvPr id="7" name="Title 1"/>
          <p:cNvSpPr txBox="1">
            <a:spLocks/>
          </p:cNvSpPr>
          <p:nvPr/>
        </p:nvSpPr>
        <p:spPr>
          <a:xfrm>
            <a:off x="0" y="0"/>
            <a:ext cx="9144000"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smtClean="0">
                <a:solidFill>
                  <a:srgbClr val="FF0000"/>
                </a:solidFill>
                <a:effectLst>
                  <a:outerShdw blurRad="38100" dist="38100" dir="2700000" algn="tl">
                    <a:srgbClr val="000000">
                      <a:alpha val="43137"/>
                    </a:srgbClr>
                  </a:outerShdw>
                </a:effectLst>
              </a:rPr>
              <a:t>Il </a:t>
            </a:r>
            <a:r>
              <a:rPr lang="it-IT" b="1" dirty="0" smtClean="0">
                <a:solidFill>
                  <a:srgbClr val="FF0000"/>
                </a:solidFill>
                <a:effectLst>
                  <a:outerShdw blurRad="38100" dist="38100" dir="2700000" algn="tl">
                    <a:srgbClr val="000000">
                      <a:alpha val="43137"/>
                    </a:srgbClr>
                  </a:outerShdw>
                </a:effectLst>
                <a:latin typeface="+mn-lt"/>
              </a:rPr>
              <a:t>testo è così organizzato</a:t>
            </a:r>
            <a:endParaRPr lang="it-IT"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71632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53" y="1685131"/>
            <a:ext cx="6798423" cy="5172869"/>
          </a:xfrm>
          <a:prstGeom prst="rect">
            <a:avLst/>
          </a:prstGeom>
          <a:noFill/>
          <a:ln>
            <a:noFill/>
          </a:ln>
          <a:effectLst>
            <a:outerShdw dist="35921" dir="2700000" algn="ctr" rotWithShape="0">
              <a:schemeClr val="bg2"/>
            </a:outerShdw>
            <a:softEdge rad="2413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79512" y="190381"/>
            <a:ext cx="8856984" cy="1569660"/>
          </a:xfrm>
          <a:prstGeom prst="rect">
            <a:avLst/>
          </a:prstGeom>
          <a:noFill/>
        </p:spPr>
        <p:txBody>
          <a:bodyPr wrap="square" rtlCol="0">
            <a:spAutoFit/>
          </a:bodyPr>
          <a:lstStyle/>
          <a:p>
            <a:pPr algn="ctr"/>
            <a:r>
              <a:rPr lang="it-IT" sz="3200" b="1" dirty="0">
                <a:solidFill>
                  <a:srgbClr val="002060"/>
                </a:solidFill>
              </a:rPr>
              <a:t> Ogni tappa segue il consueto percorso  </a:t>
            </a:r>
            <a:endParaRPr lang="it-IT" sz="3200" b="1" dirty="0" smtClean="0">
              <a:solidFill>
                <a:srgbClr val="002060"/>
              </a:solidFill>
            </a:endParaRPr>
          </a:p>
          <a:p>
            <a:pPr algn="ctr"/>
            <a:r>
              <a:rPr lang="it-IT" sz="3200" b="1" dirty="0" smtClean="0">
                <a:solidFill>
                  <a:srgbClr val="FF0000"/>
                </a:solidFill>
              </a:rPr>
              <a:t>VITA - PAROLA - VITA</a:t>
            </a:r>
            <a:endParaRPr lang="it-IT" sz="3200" b="1" dirty="0" smtClean="0">
              <a:solidFill>
                <a:srgbClr val="002060"/>
              </a:solidFill>
            </a:endParaRPr>
          </a:p>
          <a:p>
            <a:pPr algn="ctr"/>
            <a:r>
              <a:rPr lang="it-IT" sz="3200" b="1" dirty="0" smtClean="0">
                <a:solidFill>
                  <a:srgbClr val="002060"/>
                </a:solidFill>
              </a:rPr>
              <a:t>ed </a:t>
            </a:r>
            <a:r>
              <a:rPr lang="it-IT" sz="3200" b="1" dirty="0">
                <a:solidFill>
                  <a:srgbClr val="002060"/>
                </a:solidFill>
              </a:rPr>
              <a:t>è introdotta da una </a:t>
            </a:r>
            <a:r>
              <a:rPr lang="it-IT" sz="3200" b="1" dirty="0" smtClean="0">
                <a:solidFill>
                  <a:srgbClr val="002060"/>
                </a:solidFill>
              </a:rPr>
              <a:t>preghiera </a:t>
            </a:r>
            <a:endParaRPr lang="it-IT" sz="3200" b="1" dirty="0">
              <a:solidFill>
                <a:srgbClr val="002060"/>
              </a:solidFill>
            </a:endParaRPr>
          </a:p>
        </p:txBody>
      </p:sp>
    </p:spTree>
    <p:extLst>
      <p:ext uri="{BB962C8B-B14F-4D97-AF65-F5344CB8AC3E}">
        <p14:creationId xmlns:p14="http://schemas.microsoft.com/office/powerpoint/2010/main" val="4120722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517632" cy="4138151"/>
          </a:xfrm>
        </p:spPr>
        <p:txBody>
          <a:bodyPr>
            <a:noAutofit/>
          </a:bodyPr>
          <a:lstStyle/>
          <a:p>
            <a:pPr marL="0" indent="0" algn="just">
              <a:buNone/>
            </a:pPr>
            <a:r>
              <a:rPr lang="it-IT" sz="3000" b="1" dirty="0" smtClean="0">
                <a:solidFill>
                  <a:srgbClr val="002060"/>
                </a:solidFill>
              </a:rPr>
              <a:t>Il primo passo del percorso di ogni tappa prevede un momento in cui si racconta la vita.   </a:t>
            </a:r>
          </a:p>
          <a:p>
            <a:pPr algn="just">
              <a:buSzPct val="80000"/>
              <a:buFont typeface="Wingdings" panose="05000000000000000000" pitchFamily="2" charset="2"/>
              <a:buChar char="ü"/>
            </a:pPr>
            <a:r>
              <a:rPr lang="it-IT" sz="3000" b="1" dirty="0" smtClean="0">
                <a:solidFill>
                  <a:srgbClr val="002060"/>
                </a:solidFill>
              </a:rPr>
              <a:t>È lo stesso esercizio che fa Maria  </a:t>
            </a:r>
          </a:p>
          <a:p>
            <a:pPr algn="just">
              <a:buSzPct val="80000"/>
              <a:buFont typeface="Wingdings" panose="05000000000000000000" pitchFamily="2" charset="2"/>
              <a:buChar char="ü"/>
            </a:pPr>
            <a:r>
              <a:rPr lang="it-IT" sz="3000" b="1" dirty="0" smtClean="0">
                <a:solidFill>
                  <a:srgbClr val="002060"/>
                </a:solidFill>
              </a:rPr>
              <a:t>È lo stesso esercizio che fanno i due discepoli sulla strada che va da Gerusalemme ad Emmaus</a:t>
            </a:r>
          </a:p>
          <a:p>
            <a:pPr marL="0" indent="0" algn="just">
              <a:buNone/>
            </a:pPr>
            <a:endParaRPr lang="it-IT" sz="600" dirty="0" smtClean="0">
              <a:solidFill>
                <a:srgbClr val="002060"/>
              </a:solidFill>
            </a:endParaRPr>
          </a:p>
          <a:p>
            <a:pPr marL="0" indent="0" algn="just">
              <a:buNone/>
            </a:pPr>
            <a:r>
              <a:rPr lang="it-IT" sz="3000" dirty="0" smtClean="0">
                <a:solidFill>
                  <a:srgbClr val="FF0000"/>
                </a:solidFill>
              </a:rPr>
              <a:t>In un certo senso anche i racconti che nascono dal gruppo sono racconti “lungo la via”, non ancora o non sufficientemente illuminati dalla Parola di Dio</a:t>
            </a:r>
            <a:r>
              <a:rPr lang="it-IT" sz="3000" dirty="0" smtClean="0"/>
              <a:t>.</a:t>
            </a:r>
          </a:p>
          <a:p>
            <a:endParaRPr lang="it-IT" dirty="0" smtClean="0"/>
          </a:p>
        </p:txBody>
      </p:sp>
      <p:sp>
        <p:nvSpPr>
          <p:cNvPr id="4" name="Title 1"/>
          <p:cNvSpPr txBox="1">
            <a:spLocks/>
          </p:cNvSpPr>
          <p:nvPr/>
        </p:nvSpPr>
        <p:spPr>
          <a:xfrm>
            <a:off x="14683" y="260648"/>
            <a:ext cx="9144000" cy="980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b="1" i="1" dirty="0" smtClean="0">
                <a:solidFill>
                  <a:srgbClr val="FF9900"/>
                </a:solidFill>
                <a:effectLst>
                  <a:outerShdw blurRad="38100" dist="38100" dir="2700000" algn="tl">
                    <a:srgbClr val="000000">
                      <a:alpha val="43137"/>
                    </a:srgbClr>
                  </a:outerShdw>
                </a:effectLst>
              </a:rPr>
              <a:t>PRIMA PARTE</a:t>
            </a:r>
          </a:p>
          <a:p>
            <a:r>
              <a:rPr lang="it-IT" b="1" dirty="0">
                <a:solidFill>
                  <a:srgbClr val="FF0000"/>
                </a:solidFill>
                <a:effectLst>
                  <a:outerShdw blurRad="38100" dist="38100" dir="2700000" algn="tl">
                    <a:srgbClr val="000000">
                      <a:alpha val="43137"/>
                    </a:srgbClr>
                  </a:outerShdw>
                </a:effectLst>
              </a:rPr>
              <a:t>RACCONTARE LA </a:t>
            </a:r>
            <a:r>
              <a:rPr lang="it-IT" b="1" dirty="0" smtClean="0">
                <a:solidFill>
                  <a:srgbClr val="FF0000"/>
                </a:solidFill>
                <a:effectLst>
                  <a:outerShdw blurRad="38100" dist="38100" dir="2700000" algn="tl">
                    <a:srgbClr val="000000">
                      <a:alpha val="43137"/>
                    </a:srgbClr>
                  </a:outerShdw>
                </a:effectLst>
              </a:rPr>
              <a:t>VITA</a:t>
            </a:r>
            <a:endParaRPr lang="it-IT"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565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it-IT" b="1" i="1" dirty="0">
                <a:solidFill>
                  <a:srgbClr val="FF0000"/>
                </a:solidFill>
                <a:effectLst>
                  <a:outerShdw blurRad="38100" dist="38100" dir="2700000" algn="tl">
                    <a:srgbClr val="000000">
                      <a:alpha val="43137"/>
                    </a:srgbClr>
                  </a:outerShdw>
                </a:effectLst>
              </a:rPr>
              <a:t>Struttura di questa sezione</a:t>
            </a:r>
            <a:endParaRPr lang="it-IT" i="1" dirty="0"/>
          </a:p>
        </p:txBody>
      </p:sp>
      <p:sp>
        <p:nvSpPr>
          <p:cNvPr id="3" name="Content Placeholder 2"/>
          <p:cNvSpPr>
            <a:spLocks noGrp="1"/>
          </p:cNvSpPr>
          <p:nvPr>
            <p:ph idx="1"/>
          </p:nvPr>
        </p:nvSpPr>
        <p:spPr>
          <a:xfrm>
            <a:off x="457200" y="1600201"/>
            <a:ext cx="8229600" cy="2692895"/>
          </a:xfrm>
        </p:spPr>
        <p:txBody>
          <a:bodyPr>
            <a:noAutofit/>
          </a:bodyPr>
          <a:lstStyle/>
          <a:p>
            <a:pPr marL="514350" indent="-514350" algn="just">
              <a:buClr>
                <a:srgbClr val="002060"/>
              </a:buClr>
              <a:buSzPct val="80000"/>
              <a:buAutoNum type="arabicPeriod"/>
            </a:pPr>
            <a:r>
              <a:rPr lang="it-IT" b="1" dirty="0">
                <a:solidFill>
                  <a:srgbClr val="FF0000"/>
                </a:solidFill>
              </a:rPr>
              <a:t>Il </a:t>
            </a:r>
            <a:r>
              <a:rPr lang="it-IT" b="1" dirty="0" smtClean="0">
                <a:solidFill>
                  <a:srgbClr val="FF0000"/>
                </a:solidFill>
              </a:rPr>
              <a:t>taccuino</a:t>
            </a:r>
            <a:r>
              <a:rPr lang="it-IT" b="1" dirty="0" smtClean="0">
                <a:solidFill>
                  <a:srgbClr val="002060"/>
                </a:solidFill>
              </a:rPr>
              <a:t>: uno strumento per la vita spirituale , per imparare a stare nella realtà e riconoscervi la presenza del Signore</a:t>
            </a:r>
            <a:endParaRPr lang="it-IT" b="1" dirty="0">
              <a:solidFill>
                <a:srgbClr val="002060"/>
              </a:solidFill>
            </a:endParaRPr>
          </a:p>
          <a:p>
            <a:pPr marL="514350" indent="-514350" algn="just">
              <a:buClr>
                <a:srgbClr val="002060"/>
              </a:buClr>
              <a:buSzPct val="80000"/>
              <a:buAutoNum type="arabicPeriod" startAt="2"/>
            </a:pPr>
            <a:r>
              <a:rPr lang="it-IT" b="1" dirty="0" smtClean="0">
                <a:solidFill>
                  <a:srgbClr val="FF0000"/>
                </a:solidFill>
              </a:rPr>
              <a:t>In gioco</a:t>
            </a:r>
            <a:r>
              <a:rPr lang="it-IT" b="1" dirty="0" smtClean="0">
                <a:solidFill>
                  <a:srgbClr val="002060"/>
                </a:solidFill>
              </a:rPr>
              <a:t>:  una attività di gruppo  </a:t>
            </a:r>
            <a:r>
              <a:rPr lang="it-IT" b="1" dirty="0">
                <a:solidFill>
                  <a:srgbClr val="002060"/>
                </a:solidFill>
              </a:rPr>
              <a:t>per  </a:t>
            </a:r>
            <a:r>
              <a:rPr lang="it-IT" b="1" dirty="0" smtClean="0">
                <a:solidFill>
                  <a:srgbClr val="002060"/>
                </a:solidFill>
              </a:rPr>
              <a:t>avviare </a:t>
            </a:r>
            <a:r>
              <a:rPr lang="it-IT" b="1" dirty="0">
                <a:solidFill>
                  <a:srgbClr val="002060"/>
                </a:solidFill>
              </a:rPr>
              <a:t>il </a:t>
            </a:r>
            <a:r>
              <a:rPr lang="it-IT" b="1" dirty="0" smtClean="0">
                <a:solidFill>
                  <a:srgbClr val="002060"/>
                </a:solidFill>
              </a:rPr>
              <a:t>racconto</a:t>
            </a:r>
          </a:p>
          <a:p>
            <a:pPr marL="514350" indent="-514350" algn="just">
              <a:buClr>
                <a:srgbClr val="002060"/>
              </a:buClr>
              <a:buSzPct val="80000"/>
              <a:buAutoNum type="arabicPeriod" startAt="2"/>
            </a:pPr>
            <a:r>
              <a:rPr lang="it-IT" b="1" dirty="0" smtClean="0">
                <a:solidFill>
                  <a:srgbClr val="FF0000"/>
                </a:solidFill>
              </a:rPr>
              <a:t>Allo specchio</a:t>
            </a:r>
            <a:r>
              <a:rPr lang="it-IT" b="1" dirty="0" smtClean="0">
                <a:solidFill>
                  <a:srgbClr val="002060"/>
                </a:solidFill>
              </a:rPr>
              <a:t>: provocazione culturale attraverso i linguaggi del cinema e della musica</a:t>
            </a:r>
            <a:endParaRPr lang="it-IT" b="1" dirty="0">
              <a:solidFill>
                <a:srgbClr val="002060"/>
              </a:solidFill>
            </a:endParaRPr>
          </a:p>
          <a:p>
            <a:pPr marL="0" indent="0">
              <a:buNone/>
            </a:pPr>
            <a:endParaRPr lang="it-IT"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09171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68299"/>
            <a:ext cx="8712968" cy="6540252"/>
          </a:xfrm>
          <a:prstGeom prst="rect">
            <a:avLst/>
          </a:prstGeom>
          <a:noFill/>
        </p:spPr>
        <p:txBody>
          <a:bodyPr wrap="square" rtlCol="0">
            <a:spAutoFit/>
          </a:bodyPr>
          <a:lstStyle/>
          <a:p>
            <a:pPr algn="just"/>
            <a:r>
              <a:rPr lang="it-IT" sz="2500" dirty="0" smtClean="0">
                <a:solidFill>
                  <a:srgbClr val="002060"/>
                </a:solidFill>
              </a:rPr>
              <a:t>Sul sito</a:t>
            </a:r>
            <a:r>
              <a:rPr lang="it-IT" sz="2500" b="1" dirty="0" smtClean="0">
                <a:solidFill>
                  <a:srgbClr val="FF0000"/>
                </a:solidFill>
              </a:rPr>
              <a:t> </a:t>
            </a:r>
            <a:r>
              <a:rPr lang="it-IT" sz="2500" b="1" i="1" dirty="0" smtClean="0">
                <a:ln>
                  <a:gradFill>
                    <a:gsLst>
                      <a:gs pos="0">
                        <a:schemeClr val="accent1">
                          <a:lumMod val="5000"/>
                          <a:lumOff val="95000"/>
                        </a:schemeClr>
                      </a:gs>
                      <a:gs pos="74000">
                        <a:schemeClr val="accent1">
                          <a:lumMod val="45000"/>
                          <a:lumOff val="55000"/>
                        </a:schemeClr>
                      </a:gs>
                      <a:gs pos="83000">
                        <a:schemeClr val="accent6">
                          <a:lumMod val="75000"/>
                        </a:schemeClr>
                      </a:gs>
                      <a:gs pos="100000">
                        <a:schemeClr val="accent1">
                          <a:lumMod val="30000"/>
                          <a:lumOff val="70000"/>
                        </a:schemeClr>
                      </a:gs>
                    </a:gsLst>
                    <a:lin ang="5400000" scaled="1"/>
                  </a:gradFill>
                </a:ln>
                <a:solidFill>
                  <a:srgbClr val="FF0000"/>
                </a:solidFill>
                <a:effectLst>
                  <a:glow rad="127000">
                    <a:srgbClr val="FFFF00"/>
                  </a:glow>
                </a:effectLst>
              </a:rPr>
              <a:t>materialiguide.azionecattolica.it</a:t>
            </a:r>
            <a:r>
              <a:rPr lang="it-IT" sz="2500" b="1" dirty="0">
                <a:solidFill>
                  <a:srgbClr val="FF0000"/>
                </a:solidFill>
              </a:rPr>
              <a:t> </a:t>
            </a:r>
            <a:r>
              <a:rPr lang="it-IT" sz="2500" dirty="0" smtClean="0">
                <a:solidFill>
                  <a:srgbClr val="002060"/>
                </a:solidFill>
              </a:rPr>
              <a:t>sono </a:t>
            </a:r>
            <a:r>
              <a:rPr lang="it-IT" sz="2500" dirty="0">
                <a:solidFill>
                  <a:srgbClr val="002060"/>
                </a:solidFill>
              </a:rPr>
              <a:t>presenti </a:t>
            </a:r>
            <a:r>
              <a:rPr lang="it-IT" sz="2500" dirty="0" smtClean="0">
                <a:solidFill>
                  <a:srgbClr val="002060"/>
                </a:solidFill>
              </a:rPr>
              <a:t>altri riflessi </a:t>
            </a:r>
            <a:r>
              <a:rPr lang="it-IT" sz="2500" dirty="0">
                <a:solidFill>
                  <a:srgbClr val="002060"/>
                </a:solidFill>
              </a:rPr>
              <a:t>della cultura con le rispettive schede di presentazione. Inoltre alla fine del </a:t>
            </a:r>
            <a:r>
              <a:rPr lang="it-IT" sz="2500" dirty="0" smtClean="0">
                <a:solidFill>
                  <a:srgbClr val="002060"/>
                </a:solidFill>
              </a:rPr>
              <a:t>testo o online </a:t>
            </a:r>
            <a:r>
              <a:rPr lang="it-IT" sz="2500" dirty="0">
                <a:solidFill>
                  <a:srgbClr val="002060"/>
                </a:solidFill>
              </a:rPr>
              <a:t>si </a:t>
            </a:r>
            <a:r>
              <a:rPr lang="it-IT" sz="2500" dirty="0" smtClean="0">
                <a:solidFill>
                  <a:srgbClr val="002060"/>
                </a:solidFill>
              </a:rPr>
              <a:t>trovano le seguenti proposte </a:t>
            </a:r>
            <a:r>
              <a:rPr lang="it-IT" sz="2500" dirty="0">
                <a:solidFill>
                  <a:srgbClr val="002060"/>
                </a:solidFill>
              </a:rPr>
              <a:t>culturali:</a:t>
            </a:r>
          </a:p>
          <a:p>
            <a:pPr marL="342900" indent="-342900" algn="just">
              <a:buClr>
                <a:srgbClr val="002060"/>
              </a:buClr>
              <a:buSzPct val="80000"/>
              <a:buFontTx/>
              <a:buAutoNum type="arabicPeriod"/>
            </a:pPr>
            <a:r>
              <a:rPr lang="it-IT" sz="2500" b="1" dirty="0">
                <a:solidFill>
                  <a:srgbClr val="FF0000"/>
                </a:solidFill>
              </a:rPr>
              <a:t>Un corpo mi hai preparato</a:t>
            </a:r>
            <a:r>
              <a:rPr lang="it-IT" sz="2500" dirty="0">
                <a:solidFill>
                  <a:srgbClr val="002060"/>
                </a:solidFill>
              </a:rPr>
              <a:t>: un percorso sulla </a:t>
            </a:r>
            <a:r>
              <a:rPr lang="it-IT" sz="2500" dirty="0" smtClean="0">
                <a:solidFill>
                  <a:srgbClr val="002060"/>
                </a:solidFill>
              </a:rPr>
              <a:t>Dottrina </a:t>
            </a:r>
            <a:r>
              <a:rPr lang="it-IT" sz="2500" dirty="0">
                <a:solidFill>
                  <a:srgbClr val="002060"/>
                </a:solidFill>
              </a:rPr>
              <a:t>sociale della Chiesa</a:t>
            </a:r>
          </a:p>
          <a:p>
            <a:pPr marL="342900" indent="-342900" algn="just">
              <a:buClr>
                <a:srgbClr val="002060"/>
              </a:buClr>
              <a:buSzPct val="80000"/>
              <a:buAutoNum type="arabicPeriod"/>
            </a:pPr>
            <a:r>
              <a:rPr lang="it-IT" sz="2500" b="1" dirty="0" smtClean="0">
                <a:solidFill>
                  <a:srgbClr val="FF0000"/>
                </a:solidFill>
              </a:rPr>
              <a:t>Corpo </a:t>
            </a:r>
            <a:r>
              <a:rPr lang="it-IT" sz="2500" b="1" dirty="0">
                <a:solidFill>
                  <a:srgbClr val="FF0000"/>
                </a:solidFill>
              </a:rPr>
              <a:t>in cammino</a:t>
            </a:r>
            <a:r>
              <a:rPr lang="it-IT" sz="2500" dirty="0">
                <a:solidFill>
                  <a:srgbClr val="002060"/>
                </a:solidFill>
              </a:rPr>
              <a:t>: scoprire la bellezza </a:t>
            </a:r>
            <a:r>
              <a:rPr lang="it-IT" sz="2500" dirty="0" smtClean="0">
                <a:solidFill>
                  <a:srgbClr val="002060"/>
                </a:solidFill>
              </a:rPr>
              <a:t>del </a:t>
            </a:r>
            <a:r>
              <a:rPr lang="it-IT" sz="2500" dirty="0">
                <a:solidFill>
                  <a:srgbClr val="002060"/>
                </a:solidFill>
              </a:rPr>
              <a:t>cammino come metafora di un percorso di ricerca del Signore</a:t>
            </a:r>
          </a:p>
          <a:p>
            <a:pPr marL="342900" indent="-342900" algn="just">
              <a:buClr>
                <a:srgbClr val="002060"/>
              </a:buClr>
              <a:buSzPct val="80000"/>
              <a:buAutoNum type="arabicPeriod"/>
            </a:pPr>
            <a:r>
              <a:rPr lang="it-IT" sz="2500" b="1" dirty="0">
                <a:solidFill>
                  <a:srgbClr val="FF0000"/>
                </a:solidFill>
              </a:rPr>
              <a:t>Corpi in gioco</a:t>
            </a:r>
            <a:r>
              <a:rPr lang="it-IT" sz="2500" dirty="0">
                <a:solidFill>
                  <a:srgbClr val="002060"/>
                </a:solidFill>
              </a:rPr>
              <a:t>: </a:t>
            </a:r>
            <a:r>
              <a:rPr lang="it-IT" sz="2500" dirty="0" smtClean="0">
                <a:solidFill>
                  <a:srgbClr val="002060"/>
                </a:solidFill>
              </a:rPr>
              <a:t> </a:t>
            </a:r>
            <a:r>
              <a:rPr lang="it-IT" sz="2500" dirty="0">
                <a:solidFill>
                  <a:srgbClr val="002060"/>
                </a:solidFill>
              </a:rPr>
              <a:t>percorso sensoriale per riscoprire la dimensione interiore delle emozioni</a:t>
            </a:r>
          </a:p>
          <a:p>
            <a:pPr marL="342900" indent="-342900">
              <a:buClr>
                <a:srgbClr val="002060"/>
              </a:buClr>
              <a:buSzPct val="80000"/>
              <a:buAutoNum type="arabicPeriod"/>
            </a:pPr>
            <a:r>
              <a:rPr lang="it-IT" sz="2500" b="1" dirty="0" smtClean="0">
                <a:solidFill>
                  <a:srgbClr val="FF0000"/>
                </a:solidFill>
              </a:rPr>
              <a:t>Schede </a:t>
            </a:r>
            <a:r>
              <a:rPr lang="it-IT" sz="2500" b="1" dirty="0">
                <a:solidFill>
                  <a:srgbClr val="FF0000"/>
                </a:solidFill>
              </a:rPr>
              <a:t>di approfondimento </a:t>
            </a:r>
            <a:r>
              <a:rPr lang="it-IT" sz="2500" dirty="0">
                <a:solidFill>
                  <a:srgbClr val="002060"/>
                </a:solidFill>
              </a:rPr>
              <a:t>legate ad ogni </a:t>
            </a:r>
            <a:r>
              <a:rPr lang="it-IT" sz="2500" dirty="0" smtClean="0">
                <a:solidFill>
                  <a:srgbClr val="002060"/>
                </a:solidFill>
              </a:rPr>
              <a:t>tappa:</a:t>
            </a:r>
          </a:p>
          <a:p>
            <a:pPr marL="800100" lvl="1" indent="-342900">
              <a:buClr>
                <a:srgbClr val="002060"/>
              </a:buClr>
              <a:buSzPct val="80000"/>
              <a:buFont typeface="Wingdings" panose="05000000000000000000" pitchFamily="2" charset="2"/>
              <a:buChar char="ü"/>
            </a:pPr>
            <a:r>
              <a:rPr lang="it-IT" sz="2400" b="1" dirty="0" smtClean="0">
                <a:solidFill>
                  <a:srgbClr val="002060"/>
                </a:solidFill>
              </a:rPr>
              <a:t>La </a:t>
            </a:r>
            <a:r>
              <a:rPr lang="it-IT" sz="2400" b="1" dirty="0">
                <a:solidFill>
                  <a:srgbClr val="002060"/>
                </a:solidFill>
              </a:rPr>
              <a:t>giusta paga del </a:t>
            </a:r>
            <a:r>
              <a:rPr lang="it-IT" sz="2400" b="1" dirty="0" smtClean="0">
                <a:solidFill>
                  <a:srgbClr val="002060"/>
                </a:solidFill>
              </a:rPr>
              <a:t>lavoratore</a:t>
            </a:r>
          </a:p>
          <a:p>
            <a:pPr marL="800100" lvl="1" indent="-342900">
              <a:buClr>
                <a:srgbClr val="002060"/>
              </a:buClr>
              <a:buSzPct val="80000"/>
              <a:buFont typeface="Wingdings" panose="05000000000000000000" pitchFamily="2" charset="2"/>
              <a:buChar char="ü"/>
            </a:pPr>
            <a:r>
              <a:rPr lang="it-IT" sz="2400" b="1" dirty="0" smtClean="0">
                <a:solidFill>
                  <a:srgbClr val="002060"/>
                </a:solidFill>
              </a:rPr>
              <a:t>La tenerezza: </a:t>
            </a:r>
            <a:r>
              <a:rPr lang="it-IT" sz="2400" b="1" dirty="0">
                <a:solidFill>
                  <a:srgbClr val="002060"/>
                </a:solidFill>
              </a:rPr>
              <a:t>l</a:t>
            </a:r>
            <a:r>
              <a:rPr lang="it-IT" sz="2400" b="1" dirty="0" smtClean="0">
                <a:solidFill>
                  <a:srgbClr val="002060"/>
                </a:solidFill>
              </a:rPr>
              <a:t>a rivoluzione che salverà il mondo</a:t>
            </a:r>
          </a:p>
          <a:p>
            <a:pPr marL="800100" lvl="1" indent="-342900">
              <a:buClr>
                <a:srgbClr val="002060"/>
              </a:buClr>
              <a:buSzPct val="80000"/>
              <a:buFont typeface="Wingdings" panose="05000000000000000000" pitchFamily="2" charset="2"/>
              <a:buChar char="ü"/>
            </a:pPr>
            <a:r>
              <a:rPr lang="it-IT" sz="2400" b="1" dirty="0" smtClean="0">
                <a:solidFill>
                  <a:srgbClr val="002060"/>
                </a:solidFill>
              </a:rPr>
              <a:t>La </a:t>
            </a:r>
            <a:r>
              <a:rPr lang="it-IT" sz="2400" b="1" dirty="0">
                <a:solidFill>
                  <a:srgbClr val="002060"/>
                </a:solidFill>
              </a:rPr>
              <a:t>mediazione: possibilità o </a:t>
            </a:r>
            <a:r>
              <a:rPr lang="it-IT" sz="2400" b="1" dirty="0" smtClean="0">
                <a:solidFill>
                  <a:srgbClr val="002060"/>
                </a:solidFill>
              </a:rPr>
              <a:t>utopia?</a:t>
            </a:r>
          </a:p>
          <a:p>
            <a:pPr marL="800100" lvl="1" indent="-342900">
              <a:buClr>
                <a:srgbClr val="002060"/>
              </a:buClr>
              <a:buSzPct val="80000"/>
              <a:buFont typeface="Wingdings" panose="05000000000000000000" pitchFamily="2" charset="2"/>
              <a:buChar char="ü"/>
            </a:pPr>
            <a:r>
              <a:rPr lang="it-IT" sz="2400" b="1" dirty="0" smtClean="0">
                <a:solidFill>
                  <a:srgbClr val="002060"/>
                </a:solidFill>
              </a:rPr>
              <a:t>Adultissimi</a:t>
            </a:r>
            <a:r>
              <a:rPr lang="it-IT" sz="2400" b="1" dirty="0">
                <a:solidFill>
                  <a:srgbClr val="002060"/>
                </a:solidFill>
              </a:rPr>
              <a:t>, corpo affaticato e </a:t>
            </a:r>
            <a:r>
              <a:rPr lang="it-IT" sz="2400" b="1" dirty="0" smtClean="0">
                <a:solidFill>
                  <a:srgbClr val="002060"/>
                </a:solidFill>
              </a:rPr>
              <a:t>sollievo</a:t>
            </a:r>
          </a:p>
          <a:p>
            <a:pPr marL="800100" lvl="1" indent="-342900">
              <a:buClr>
                <a:srgbClr val="002060"/>
              </a:buClr>
              <a:buSzPct val="80000"/>
              <a:buFont typeface="Wingdings" panose="05000000000000000000" pitchFamily="2" charset="2"/>
              <a:buChar char="ü"/>
            </a:pPr>
            <a:r>
              <a:rPr lang="it-IT" sz="2400" b="1" dirty="0" smtClean="0">
                <a:solidFill>
                  <a:srgbClr val="002060"/>
                </a:solidFill>
              </a:rPr>
              <a:t>Il </a:t>
            </a:r>
            <a:r>
              <a:rPr lang="it-IT" sz="2400" b="1" dirty="0">
                <a:solidFill>
                  <a:srgbClr val="002060"/>
                </a:solidFill>
              </a:rPr>
              <a:t>valore scomodo del </a:t>
            </a:r>
            <a:r>
              <a:rPr lang="it-IT" sz="2400" b="1" dirty="0" smtClean="0">
                <a:solidFill>
                  <a:srgbClr val="002060"/>
                </a:solidFill>
              </a:rPr>
              <a:t>volontariato</a:t>
            </a:r>
          </a:p>
          <a:p>
            <a:pPr marL="800100" lvl="1" indent="-342900">
              <a:buClr>
                <a:srgbClr val="002060"/>
              </a:buClr>
              <a:buSzPct val="80000"/>
              <a:buFont typeface="Wingdings" panose="05000000000000000000" pitchFamily="2" charset="2"/>
              <a:buChar char="ü"/>
            </a:pPr>
            <a:r>
              <a:rPr lang="it-IT" sz="2400" b="1" dirty="0" smtClean="0">
                <a:solidFill>
                  <a:srgbClr val="002060"/>
                </a:solidFill>
              </a:rPr>
              <a:t>Spiritualità </a:t>
            </a:r>
            <a:r>
              <a:rPr lang="it-IT" sz="2400" b="1" dirty="0">
                <a:solidFill>
                  <a:srgbClr val="002060"/>
                </a:solidFill>
              </a:rPr>
              <a:t>con il </a:t>
            </a:r>
            <a:r>
              <a:rPr lang="it-IT" sz="2400" b="1" dirty="0" smtClean="0">
                <a:solidFill>
                  <a:srgbClr val="002060"/>
                </a:solidFill>
              </a:rPr>
              <a:t>corpo</a:t>
            </a:r>
            <a:endParaRPr lang="it-IT" sz="2400" b="1" dirty="0">
              <a:solidFill>
                <a:srgbClr val="002060"/>
              </a:solidFill>
            </a:endParaRPr>
          </a:p>
        </p:txBody>
      </p:sp>
      <p:sp>
        <p:nvSpPr>
          <p:cNvPr id="4" name="TextBox 3"/>
          <p:cNvSpPr txBox="1"/>
          <p:nvPr/>
        </p:nvSpPr>
        <p:spPr>
          <a:xfrm>
            <a:off x="7345334" y="5685221"/>
            <a:ext cx="1611865" cy="1015663"/>
          </a:xfrm>
          <a:prstGeom prst="rect">
            <a:avLst/>
          </a:prstGeom>
          <a:gradFill>
            <a:gsLst>
              <a:gs pos="0">
                <a:schemeClr val="accent1">
                  <a:lumMod val="5000"/>
                  <a:lumOff val="95000"/>
                  <a:alpha val="18000"/>
                </a:schemeClr>
              </a:gs>
              <a:gs pos="63000">
                <a:schemeClr val="accent6">
                  <a:lumMod val="60000"/>
                  <a:lumOff val="40000"/>
                </a:schemeClr>
              </a:gs>
              <a:gs pos="100000">
                <a:schemeClr val="accent6">
                  <a:lumMod val="20000"/>
                  <a:lumOff val="80000"/>
                </a:schemeClr>
              </a:gs>
            </a:gsLst>
            <a:path path="shape">
              <a:fillToRect l="50000" t="50000" r="50000" b="50000"/>
            </a:path>
          </a:gradFill>
        </p:spPr>
        <p:txBody>
          <a:bodyPr wrap="square" rtlCol="0">
            <a:spAutoFit/>
          </a:bodyPr>
          <a:lstStyle/>
          <a:p>
            <a:pPr algn="ctr"/>
            <a:r>
              <a:rPr lang="it-IT" sz="2000" b="1" dirty="0" smtClean="0">
                <a:solidFill>
                  <a:srgbClr val="3EA131"/>
                </a:solidFill>
              </a:rPr>
              <a:t>Vedi </a:t>
            </a:r>
          </a:p>
          <a:p>
            <a:pPr algn="ctr"/>
            <a:r>
              <a:rPr lang="it-IT" sz="2000" b="1" dirty="0" smtClean="0">
                <a:solidFill>
                  <a:srgbClr val="3EA131"/>
                </a:solidFill>
              </a:rPr>
              <a:t>pagina 18 </a:t>
            </a:r>
          </a:p>
          <a:p>
            <a:pPr algn="ctr"/>
            <a:r>
              <a:rPr lang="it-IT" sz="2000" b="1" dirty="0" smtClean="0">
                <a:solidFill>
                  <a:srgbClr val="3EA131"/>
                </a:solidFill>
              </a:rPr>
              <a:t>del testo</a:t>
            </a:r>
            <a:endParaRPr lang="it-IT" sz="2000" b="1" dirty="0">
              <a:solidFill>
                <a:srgbClr val="3EA131"/>
              </a:solidFill>
            </a:endParaRPr>
          </a:p>
        </p:txBody>
      </p:sp>
    </p:spTree>
    <p:extLst>
      <p:ext uri="{BB962C8B-B14F-4D97-AF65-F5344CB8AC3E}">
        <p14:creationId xmlns:p14="http://schemas.microsoft.com/office/powerpoint/2010/main" val="40265958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947</Words>
  <Application>Microsoft Office PowerPoint</Application>
  <PresentationFormat>Presentazione su schermo (4:3)</PresentationFormat>
  <Paragraphs>88</Paragraphs>
  <Slides>15</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15</vt:i4>
      </vt:variant>
    </vt:vector>
  </HeadingPairs>
  <TitlesOfParts>
    <vt:vector size="22" baseType="lpstr">
      <vt:lpstr>Arial</vt:lpstr>
      <vt:lpstr>Calibri</vt:lpstr>
      <vt:lpstr>Monotype Corsiva</vt:lpstr>
      <vt:lpstr>Verdana</vt:lpstr>
      <vt:lpstr>Wingdings</vt:lpstr>
      <vt:lpstr>Office Theme</vt:lpstr>
      <vt:lpstr>Tema di Office</vt:lpstr>
      <vt:lpstr>Presentazione standard di PowerPoint</vt:lpstr>
      <vt:lpstr>Il Vangelo dell’anno (Mc 10,35-45)</vt:lpstr>
      <vt:lpstr> La COPERTINA  e IL FILO ROSSO del TESTO </vt:lpstr>
      <vt:lpstr>Presentazione standard di PowerPoint</vt:lpstr>
      <vt:lpstr>Presentazione standard di PowerPoint</vt:lpstr>
      <vt:lpstr>Presentazione standard di PowerPoint</vt:lpstr>
      <vt:lpstr>Presentazione standard di PowerPoint</vt:lpstr>
      <vt:lpstr>Struttura di questa sezione</vt:lpstr>
      <vt:lpstr>Presentazione standard di PowerPoint</vt:lpstr>
      <vt:lpstr>Presentazione standard di PowerPoint</vt:lpstr>
      <vt:lpstr>Struttura di questa sezione </vt:lpstr>
      <vt:lpstr>Presentazione standard di PowerPoint</vt:lpstr>
      <vt:lpstr>Presentazione standard di PowerPoint</vt:lpstr>
      <vt:lpstr>E se capitasse un nuovo lockdown  o se per motivi diversi non fosse possibile ritrovarci in presenza per l’incontro?</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Panzani</dc:creator>
  <cp:lastModifiedBy>Lorenzo Di Renzo</cp:lastModifiedBy>
  <cp:revision>108</cp:revision>
  <dcterms:created xsi:type="dcterms:W3CDTF">2018-11-16T20:05:38Z</dcterms:created>
  <dcterms:modified xsi:type="dcterms:W3CDTF">2020-09-14T12:29:37Z</dcterms:modified>
</cp:coreProperties>
</file>