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Barlow Condensed Italics" charset="1" panose="00000506000000000000"/>
      <p:regular r:id="rId34"/>
    </p:embeddedFont>
    <p:embeddedFont>
      <p:font typeface="Barlow Condensed Bold Italics" charset="1" panose="00000806000000000000"/>
      <p:regular r:id="rId35"/>
    </p:embeddedFont>
    <p:embeddedFont>
      <p:font typeface="Barlow Condensed Bold" charset="1" panose="00000806000000000000"/>
      <p:regular r:id="rId36"/>
    </p:embeddedFont>
    <p:embeddedFont>
      <p:font typeface="Barlow Condensed" charset="1" panose="00000506000000000000"/>
      <p:regular r:id="rId37"/>
    </p:embeddedFont>
    <p:embeddedFont>
      <p:font typeface="Barlow Bold" charset="1" panose="00000800000000000000"/>
      <p:regular r:id="rId38"/>
    </p:embeddedFont>
    <p:embeddedFont>
      <p:font typeface="Barlow" charset="1" panose="00000500000000000000"/>
      <p:regular r:id="rId39"/>
    </p:embeddedFont>
    <p:embeddedFont>
      <p:font typeface="Contrail One" charset="1" panose="0200000000000000000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1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1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16.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17.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18.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 Id="rId9" Target="../media/image2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24.png" Type="http://schemas.openxmlformats.org/officeDocument/2006/relationships/image"/><Relationship Id="rId8" Target="../media/image1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2" Target="../media/image9.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25.jpeg" Type="http://schemas.openxmlformats.org/officeDocument/2006/relationships/image"/><Relationship Id="rId8" Target="../media/image26.png" Type="http://schemas.openxmlformats.org/officeDocument/2006/relationships/image"/><Relationship Id="rId9" Target="../media/image27.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2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6.pn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 Id="rId6" Target="../media/image3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33.png" Type="http://schemas.openxmlformats.org/officeDocument/2006/relationships/image"/><Relationship Id="rId8" Target="../media/image3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1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4341411" y="866354"/>
            <a:ext cx="9605178" cy="7074423"/>
            <a:chOff x="0" y="0"/>
            <a:chExt cx="12806904" cy="9432564"/>
          </a:xfrm>
        </p:grpSpPr>
        <p:sp>
          <p:nvSpPr>
            <p:cNvPr name="Freeform 4" id="4"/>
            <p:cNvSpPr/>
            <p:nvPr/>
          </p:nvSpPr>
          <p:spPr>
            <a:xfrm flipH="false" flipV="false" rot="-153120">
              <a:off x="3627953" y="104550"/>
              <a:ext cx="4772292" cy="3418597"/>
            </a:xfrm>
            <a:custGeom>
              <a:avLst/>
              <a:gdLst/>
              <a:ahLst/>
              <a:cxnLst/>
              <a:rect r="r" b="b" t="t" l="l"/>
              <a:pathLst>
                <a:path h="3418597" w="4772292">
                  <a:moveTo>
                    <a:pt x="0" y="0"/>
                  </a:moveTo>
                  <a:lnTo>
                    <a:pt x="4772292" y="0"/>
                  </a:lnTo>
                  <a:lnTo>
                    <a:pt x="4772292" y="3418598"/>
                  </a:lnTo>
                  <a:lnTo>
                    <a:pt x="0" y="3418598"/>
                  </a:lnTo>
                  <a:lnTo>
                    <a:pt x="0" y="0"/>
                  </a:lnTo>
                  <a:close/>
                </a:path>
              </a:pathLst>
            </a:custGeom>
            <a:blipFill>
              <a:blip r:embed="rId3"/>
              <a:stretch>
                <a:fillRect l="0" t="-2872" r="0" b="-2872"/>
              </a:stretch>
            </a:blipFill>
          </p:spPr>
        </p:sp>
        <p:sp>
          <p:nvSpPr>
            <p:cNvPr name="Freeform 5" id="5"/>
            <p:cNvSpPr/>
            <p:nvPr/>
          </p:nvSpPr>
          <p:spPr>
            <a:xfrm flipH="false" flipV="false" rot="0">
              <a:off x="393803" y="5313672"/>
              <a:ext cx="11240592" cy="4118892"/>
            </a:xfrm>
            <a:custGeom>
              <a:avLst/>
              <a:gdLst/>
              <a:ahLst/>
              <a:cxnLst/>
              <a:rect r="r" b="b" t="t" l="l"/>
              <a:pathLst>
                <a:path h="4118892" w="11240592">
                  <a:moveTo>
                    <a:pt x="0" y="0"/>
                  </a:moveTo>
                  <a:lnTo>
                    <a:pt x="11240592" y="0"/>
                  </a:lnTo>
                  <a:lnTo>
                    <a:pt x="11240592" y="4118892"/>
                  </a:lnTo>
                  <a:lnTo>
                    <a:pt x="0" y="4118892"/>
                  </a:lnTo>
                  <a:lnTo>
                    <a:pt x="0" y="0"/>
                  </a:lnTo>
                  <a:close/>
                </a:path>
              </a:pathLst>
            </a:custGeom>
            <a:blipFill>
              <a:blip r:embed="rId4"/>
              <a:stretch>
                <a:fillRect l="0" t="-2704" r="0" b="-2704"/>
              </a:stretch>
            </a:blipFill>
          </p:spPr>
        </p:sp>
        <p:sp>
          <p:nvSpPr>
            <p:cNvPr name="Freeform 6" id="6"/>
            <p:cNvSpPr/>
            <p:nvPr/>
          </p:nvSpPr>
          <p:spPr>
            <a:xfrm flipH="false" flipV="false" rot="0">
              <a:off x="0" y="2147996"/>
              <a:ext cx="12806904" cy="4768771"/>
            </a:xfrm>
            <a:custGeom>
              <a:avLst/>
              <a:gdLst/>
              <a:ahLst/>
              <a:cxnLst/>
              <a:rect r="r" b="b" t="t" l="l"/>
              <a:pathLst>
                <a:path h="4768771" w="12806904">
                  <a:moveTo>
                    <a:pt x="0" y="0"/>
                  </a:moveTo>
                  <a:lnTo>
                    <a:pt x="12806904" y="0"/>
                  </a:lnTo>
                  <a:lnTo>
                    <a:pt x="12806904" y="4768771"/>
                  </a:lnTo>
                  <a:lnTo>
                    <a:pt x="0" y="4768771"/>
                  </a:lnTo>
                  <a:lnTo>
                    <a:pt x="0" y="0"/>
                  </a:lnTo>
                  <a:close/>
                </a:path>
              </a:pathLst>
            </a:custGeom>
            <a:blipFill>
              <a:blip r:embed="rId5"/>
              <a:stretch>
                <a:fillRect l="0" t="-2704" r="0" b="-2704"/>
              </a:stretch>
            </a:blipFill>
          </p:spPr>
        </p:sp>
      </p:grpSp>
      <p:sp>
        <p:nvSpPr>
          <p:cNvPr name="Freeform 7" id="7"/>
          <p:cNvSpPr/>
          <p:nvPr/>
        </p:nvSpPr>
        <p:spPr>
          <a:xfrm flipH="false" flipV="false" rot="0">
            <a:off x="676870" y="416241"/>
            <a:ext cx="3312467" cy="1694879"/>
          </a:xfrm>
          <a:custGeom>
            <a:avLst/>
            <a:gdLst/>
            <a:ahLst/>
            <a:cxnLst/>
            <a:rect r="r" b="b" t="t" l="l"/>
            <a:pathLst>
              <a:path h="1694879" w="3312467">
                <a:moveTo>
                  <a:pt x="0" y="0"/>
                </a:moveTo>
                <a:lnTo>
                  <a:pt x="3312467" y="0"/>
                </a:lnTo>
                <a:lnTo>
                  <a:pt x="3312467" y="1694879"/>
                </a:lnTo>
                <a:lnTo>
                  <a:pt x="0" y="1694879"/>
                </a:lnTo>
                <a:lnTo>
                  <a:pt x="0" y="0"/>
                </a:lnTo>
                <a:close/>
              </a:path>
            </a:pathLst>
          </a:custGeom>
          <a:blipFill>
            <a:blip r:embed="rId6"/>
            <a:stretch>
              <a:fillRect l="0" t="0" r="0" b="0"/>
            </a:stretch>
          </a:blipFill>
        </p:spPr>
      </p:sp>
      <p:grpSp>
        <p:nvGrpSpPr>
          <p:cNvPr name="Group 8" id="8"/>
          <p:cNvGrpSpPr/>
          <p:nvPr/>
        </p:nvGrpSpPr>
        <p:grpSpPr>
          <a:xfrm rot="0">
            <a:off x="3132856" y="8456500"/>
            <a:ext cx="12302376" cy="2793899"/>
            <a:chOff x="0" y="0"/>
            <a:chExt cx="3240132" cy="735842"/>
          </a:xfrm>
        </p:grpSpPr>
        <p:sp>
          <p:nvSpPr>
            <p:cNvPr name="Freeform 9" id="9"/>
            <p:cNvSpPr/>
            <p:nvPr/>
          </p:nvSpPr>
          <p:spPr>
            <a:xfrm flipH="false" flipV="false" rot="0">
              <a:off x="0" y="0"/>
              <a:ext cx="3240132" cy="735842"/>
            </a:xfrm>
            <a:custGeom>
              <a:avLst/>
              <a:gdLst/>
              <a:ahLst/>
              <a:cxnLst/>
              <a:rect r="r" b="b" t="t" l="l"/>
              <a:pathLst>
                <a:path h="735842" w="3240132">
                  <a:moveTo>
                    <a:pt x="16362" y="0"/>
                  </a:moveTo>
                  <a:lnTo>
                    <a:pt x="3223770" y="0"/>
                  </a:lnTo>
                  <a:cubicBezTo>
                    <a:pt x="3232806" y="0"/>
                    <a:pt x="3240132" y="7325"/>
                    <a:pt x="3240132" y="16362"/>
                  </a:cubicBezTo>
                  <a:lnTo>
                    <a:pt x="3240132" y="719480"/>
                  </a:lnTo>
                  <a:cubicBezTo>
                    <a:pt x="3240132" y="728516"/>
                    <a:pt x="3232806" y="735842"/>
                    <a:pt x="3223770" y="735842"/>
                  </a:cubicBezTo>
                  <a:lnTo>
                    <a:pt x="16362" y="735842"/>
                  </a:lnTo>
                  <a:cubicBezTo>
                    <a:pt x="7325" y="735842"/>
                    <a:pt x="0" y="728516"/>
                    <a:pt x="0" y="719480"/>
                  </a:cubicBezTo>
                  <a:lnTo>
                    <a:pt x="0" y="16362"/>
                  </a:lnTo>
                  <a:cubicBezTo>
                    <a:pt x="0" y="7325"/>
                    <a:pt x="7325" y="0"/>
                    <a:pt x="16362" y="0"/>
                  </a:cubicBezTo>
                  <a:close/>
                </a:path>
              </a:pathLst>
            </a:custGeom>
            <a:solidFill>
              <a:srgbClr val="FF6D4D"/>
            </a:solidFill>
            <a:ln w="85725" cap="rnd">
              <a:solidFill>
                <a:srgbClr val="FFFFFF"/>
              </a:solidFill>
              <a:prstDash val="solid"/>
              <a:round/>
            </a:ln>
          </p:spPr>
        </p:sp>
        <p:sp>
          <p:nvSpPr>
            <p:cNvPr name="TextBox 10" id="10"/>
            <p:cNvSpPr txBox="true"/>
            <p:nvPr/>
          </p:nvSpPr>
          <p:spPr>
            <a:xfrm>
              <a:off x="0" y="-38100"/>
              <a:ext cx="3240132" cy="773942"/>
            </a:xfrm>
            <a:prstGeom prst="rect">
              <a:avLst/>
            </a:prstGeom>
          </p:spPr>
          <p:txBody>
            <a:bodyPr anchor="ctr" rtlCol="false" tIns="50800" lIns="50800" bIns="50800" rIns="50800"/>
            <a:lstStyle/>
            <a:p>
              <a:pPr algn="ctr">
                <a:lnSpc>
                  <a:spcPts val="2659"/>
                </a:lnSpc>
                <a:spcBef>
                  <a:spcPct val="0"/>
                </a:spcBef>
              </a:pPr>
            </a:p>
          </p:txBody>
        </p:sp>
      </p:grpSp>
      <p:sp>
        <p:nvSpPr>
          <p:cNvPr name="TextBox 11" id="11"/>
          <p:cNvSpPr txBox="true"/>
          <p:nvPr/>
        </p:nvSpPr>
        <p:spPr>
          <a:xfrm rot="0">
            <a:off x="6115456" y="8806025"/>
            <a:ext cx="6337176" cy="1112233"/>
          </a:xfrm>
          <a:prstGeom prst="rect">
            <a:avLst/>
          </a:prstGeom>
        </p:spPr>
        <p:txBody>
          <a:bodyPr anchor="t" rtlCol="false" tIns="0" lIns="0" bIns="0" rIns="0">
            <a:spAutoFit/>
          </a:bodyPr>
          <a:lstStyle/>
          <a:p>
            <a:pPr algn="ctr">
              <a:lnSpc>
                <a:spcPts val="3947"/>
              </a:lnSpc>
            </a:pPr>
            <a:r>
              <a:rPr lang="en-US" sz="4589" i="true">
                <a:solidFill>
                  <a:srgbClr val="FFFFFF"/>
                </a:solidFill>
                <a:latin typeface="Barlow Condensed Italics"/>
                <a:ea typeface="Barlow Condensed Italics"/>
                <a:cs typeface="Barlow Condensed Italics"/>
                <a:sym typeface="Barlow Condensed Italics"/>
              </a:rPr>
              <a:t>Il cammino dell'anno associativo </a:t>
            </a:r>
          </a:p>
          <a:p>
            <a:pPr algn="ctr">
              <a:lnSpc>
                <a:spcPts val="5003"/>
              </a:lnSpc>
            </a:pPr>
            <a:r>
              <a:rPr lang="en-US" b="true" sz="4589" i="true">
                <a:solidFill>
                  <a:srgbClr val="FFFFFF"/>
                </a:solidFill>
                <a:latin typeface="Barlow Condensed Bold Italics"/>
                <a:ea typeface="Barlow Condensed Bold Italics"/>
                <a:cs typeface="Barlow Condensed Bold Italics"/>
                <a:sym typeface="Barlow Condensed Bold Italics"/>
              </a:rPr>
              <a:t>2025/2026</a:t>
            </a:r>
          </a:p>
        </p:txBody>
      </p:sp>
      <p:sp>
        <p:nvSpPr>
          <p:cNvPr name="Freeform 12" id="12"/>
          <p:cNvSpPr/>
          <p:nvPr/>
        </p:nvSpPr>
        <p:spPr>
          <a:xfrm flipH="false" flipV="false" rot="0">
            <a:off x="12154200" y="158700"/>
            <a:ext cx="7684800" cy="7782076"/>
          </a:xfrm>
          <a:custGeom>
            <a:avLst/>
            <a:gdLst/>
            <a:ahLst/>
            <a:cxnLst/>
            <a:rect r="r" b="b" t="t" l="l"/>
            <a:pathLst>
              <a:path h="7782076" w="7684800">
                <a:moveTo>
                  <a:pt x="0" y="0"/>
                </a:moveTo>
                <a:lnTo>
                  <a:pt x="7684801" y="0"/>
                </a:lnTo>
                <a:lnTo>
                  <a:pt x="7684801" y="7782077"/>
                </a:lnTo>
                <a:lnTo>
                  <a:pt x="0" y="7782077"/>
                </a:lnTo>
                <a:lnTo>
                  <a:pt x="0" y="0"/>
                </a:lnTo>
                <a:close/>
              </a:path>
            </a:pathLst>
          </a:custGeom>
          <a:blipFill>
            <a:blip r:embed="rId7"/>
            <a:stretch>
              <a:fillRect l="0" t="0" r="0" b="0"/>
            </a:stretch>
          </a:blipFill>
        </p:spPr>
      </p:sp>
      <p:sp>
        <p:nvSpPr>
          <p:cNvPr name="Freeform 13" id="13"/>
          <p:cNvSpPr/>
          <p:nvPr/>
        </p:nvSpPr>
        <p:spPr>
          <a:xfrm flipH="false" flipV="false" rot="1874126">
            <a:off x="-1189561" y="5360426"/>
            <a:ext cx="7045328" cy="5160703"/>
          </a:xfrm>
          <a:custGeom>
            <a:avLst/>
            <a:gdLst/>
            <a:ahLst/>
            <a:cxnLst/>
            <a:rect r="r" b="b" t="t" l="l"/>
            <a:pathLst>
              <a:path h="5160703" w="7045328">
                <a:moveTo>
                  <a:pt x="0" y="0"/>
                </a:moveTo>
                <a:lnTo>
                  <a:pt x="7045328" y="0"/>
                </a:lnTo>
                <a:lnTo>
                  <a:pt x="7045328" y="5160702"/>
                </a:lnTo>
                <a:lnTo>
                  <a:pt x="0" y="5160702"/>
                </a:lnTo>
                <a:lnTo>
                  <a:pt x="0" y="0"/>
                </a:lnTo>
                <a:close/>
              </a:path>
            </a:pathLst>
          </a:custGeom>
          <a:blipFill>
            <a:blip r:embed="rId8"/>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302784" y="0"/>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grpSp>
        <p:nvGrpSpPr>
          <p:cNvPr name="Group 8" id="8"/>
          <p:cNvGrpSpPr/>
          <p:nvPr/>
        </p:nvGrpSpPr>
        <p:grpSpPr>
          <a:xfrm rot="0">
            <a:off x="6500881" y="1028700"/>
            <a:ext cx="5286239" cy="873497"/>
            <a:chOff x="0" y="0"/>
            <a:chExt cx="1392260" cy="230057"/>
          </a:xfrm>
        </p:grpSpPr>
        <p:sp>
          <p:nvSpPr>
            <p:cNvPr name="Freeform 9" id="9"/>
            <p:cNvSpPr/>
            <p:nvPr/>
          </p:nvSpPr>
          <p:spPr>
            <a:xfrm flipH="false" flipV="false" rot="0">
              <a:off x="0" y="0"/>
              <a:ext cx="1392260" cy="230057"/>
            </a:xfrm>
            <a:custGeom>
              <a:avLst/>
              <a:gdLst/>
              <a:ahLst/>
              <a:cxnLst/>
              <a:rect r="r" b="b" t="t" l="l"/>
              <a:pathLst>
                <a:path h="230057" w="1392260">
                  <a:moveTo>
                    <a:pt x="115028" y="0"/>
                  </a:moveTo>
                  <a:lnTo>
                    <a:pt x="1277232" y="0"/>
                  </a:lnTo>
                  <a:cubicBezTo>
                    <a:pt x="1307740" y="0"/>
                    <a:pt x="1336997" y="12119"/>
                    <a:pt x="1358569" y="33691"/>
                  </a:cubicBezTo>
                  <a:cubicBezTo>
                    <a:pt x="1380141" y="55263"/>
                    <a:pt x="1392260" y="84521"/>
                    <a:pt x="1392260" y="115028"/>
                  </a:cubicBezTo>
                  <a:lnTo>
                    <a:pt x="1392260" y="115028"/>
                  </a:lnTo>
                  <a:cubicBezTo>
                    <a:pt x="1392260" y="145536"/>
                    <a:pt x="1380141" y="174794"/>
                    <a:pt x="1358569" y="196366"/>
                  </a:cubicBezTo>
                  <a:cubicBezTo>
                    <a:pt x="1336997" y="217938"/>
                    <a:pt x="1307740" y="230057"/>
                    <a:pt x="1277232" y="230057"/>
                  </a:cubicBezTo>
                  <a:lnTo>
                    <a:pt x="115028" y="230057"/>
                  </a:lnTo>
                  <a:cubicBezTo>
                    <a:pt x="84521" y="230057"/>
                    <a:pt x="55263" y="217938"/>
                    <a:pt x="33691" y="196366"/>
                  </a:cubicBezTo>
                  <a:cubicBezTo>
                    <a:pt x="12119" y="174794"/>
                    <a:pt x="0" y="145536"/>
                    <a:pt x="0" y="115028"/>
                  </a:cubicBezTo>
                  <a:lnTo>
                    <a:pt x="0" y="115028"/>
                  </a:lnTo>
                  <a:cubicBezTo>
                    <a:pt x="0" y="84521"/>
                    <a:pt x="12119" y="55263"/>
                    <a:pt x="33691" y="33691"/>
                  </a:cubicBezTo>
                  <a:cubicBezTo>
                    <a:pt x="55263" y="12119"/>
                    <a:pt x="84521" y="0"/>
                    <a:pt x="115028" y="0"/>
                  </a:cubicBezTo>
                  <a:close/>
                </a:path>
              </a:pathLst>
            </a:custGeom>
            <a:solidFill>
              <a:srgbClr val="2F5597"/>
            </a:solidFill>
          </p:spPr>
        </p:sp>
        <p:sp>
          <p:nvSpPr>
            <p:cNvPr name="TextBox 10" id="10"/>
            <p:cNvSpPr txBox="true"/>
            <p:nvPr/>
          </p:nvSpPr>
          <p:spPr>
            <a:xfrm>
              <a:off x="0" y="-38100"/>
              <a:ext cx="1392260" cy="268157"/>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746200" y="1104949"/>
            <a:ext cx="14795599" cy="4405440"/>
          </a:xfrm>
          <a:prstGeom prst="rect">
            <a:avLst/>
          </a:prstGeom>
        </p:spPr>
        <p:txBody>
          <a:bodyPr anchor="t" rtlCol="false" tIns="0" lIns="0" bIns="0" rIns="0">
            <a:spAutoFit/>
          </a:bodyPr>
          <a:lstStyle/>
          <a:p>
            <a:pPr algn="ctr">
              <a:lnSpc>
                <a:spcPts val="6159"/>
              </a:lnSpc>
            </a:pPr>
            <a:r>
              <a:rPr lang="en-US" sz="4399">
                <a:solidFill>
                  <a:srgbClr val="FFFFFF"/>
                </a:solidFill>
                <a:latin typeface="Contrail One"/>
                <a:ea typeface="Contrail One"/>
                <a:cs typeface="Contrail One"/>
                <a:sym typeface="Contrail One"/>
              </a:rPr>
              <a:t>L’Ambientazione</a:t>
            </a:r>
          </a:p>
          <a:p>
            <a:pPr algn="ctr">
              <a:lnSpc>
                <a:spcPts val="15156"/>
              </a:lnSpc>
            </a:pPr>
            <a:r>
              <a:rPr lang="en-US" sz="14298" b="true">
                <a:solidFill>
                  <a:srgbClr val="FF6D4D"/>
                </a:solidFill>
                <a:latin typeface="Barlow Condensed Bold"/>
                <a:ea typeface="Barlow Condensed Bold"/>
                <a:cs typeface="Barlow Condensed Bold"/>
                <a:sym typeface="Barlow Condensed Bold"/>
              </a:rPr>
              <a:t>LASTAZIONE SPAZIALE </a:t>
            </a:r>
          </a:p>
          <a:p>
            <a:pPr algn="ctr">
              <a:lnSpc>
                <a:spcPts val="9150"/>
              </a:lnSpc>
            </a:pPr>
            <a:r>
              <a:rPr lang="en-US" b="true" sz="14298">
                <a:solidFill>
                  <a:srgbClr val="FF6D4D"/>
                </a:solidFill>
                <a:latin typeface="Barlow Condensed Bold"/>
                <a:ea typeface="Barlow Condensed Bold"/>
                <a:cs typeface="Barlow Condensed Bold"/>
                <a:sym typeface="Barlow Condensed Bold"/>
              </a:rPr>
              <a:t>INTERNAZIONALE (ISS)</a:t>
            </a:r>
          </a:p>
        </p:txBody>
      </p:sp>
      <p:sp>
        <p:nvSpPr>
          <p:cNvPr name="Freeform 12" id="12"/>
          <p:cNvSpPr/>
          <p:nvPr/>
        </p:nvSpPr>
        <p:spPr>
          <a:xfrm flipH="false" flipV="false" rot="0">
            <a:off x="4090316" y="3983348"/>
            <a:ext cx="10099041" cy="6728486"/>
          </a:xfrm>
          <a:custGeom>
            <a:avLst/>
            <a:gdLst/>
            <a:ahLst/>
            <a:cxnLst/>
            <a:rect r="r" b="b" t="t" l="l"/>
            <a:pathLst>
              <a:path h="6728486" w="10099041">
                <a:moveTo>
                  <a:pt x="0" y="0"/>
                </a:moveTo>
                <a:lnTo>
                  <a:pt x="10099042" y="0"/>
                </a:lnTo>
                <a:lnTo>
                  <a:pt x="10099042" y="6728486"/>
                </a:lnTo>
                <a:lnTo>
                  <a:pt x="0" y="6728486"/>
                </a:lnTo>
                <a:lnTo>
                  <a:pt x="0" y="0"/>
                </a:lnTo>
                <a:close/>
              </a:path>
            </a:pathLst>
          </a:custGeom>
          <a:blipFill>
            <a:blip r:embed="rId7"/>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1370" t="-34850" r="0" b="-124917"/>
            </a:stretch>
          </a:blipFill>
        </p:spPr>
      </p:sp>
      <p:grpSp>
        <p:nvGrpSpPr>
          <p:cNvPr name="Group 3" id="3"/>
          <p:cNvGrpSpPr/>
          <p:nvPr/>
        </p:nvGrpSpPr>
        <p:grpSpPr>
          <a:xfrm rot="0">
            <a:off x="302784" y="0"/>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grpSp>
        <p:nvGrpSpPr>
          <p:cNvPr name="Group 8" id="8"/>
          <p:cNvGrpSpPr/>
          <p:nvPr/>
        </p:nvGrpSpPr>
        <p:grpSpPr>
          <a:xfrm rot="0">
            <a:off x="4277878" y="2463212"/>
            <a:ext cx="10193611" cy="6116167"/>
            <a:chOff x="0" y="0"/>
            <a:chExt cx="6350000" cy="3810000"/>
          </a:xfrm>
        </p:grpSpPr>
        <p:sp>
          <p:nvSpPr>
            <p:cNvPr name="Freeform 9" id="9"/>
            <p:cNvSpPr/>
            <p:nvPr/>
          </p:nvSpPr>
          <p:spPr>
            <a:xfrm flipH="false" flipV="false" rot="0">
              <a:off x="0" y="0"/>
              <a:ext cx="6350000" cy="3810000"/>
            </a:xfrm>
            <a:custGeom>
              <a:avLst/>
              <a:gdLst/>
              <a:ahLst/>
              <a:cxnLst/>
              <a:rect r="r" b="b" t="t" l="l"/>
              <a:pathLst>
                <a:path h="3810000" w="6350000">
                  <a:moveTo>
                    <a:pt x="0" y="1905000"/>
                  </a:moveTo>
                  <a:cubicBezTo>
                    <a:pt x="0" y="853440"/>
                    <a:pt x="853440" y="0"/>
                    <a:pt x="1905000" y="0"/>
                  </a:cubicBezTo>
                  <a:lnTo>
                    <a:pt x="4445000" y="0"/>
                  </a:lnTo>
                  <a:cubicBezTo>
                    <a:pt x="5496560" y="0"/>
                    <a:pt x="6350000" y="853440"/>
                    <a:pt x="6350000" y="1905000"/>
                  </a:cubicBezTo>
                  <a:cubicBezTo>
                    <a:pt x="6350000" y="2956560"/>
                    <a:pt x="5496560" y="3810000"/>
                    <a:pt x="4445000" y="3810000"/>
                  </a:cubicBezTo>
                  <a:lnTo>
                    <a:pt x="1905000" y="3810000"/>
                  </a:lnTo>
                  <a:cubicBezTo>
                    <a:pt x="853440" y="3810000"/>
                    <a:pt x="0" y="2956560"/>
                    <a:pt x="0" y="1905000"/>
                  </a:cubicBezTo>
                  <a:close/>
                </a:path>
              </a:pathLst>
            </a:custGeom>
            <a:blipFill>
              <a:blip r:embed="rId7"/>
              <a:stretch>
                <a:fillRect l="0" t="-61111" r="0" b="-61111"/>
              </a:stretch>
            </a:blipFill>
            <a:ln w="180975" cap="sq">
              <a:solidFill>
                <a:srgbClr val="FFFFFF"/>
              </a:solidFill>
              <a:prstDash val="solid"/>
              <a:miter/>
            </a:ln>
          </p:spPr>
        </p:sp>
      </p:grpSp>
      <p:grpSp>
        <p:nvGrpSpPr>
          <p:cNvPr name="Group 10" id="10"/>
          <p:cNvGrpSpPr/>
          <p:nvPr/>
        </p:nvGrpSpPr>
        <p:grpSpPr>
          <a:xfrm rot="0">
            <a:off x="12371439" y="2155076"/>
            <a:ext cx="2890748" cy="2890748"/>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4644318" y="423226"/>
            <a:ext cx="9402812" cy="788036"/>
          </a:xfrm>
          <a:prstGeom prst="rect">
            <a:avLst/>
          </a:prstGeom>
        </p:spPr>
        <p:txBody>
          <a:bodyPr anchor="t" rtlCol="false" tIns="0" lIns="0" bIns="0" rIns="0">
            <a:spAutoFit/>
          </a:bodyPr>
          <a:lstStyle/>
          <a:p>
            <a:pPr algn="ctr">
              <a:lnSpc>
                <a:spcPts val="6439"/>
              </a:lnSpc>
              <a:spcBef>
                <a:spcPct val="0"/>
              </a:spcBef>
            </a:pPr>
            <a:r>
              <a:rPr lang="en-US" b="true" sz="4599">
                <a:solidFill>
                  <a:srgbClr val="FF6D4D"/>
                </a:solidFill>
                <a:latin typeface="Barlow Bold"/>
                <a:ea typeface="Barlow Bold"/>
                <a:cs typeface="Barlow Bold"/>
                <a:sym typeface="Barlow Bold"/>
              </a:rPr>
              <a:t>Lo sviluppo della proposta formativa</a:t>
            </a:r>
          </a:p>
        </p:txBody>
      </p:sp>
      <p:sp>
        <p:nvSpPr>
          <p:cNvPr name="TextBox 14" id="14"/>
          <p:cNvSpPr txBox="true"/>
          <p:nvPr/>
        </p:nvSpPr>
        <p:spPr>
          <a:xfrm rot="-5400000">
            <a:off x="961699" y="4460704"/>
            <a:ext cx="6807101" cy="2121183"/>
          </a:xfrm>
          <a:prstGeom prst="rect">
            <a:avLst/>
          </a:prstGeom>
        </p:spPr>
        <p:txBody>
          <a:bodyPr anchor="t" rtlCol="false" tIns="0" lIns="0" bIns="0" rIns="0">
            <a:spAutoFit/>
          </a:bodyPr>
          <a:lstStyle/>
          <a:p>
            <a:pPr algn="ctr">
              <a:lnSpc>
                <a:spcPts val="5028"/>
              </a:lnSpc>
            </a:pPr>
          </a:p>
          <a:p>
            <a:pPr algn="ctr">
              <a:lnSpc>
                <a:spcPts val="6567"/>
              </a:lnSpc>
            </a:pPr>
            <a:r>
              <a:rPr lang="en-US" b="true" sz="6567">
                <a:solidFill>
                  <a:srgbClr val="FF6D4D"/>
                </a:solidFill>
                <a:latin typeface="Barlow Condensed Bold"/>
                <a:ea typeface="Barlow Condensed Bold"/>
                <a:cs typeface="Barlow Condensed Bold"/>
                <a:sym typeface="Barlow Condensed Bold"/>
              </a:rPr>
              <a:t>UN PROGETTO COMUNE</a:t>
            </a:r>
          </a:p>
        </p:txBody>
      </p:sp>
      <p:sp>
        <p:nvSpPr>
          <p:cNvPr name="TextBox 15" id="15"/>
          <p:cNvSpPr txBox="true"/>
          <p:nvPr/>
        </p:nvSpPr>
        <p:spPr>
          <a:xfrm rot="0">
            <a:off x="12726349" y="2975373"/>
            <a:ext cx="2180927" cy="1421604"/>
          </a:xfrm>
          <a:prstGeom prst="rect">
            <a:avLst/>
          </a:prstGeom>
        </p:spPr>
        <p:txBody>
          <a:bodyPr anchor="t" rtlCol="false" tIns="0" lIns="0" bIns="0" rIns="0">
            <a:spAutoFit/>
          </a:bodyPr>
          <a:lstStyle/>
          <a:p>
            <a:pPr algn="ctr">
              <a:lnSpc>
                <a:spcPts val="5471"/>
              </a:lnSpc>
            </a:pPr>
            <a:r>
              <a:rPr lang="en-US" sz="6012" b="true">
                <a:solidFill>
                  <a:srgbClr val="FFFFFF"/>
                </a:solidFill>
                <a:latin typeface="Barlow Bold"/>
                <a:ea typeface="Barlow Bold"/>
                <a:cs typeface="Barlow Bold"/>
                <a:sym typeface="Barlow Bold"/>
              </a:rPr>
              <a:t>PRIMA</a:t>
            </a:r>
          </a:p>
          <a:p>
            <a:pPr algn="ctr">
              <a:lnSpc>
                <a:spcPts val="5471"/>
              </a:lnSpc>
            </a:pPr>
            <a:r>
              <a:rPr lang="en-US" sz="6012">
                <a:solidFill>
                  <a:srgbClr val="FFFFFF"/>
                </a:solidFill>
                <a:latin typeface="Barlow"/>
                <a:ea typeface="Barlow"/>
                <a:cs typeface="Barlow"/>
                <a:sym typeface="Barlow"/>
              </a:rPr>
              <a:t>FASE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1028700" y="1888009"/>
            <a:ext cx="16230600" cy="7370291"/>
            <a:chOff x="0" y="0"/>
            <a:chExt cx="4274726" cy="1941147"/>
          </a:xfrm>
        </p:grpSpPr>
        <p:sp>
          <p:nvSpPr>
            <p:cNvPr name="Freeform 4" id="4"/>
            <p:cNvSpPr/>
            <p:nvPr/>
          </p:nvSpPr>
          <p:spPr>
            <a:xfrm flipH="false" flipV="false" rot="0">
              <a:off x="0" y="0"/>
              <a:ext cx="4274726" cy="1941147"/>
            </a:xfrm>
            <a:custGeom>
              <a:avLst/>
              <a:gdLst/>
              <a:ahLst/>
              <a:cxnLst/>
              <a:rect r="r" b="b" t="t" l="l"/>
              <a:pathLst>
                <a:path h="1941147" w="4274726">
                  <a:moveTo>
                    <a:pt x="24327" y="0"/>
                  </a:moveTo>
                  <a:lnTo>
                    <a:pt x="4250399" y="0"/>
                  </a:lnTo>
                  <a:cubicBezTo>
                    <a:pt x="4263834" y="0"/>
                    <a:pt x="4274726" y="10891"/>
                    <a:pt x="4274726" y="24327"/>
                  </a:cubicBezTo>
                  <a:lnTo>
                    <a:pt x="4274726" y="1916820"/>
                  </a:lnTo>
                  <a:cubicBezTo>
                    <a:pt x="4274726" y="1923272"/>
                    <a:pt x="4272163" y="1929459"/>
                    <a:pt x="4267601" y="1934021"/>
                  </a:cubicBezTo>
                  <a:cubicBezTo>
                    <a:pt x="4263039" y="1938584"/>
                    <a:pt x="4256851" y="1941147"/>
                    <a:pt x="4250399" y="1941147"/>
                  </a:cubicBezTo>
                  <a:lnTo>
                    <a:pt x="24327" y="1941147"/>
                  </a:lnTo>
                  <a:cubicBezTo>
                    <a:pt x="10891" y="1941147"/>
                    <a:pt x="0" y="1930255"/>
                    <a:pt x="0" y="1916820"/>
                  </a:cubicBezTo>
                  <a:lnTo>
                    <a:pt x="0" y="24327"/>
                  </a:lnTo>
                  <a:cubicBezTo>
                    <a:pt x="0" y="10891"/>
                    <a:pt x="10891" y="0"/>
                    <a:pt x="24327" y="0"/>
                  </a:cubicBezTo>
                  <a:close/>
                </a:path>
              </a:pathLst>
            </a:custGeom>
            <a:solidFill>
              <a:srgbClr val="FFFFFF"/>
            </a:solidFill>
          </p:spPr>
        </p:sp>
        <p:sp>
          <p:nvSpPr>
            <p:cNvPr name="TextBox 5" id="5"/>
            <p:cNvSpPr txBox="true"/>
            <p:nvPr/>
          </p:nvSpPr>
          <p:spPr>
            <a:xfrm>
              <a:off x="0" y="-38100"/>
              <a:ext cx="4274726" cy="1979247"/>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302784" y="0"/>
            <a:ext cx="17682433" cy="9838122"/>
            <a:chOff x="0" y="0"/>
            <a:chExt cx="23576577" cy="13117496"/>
          </a:xfrm>
        </p:grpSpPr>
        <p:sp>
          <p:nvSpPr>
            <p:cNvPr name="Freeform 7" id="7"/>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8" id="8"/>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9" id="9"/>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10" id="10"/>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TextBox 11" id="11"/>
          <p:cNvSpPr txBox="true"/>
          <p:nvPr/>
        </p:nvSpPr>
        <p:spPr>
          <a:xfrm rot="0">
            <a:off x="4547927" y="1242855"/>
            <a:ext cx="9192146" cy="972940"/>
          </a:xfrm>
          <a:prstGeom prst="rect">
            <a:avLst/>
          </a:prstGeom>
        </p:spPr>
        <p:txBody>
          <a:bodyPr anchor="t" rtlCol="false" tIns="0" lIns="0" bIns="0" rIns="0">
            <a:spAutoFit/>
          </a:bodyPr>
          <a:lstStyle/>
          <a:p>
            <a:pPr algn="ctr">
              <a:lnSpc>
                <a:spcPts val="7464"/>
              </a:lnSpc>
            </a:pPr>
            <a:r>
              <a:rPr lang="en-US" sz="7042" b="true">
                <a:solidFill>
                  <a:srgbClr val="FF6D4D"/>
                </a:solidFill>
                <a:latin typeface="Barlow Bold"/>
                <a:ea typeface="Barlow Bold"/>
                <a:cs typeface="Barlow Bold"/>
                <a:sym typeface="Barlow Bold"/>
              </a:rPr>
              <a:t>UN PROGETTO COMUNE</a:t>
            </a:r>
          </a:p>
        </p:txBody>
      </p:sp>
      <p:sp>
        <p:nvSpPr>
          <p:cNvPr name="TextBox 12" id="12"/>
          <p:cNvSpPr txBox="true"/>
          <p:nvPr/>
        </p:nvSpPr>
        <p:spPr>
          <a:xfrm rot="0">
            <a:off x="1519904" y="2351799"/>
            <a:ext cx="15193214" cy="6366510"/>
          </a:xfrm>
          <a:prstGeom prst="rect">
            <a:avLst/>
          </a:prstGeom>
        </p:spPr>
        <p:txBody>
          <a:bodyPr anchor="t" rtlCol="false" tIns="0" lIns="0" bIns="0" rIns="0">
            <a:spAutoFit/>
          </a:bodyPr>
          <a:lstStyle/>
          <a:p>
            <a:pPr algn="l">
              <a:lnSpc>
                <a:spcPts val="5039"/>
              </a:lnSpc>
              <a:spcBef>
                <a:spcPct val="0"/>
              </a:spcBef>
            </a:pPr>
            <a:r>
              <a:rPr lang="en-US" sz="3599">
                <a:solidFill>
                  <a:srgbClr val="000000"/>
                </a:solidFill>
                <a:latin typeface="Barlow Condensed"/>
                <a:ea typeface="Barlow Condensed"/>
                <a:cs typeface="Barlow Condensed"/>
                <a:sym typeface="Barlow Condensed"/>
              </a:rPr>
              <a:t>La ISS (Stazione Spaziale Internazional</a:t>
            </a:r>
            <a:r>
              <a:rPr lang="en-US" sz="3599">
                <a:solidFill>
                  <a:srgbClr val="000000"/>
                </a:solidFill>
                <a:latin typeface="Barlow Condensed"/>
                <a:ea typeface="Barlow Condensed"/>
                <a:cs typeface="Barlow Condensed"/>
                <a:sym typeface="Barlow Condensed"/>
              </a:rPr>
              <a:t>e) è il centro delle attività umane di ricerca nello spazio. Si tratta di un grande laboratorio in orbita attorno alla Terra, a circa 400 km di altitudine, che compie una rotazione continua intorno al nostro pianeta ad una velocità di circa 28.000 km orari.</a:t>
            </a:r>
          </a:p>
          <a:p>
            <a:pPr algn="l">
              <a:lnSpc>
                <a:spcPts val="5039"/>
              </a:lnSpc>
              <a:spcBef>
                <a:spcPct val="0"/>
              </a:spcBef>
            </a:pPr>
            <a:r>
              <a:rPr lang="en-US" sz="3599">
                <a:solidFill>
                  <a:srgbClr val="000000"/>
                </a:solidFill>
                <a:latin typeface="Barlow Condensed"/>
                <a:ea typeface="Barlow Condensed"/>
                <a:cs typeface="Barlow Condensed"/>
                <a:sym typeface="Barlow Condensed"/>
              </a:rPr>
              <a:t>Nell’anno della compagnia, la ISS è l’immagine di un progetto comune la cui realizzazione è frutto della collaborazione di tanti. </a:t>
            </a:r>
          </a:p>
          <a:p>
            <a:pPr algn="l">
              <a:lnSpc>
                <a:spcPts val="5039"/>
              </a:lnSpc>
              <a:spcBef>
                <a:spcPct val="0"/>
              </a:spcBef>
            </a:pPr>
            <a:r>
              <a:rPr lang="en-US" sz="3599">
                <a:solidFill>
                  <a:srgbClr val="000000"/>
                </a:solidFill>
                <a:latin typeface="Barlow Condensed"/>
                <a:ea typeface="Barlow Condensed"/>
                <a:cs typeface="Barlow Condensed"/>
                <a:sym typeface="Barlow Condensed"/>
              </a:rPr>
              <a:t>Per i bambini e ragazzi diventa l’occasione per comprendere come </a:t>
            </a:r>
            <a:r>
              <a:rPr lang="en-US" b="true" sz="3599">
                <a:solidFill>
                  <a:srgbClr val="FF6D4D"/>
                </a:solidFill>
                <a:latin typeface="Barlow Condensed Bold"/>
                <a:ea typeface="Barlow Condensed Bold"/>
                <a:cs typeface="Barlow Condensed Bold"/>
                <a:sym typeface="Barlow Condensed Bold"/>
              </a:rPr>
              <a:t>la Chiesa nasce anzitutto dal progetto di bene che Dio ha nei confronti dell’umanità</a:t>
            </a:r>
            <a:r>
              <a:rPr lang="en-US" b="true" sz="3599">
                <a:solidFill>
                  <a:srgbClr val="000000"/>
                </a:solidFill>
                <a:latin typeface="Barlow Condensed Bold"/>
                <a:ea typeface="Barlow Condensed Bold"/>
                <a:cs typeface="Barlow Condensed Bold"/>
                <a:sym typeface="Barlow Condensed Bold"/>
              </a:rPr>
              <a:t> </a:t>
            </a:r>
            <a:r>
              <a:rPr lang="en-US" sz="3599">
                <a:solidFill>
                  <a:srgbClr val="000000"/>
                </a:solidFill>
                <a:latin typeface="Barlow Condensed"/>
                <a:ea typeface="Barlow Condensed"/>
                <a:cs typeface="Barlow Condensed"/>
                <a:sym typeface="Barlow Condensed"/>
              </a:rPr>
              <a:t>e che l’ha costituita «in Cristo (...) sacramento, ossia il segno e lo strumento dell'intima unione con Dio e dell'unità di tutto il genere umano. (...) Così la Chiesa universale si presenta come un popolo che deriva la sua unità dall'unità del Padre, del Figlio e dello Spirito Santo» </a:t>
            </a:r>
            <a:r>
              <a:rPr lang="en-US" sz="3599" i="true">
                <a:solidFill>
                  <a:srgbClr val="000000"/>
                </a:solidFill>
                <a:latin typeface="Barlow Condensed Italics"/>
                <a:ea typeface="Barlow Condensed Italics"/>
                <a:cs typeface="Barlow Condensed Italics"/>
                <a:sym typeface="Barlow Condensed Italics"/>
              </a:rPr>
              <a:t>(cfr. LG n.1,4).</a:t>
            </a:r>
          </a:p>
        </p:txBody>
      </p:sp>
      <p:grpSp>
        <p:nvGrpSpPr>
          <p:cNvPr name="Group 13" id="13"/>
          <p:cNvGrpSpPr/>
          <p:nvPr/>
        </p:nvGrpSpPr>
        <p:grpSpPr>
          <a:xfrm rot="0">
            <a:off x="15761395" y="472706"/>
            <a:ext cx="1903444" cy="190344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15761395" y="872119"/>
            <a:ext cx="1903444" cy="1247492"/>
          </a:xfrm>
          <a:prstGeom prst="rect">
            <a:avLst/>
          </a:prstGeom>
        </p:spPr>
        <p:txBody>
          <a:bodyPr anchor="t" rtlCol="false" tIns="0" lIns="0" bIns="0" rIns="0">
            <a:spAutoFit/>
          </a:bodyPr>
          <a:lstStyle/>
          <a:p>
            <a:pPr algn="ctr">
              <a:lnSpc>
                <a:spcPts val="4775"/>
              </a:lnSpc>
            </a:pPr>
            <a:r>
              <a:rPr lang="en-US" sz="5247" b="true">
                <a:solidFill>
                  <a:srgbClr val="FFFFFF"/>
                </a:solidFill>
                <a:latin typeface="Barlow Bold"/>
                <a:ea typeface="Barlow Bold"/>
                <a:cs typeface="Barlow Bold"/>
                <a:sym typeface="Barlow Bold"/>
              </a:rPr>
              <a:t>PRIMA</a:t>
            </a:r>
          </a:p>
          <a:p>
            <a:pPr algn="ctr">
              <a:lnSpc>
                <a:spcPts val="4775"/>
              </a:lnSpc>
            </a:pPr>
            <a:r>
              <a:rPr lang="en-US" sz="5247">
                <a:solidFill>
                  <a:srgbClr val="FFFFFF"/>
                </a:solidFill>
                <a:latin typeface="Barlow"/>
                <a:ea typeface="Barlow"/>
                <a:cs typeface="Barlow"/>
                <a:sym typeface="Barlow"/>
              </a:rPr>
              <a:t>FASE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1028700" y="1888009"/>
            <a:ext cx="16230600" cy="7370291"/>
            <a:chOff x="0" y="0"/>
            <a:chExt cx="4274726" cy="1941147"/>
          </a:xfrm>
        </p:grpSpPr>
        <p:sp>
          <p:nvSpPr>
            <p:cNvPr name="Freeform 4" id="4"/>
            <p:cNvSpPr/>
            <p:nvPr/>
          </p:nvSpPr>
          <p:spPr>
            <a:xfrm flipH="false" flipV="false" rot="0">
              <a:off x="0" y="0"/>
              <a:ext cx="4274726" cy="1941147"/>
            </a:xfrm>
            <a:custGeom>
              <a:avLst/>
              <a:gdLst/>
              <a:ahLst/>
              <a:cxnLst/>
              <a:rect r="r" b="b" t="t" l="l"/>
              <a:pathLst>
                <a:path h="1941147" w="4274726">
                  <a:moveTo>
                    <a:pt x="24327" y="0"/>
                  </a:moveTo>
                  <a:lnTo>
                    <a:pt x="4250399" y="0"/>
                  </a:lnTo>
                  <a:cubicBezTo>
                    <a:pt x="4263834" y="0"/>
                    <a:pt x="4274726" y="10891"/>
                    <a:pt x="4274726" y="24327"/>
                  </a:cubicBezTo>
                  <a:lnTo>
                    <a:pt x="4274726" y="1916820"/>
                  </a:lnTo>
                  <a:cubicBezTo>
                    <a:pt x="4274726" y="1923272"/>
                    <a:pt x="4272163" y="1929459"/>
                    <a:pt x="4267601" y="1934021"/>
                  </a:cubicBezTo>
                  <a:cubicBezTo>
                    <a:pt x="4263039" y="1938584"/>
                    <a:pt x="4256851" y="1941147"/>
                    <a:pt x="4250399" y="1941147"/>
                  </a:cubicBezTo>
                  <a:lnTo>
                    <a:pt x="24327" y="1941147"/>
                  </a:lnTo>
                  <a:cubicBezTo>
                    <a:pt x="10891" y="1941147"/>
                    <a:pt x="0" y="1930255"/>
                    <a:pt x="0" y="1916820"/>
                  </a:cubicBezTo>
                  <a:lnTo>
                    <a:pt x="0" y="24327"/>
                  </a:lnTo>
                  <a:cubicBezTo>
                    <a:pt x="0" y="10891"/>
                    <a:pt x="10891" y="0"/>
                    <a:pt x="24327" y="0"/>
                  </a:cubicBezTo>
                  <a:close/>
                </a:path>
              </a:pathLst>
            </a:custGeom>
            <a:solidFill>
              <a:srgbClr val="FFFFFF"/>
            </a:solidFill>
          </p:spPr>
        </p:sp>
        <p:sp>
          <p:nvSpPr>
            <p:cNvPr name="TextBox 5" id="5"/>
            <p:cNvSpPr txBox="true"/>
            <p:nvPr/>
          </p:nvSpPr>
          <p:spPr>
            <a:xfrm>
              <a:off x="0" y="-38100"/>
              <a:ext cx="4274726" cy="1979247"/>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302784" y="0"/>
            <a:ext cx="17682433" cy="9838122"/>
            <a:chOff x="0" y="0"/>
            <a:chExt cx="23576577" cy="13117496"/>
          </a:xfrm>
        </p:grpSpPr>
        <p:sp>
          <p:nvSpPr>
            <p:cNvPr name="Freeform 7" id="7"/>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8" id="8"/>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9" id="9"/>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10" id="10"/>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TextBox 11" id="11"/>
          <p:cNvSpPr txBox="true"/>
          <p:nvPr/>
        </p:nvSpPr>
        <p:spPr>
          <a:xfrm rot="0">
            <a:off x="4547927" y="1242855"/>
            <a:ext cx="9192146" cy="972940"/>
          </a:xfrm>
          <a:prstGeom prst="rect">
            <a:avLst/>
          </a:prstGeom>
        </p:spPr>
        <p:txBody>
          <a:bodyPr anchor="t" rtlCol="false" tIns="0" lIns="0" bIns="0" rIns="0">
            <a:spAutoFit/>
          </a:bodyPr>
          <a:lstStyle/>
          <a:p>
            <a:pPr algn="ctr">
              <a:lnSpc>
                <a:spcPts val="7464"/>
              </a:lnSpc>
            </a:pPr>
            <a:r>
              <a:rPr lang="en-US" sz="7042" b="true">
                <a:solidFill>
                  <a:srgbClr val="FF6D4D"/>
                </a:solidFill>
                <a:latin typeface="Barlow Bold"/>
                <a:ea typeface="Barlow Bold"/>
                <a:cs typeface="Barlow Bold"/>
                <a:sym typeface="Barlow Bold"/>
              </a:rPr>
              <a:t>UN PROGETTO COMUNE</a:t>
            </a:r>
          </a:p>
        </p:txBody>
      </p:sp>
      <p:grpSp>
        <p:nvGrpSpPr>
          <p:cNvPr name="Group 12" id="12"/>
          <p:cNvGrpSpPr/>
          <p:nvPr/>
        </p:nvGrpSpPr>
        <p:grpSpPr>
          <a:xfrm rot="0">
            <a:off x="15761395" y="472706"/>
            <a:ext cx="1903444" cy="190344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15761395" y="872119"/>
            <a:ext cx="1903444" cy="1247492"/>
          </a:xfrm>
          <a:prstGeom prst="rect">
            <a:avLst/>
          </a:prstGeom>
        </p:spPr>
        <p:txBody>
          <a:bodyPr anchor="t" rtlCol="false" tIns="0" lIns="0" bIns="0" rIns="0">
            <a:spAutoFit/>
          </a:bodyPr>
          <a:lstStyle/>
          <a:p>
            <a:pPr algn="ctr">
              <a:lnSpc>
                <a:spcPts val="4775"/>
              </a:lnSpc>
            </a:pPr>
            <a:r>
              <a:rPr lang="en-US" sz="5247" b="true">
                <a:solidFill>
                  <a:srgbClr val="FFFFFF"/>
                </a:solidFill>
                <a:latin typeface="Barlow Bold"/>
                <a:ea typeface="Barlow Bold"/>
                <a:cs typeface="Barlow Bold"/>
                <a:sym typeface="Barlow Bold"/>
              </a:rPr>
              <a:t>PRIMA</a:t>
            </a:r>
          </a:p>
          <a:p>
            <a:pPr algn="ctr">
              <a:lnSpc>
                <a:spcPts val="4775"/>
              </a:lnSpc>
            </a:pPr>
            <a:r>
              <a:rPr lang="en-US" sz="5247">
                <a:solidFill>
                  <a:srgbClr val="FFFFFF"/>
                </a:solidFill>
                <a:latin typeface="Barlow"/>
                <a:ea typeface="Barlow"/>
                <a:cs typeface="Barlow"/>
                <a:sym typeface="Barlow"/>
              </a:rPr>
              <a:t>FASE</a:t>
            </a:r>
          </a:p>
        </p:txBody>
      </p:sp>
      <p:sp>
        <p:nvSpPr>
          <p:cNvPr name="TextBox 16" id="16"/>
          <p:cNvSpPr txBox="true"/>
          <p:nvPr/>
        </p:nvSpPr>
        <p:spPr>
          <a:xfrm rot="0">
            <a:off x="1364269" y="2299950"/>
            <a:ext cx="15604756" cy="6686550"/>
          </a:xfrm>
          <a:prstGeom prst="rect">
            <a:avLst/>
          </a:prstGeom>
        </p:spPr>
        <p:txBody>
          <a:bodyPr anchor="t" rtlCol="false" tIns="0" lIns="0" bIns="0" rIns="0">
            <a:spAutoFit/>
          </a:bodyPr>
          <a:lstStyle/>
          <a:p>
            <a:pPr algn="just">
              <a:lnSpc>
                <a:spcPts val="4200"/>
              </a:lnSpc>
            </a:pPr>
            <a:r>
              <a:rPr lang="en-US" sz="3000">
                <a:solidFill>
                  <a:srgbClr val="000000"/>
                </a:solidFill>
                <a:latin typeface="Barlow Condensed"/>
                <a:ea typeface="Barlow Condensed"/>
                <a:cs typeface="Barlow Condensed"/>
                <a:sym typeface="Barlow Condensed"/>
              </a:rPr>
              <a:t>Atteggiamento: </a:t>
            </a:r>
            <a:r>
              <a:rPr lang="en-US" sz="3000" b="true">
                <a:solidFill>
                  <a:srgbClr val="FF6D4D"/>
                </a:solidFill>
                <a:latin typeface="Barlow Condensed Bold"/>
                <a:ea typeface="Barlow Condensed Bold"/>
                <a:cs typeface="Barlow Condensed Bold"/>
                <a:sym typeface="Barlow Condensed Bold"/>
              </a:rPr>
              <a:t>ACCOGLIENZA</a:t>
            </a:r>
          </a:p>
          <a:p>
            <a:pPr algn="just">
              <a:lnSpc>
                <a:spcPts val="1540"/>
              </a:lnSpc>
            </a:pPr>
          </a:p>
          <a:p>
            <a:pPr algn="just">
              <a:lnSpc>
                <a:spcPts val="4200"/>
              </a:lnSpc>
              <a:spcBef>
                <a:spcPct val="0"/>
              </a:spcBef>
            </a:pPr>
            <a:r>
              <a:rPr lang="en-US" sz="3000">
                <a:solidFill>
                  <a:srgbClr val="000000"/>
                </a:solidFill>
                <a:latin typeface="Barlow Condensed"/>
                <a:ea typeface="Barlow Condensed"/>
                <a:cs typeface="Barlow Condensed"/>
                <a:sym typeface="Barlow Condensed"/>
              </a:rPr>
              <a:t>Nel</a:t>
            </a:r>
            <a:r>
              <a:rPr lang="en-US" sz="3000">
                <a:solidFill>
                  <a:srgbClr val="619161"/>
                </a:solidFill>
                <a:latin typeface="Barlow Condensed"/>
                <a:ea typeface="Barlow Condensed"/>
                <a:cs typeface="Barlow Condensed"/>
                <a:sym typeface="Barlow Condensed"/>
              </a:rPr>
              <a:t> </a:t>
            </a:r>
            <a:r>
              <a:rPr lang="en-US" b="true" sz="3000">
                <a:solidFill>
                  <a:srgbClr val="619161"/>
                </a:solidFill>
                <a:latin typeface="Barlow Condensed Bold"/>
                <a:ea typeface="Barlow Condensed Bold"/>
                <a:cs typeface="Barlow Condensed Bold"/>
                <a:sym typeface="Barlow Condensed Bold"/>
              </a:rPr>
              <a:t>Mes</a:t>
            </a:r>
            <a:r>
              <a:rPr lang="en-US" b="true" sz="3000">
                <a:solidFill>
                  <a:srgbClr val="619161"/>
                </a:solidFill>
                <a:latin typeface="Barlow Condensed Bold"/>
                <a:ea typeface="Barlow Condensed Bold"/>
                <a:cs typeface="Barlow Condensed Bold"/>
                <a:sym typeface="Barlow Condensed Bold"/>
              </a:rPr>
              <a:t>e del ciao</a:t>
            </a:r>
            <a:r>
              <a:rPr lang="en-US" sz="3000">
                <a:solidFill>
                  <a:srgbClr val="000000"/>
                </a:solidFill>
                <a:latin typeface="Barlow Condensed"/>
                <a:ea typeface="Barlow Condensed"/>
                <a:cs typeface="Barlow Condensed"/>
                <a:sym typeface="Barlow Condensed"/>
              </a:rPr>
              <a:t> i bambini e ragazzi accolgono l’invito a mettersi in gioco dentro la relazione con il Signore e con i fratelli. Come i discepoli, ciascuno è chiamato in disparte per vivere un’esperienza di intimità con Gesù, ma </a:t>
            </a:r>
            <a:r>
              <a:rPr lang="en-US" sz="3000">
                <a:solidFill>
                  <a:srgbClr val="000000"/>
                </a:solidFill>
                <a:latin typeface="Barlow Condensed"/>
                <a:ea typeface="Barlow Condensed"/>
                <a:cs typeface="Barlow Condensed"/>
                <a:sym typeface="Barlow Condensed"/>
              </a:rPr>
              <a:t>la </a:t>
            </a:r>
            <a:r>
              <a:rPr lang="en-US" sz="3000">
                <a:solidFill>
                  <a:srgbClr val="000000"/>
                </a:solidFill>
                <a:latin typeface="Barlow Condensed"/>
                <a:ea typeface="Barlow Condensed"/>
                <a:cs typeface="Barlow Condensed"/>
                <a:sym typeface="Barlow Condensed"/>
              </a:rPr>
              <a:t>c</a:t>
            </a:r>
            <a:r>
              <a:rPr lang="en-US" sz="3000">
                <a:solidFill>
                  <a:srgbClr val="000000"/>
                </a:solidFill>
                <a:latin typeface="Barlow Condensed"/>
                <a:ea typeface="Barlow Condensed"/>
                <a:cs typeface="Barlow Condensed"/>
                <a:sym typeface="Barlow Condensed"/>
              </a:rPr>
              <a:t>hia</a:t>
            </a:r>
            <a:r>
              <a:rPr lang="en-US" sz="3000">
                <a:solidFill>
                  <a:srgbClr val="000000"/>
                </a:solidFill>
                <a:latin typeface="Barlow Condensed"/>
                <a:ea typeface="Barlow Condensed"/>
                <a:cs typeface="Barlow Condensed"/>
                <a:sym typeface="Barlow Condensed"/>
              </a:rPr>
              <a:t>m</a:t>
            </a:r>
            <a:r>
              <a:rPr lang="en-US" sz="3000">
                <a:solidFill>
                  <a:srgbClr val="000000"/>
                </a:solidFill>
                <a:latin typeface="Barlow Condensed"/>
                <a:ea typeface="Barlow Condensed"/>
                <a:cs typeface="Barlow Condensed"/>
                <a:sym typeface="Barlow Condensed"/>
              </a:rPr>
              <a:t>ata pe</a:t>
            </a:r>
            <a:r>
              <a:rPr lang="en-US" sz="3000">
                <a:solidFill>
                  <a:srgbClr val="000000"/>
                </a:solidFill>
                <a:latin typeface="Barlow Condensed"/>
                <a:ea typeface="Barlow Condensed"/>
                <a:cs typeface="Barlow Condensed"/>
                <a:sym typeface="Barlow Condensed"/>
              </a:rPr>
              <a:t>rs</a:t>
            </a:r>
            <a:r>
              <a:rPr lang="en-US" sz="3000">
                <a:solidFill>
                  <a:srgbClr val="000000"/>
                </a:solidFill>
                <a:latin typeface="Barlow Condensed"/>
                <a:ea typeface="Barlow Condensed"/>
                <a:cs typeface="Barlow Condensed"/>
                <a:sym typeface="Barlow Condensed"/>
              </a:rPr>
              <a:t>on</a:t>
            </a:r>
            <a:r>
              <a:rPr lang="en-US" sz="3000">
                <a:solidFill>
                  <a:srgbClr val="000000"/>
                </a:solidFill>
                <a:latin typeface="Barlow Condensed"/>
                <a:ea typeface="Barlow Condensed"/>
                <a:cs typeface="Barlow Condensed"/>
                <a:sym typeface="Barlow Condensed"/>
              </a:rPr>
              <a:t>al</a:t>
            </a:r>
            <a:r>
              <a:rPr lang="en-US" sz="3000">
                <a:solidFill>
                  <a:srgbClr val="000000"/>
                </a:solidFill>
                <a:latin typeface="Barlow Condensed"/>
                <a:ea typeface="Barlow Condensed"/>
                <a:cs typeface="Barlow Condensed"/>
                <a:sym typeface="Barlow Condensed"/>
              </a:rPr>
              <a:t>e </a:t>
            </a:r>
            <a:r>
              <a:rPr lang="en-US" sz="3000">
                <a:solidFill>
                  <a:srgbClr val="000000"/>
                </a:solidFill>
                <a:latin typeface="Barlow Condensed"/>
                <a:ea typeface="Barlow Condensed"/>
                <a:cs typeface="Barlow Condensed"/>
                <a:sym typeface="Barlow Condensed"/>
              </a:rPr>
              <a:t>è,</a:t>
            </a:r>
            <a:r>
              <a:rPr lang="en-US" sz="3000">
                <a:solidFill>
                  <a:srgbClr val="000000"/>
                </a:solidFill>
                <a:latin typeface="Barlow Condensed"/>
                <a:ea typeface="Barlow Condensed"/>
                <a:cs typeface="Barlow Condensed"/>
                <a:sym typeface="Barlow Condensed"/>
              </a:rPr>
              <a:t> in</a:t>
            </a:r>
            <a:r>
              <a:rPr lang="en-US" sz="3000">
                <a:solidFill>
                  <a:srgbClr val="000000"/>
                </a:solidFill>
                <a:latin typeface="Barlow Condensed"/>
                <a:ea typeface="Barlow Condensed"/>
                <a:cs typeface="Barlow Condensed"/>
                <a:sym typeface="Barlow Condensed"/>
              </a:rPr>
              <a:t>s</a:t>
            </a:r>
            <a:r>
              <a:rPr lang="en-US" sz="3000">
                <a:solidFill>
                  <a:srgbClr val="000000"/>
                </a:solidFill>
                <a:latin typeface="Barlow Condensed"/>
                <a:ea typeface="Barlow Condensed"/>
                <a:cs typeface="Barlow Condensed"/>
                <a:sym typeface="Barlow Condensed"/>
              </a:rPr>
              <a:t>iem</a:t>
            </a:r>
            <a:r>
              <a:rPr lang="en-US" sz="3000">
                <a:solidFill>
                  <a:srgbClr val="000000"/>
                </a:solidFill>
                <a:latin typeface="Barlow Condensed"/>
                <a:ea typeface="Barlow Condensed"/>
                <a:cs typeface="Barlow Condensed"/>
                <a:sym typeface="Barlow Condensed"/>
              </a:rPr>
              <a:t>e, anche comunitaria: Pietro, Giacomo e Giovanni sono chiamati insieme. </a:t>
            </a:r>
          </a:p>
          <a:p>
            <a:pPr algn="just">
              <a:lnSpc>
                <a:spcPts val="2520"/>
              </a:lnSpc>
              <a:spcBef>
                <a:spcPct val="0"/>
              </a:spcBef>
            </a:pPr>
          </a:p>
          <a:p>
            <a:pPr algn="just">
              <a:lnSpc>
                <a:spcPts val="4200"/>
              </a:lnSpc>
              <a:spcBef>
                <a:spcPct val="0"/>
              </a:spcBef>
            </a:pPr>
            <a:r>
              <a:rPr lang="en-US" sz="3000">
                <a:solidFill>
                  <a:srgbClr val="000000"/>
                </a:solidFill>
                <a:latin typeface="Barlow Condensed"/>
                <a:ea typeface="Barlow Condensed"/>
                <a:cs typeface="Barlow Condensed"/>
                <a:sym typeface="Barlow Condensed"/>
              </a:rPr>
              <a:t>Nel </a:t>
            </a:r>
            <a:r>
              <a:rPr lang="en-US" b="true" sz="3000">
                <a:solidFill>
                  <a:srgbClr val="125BA5"/>
                </a:solidFill>
                <a:latin typeface="Barlow Condensed Bold"/>
                <a:ea typeface="Barlow Condensed Bold"/>
                <a:cs typeface="Barlow Condensed Bold"/>
                <a:sym typeface="Barlow Condensed Bold"/>
              </a:rPr>
              <a:t>Primo tempo di catechesi</a:t>
            </a:r>
            <a:r>
              <a:rPr lang="en-US" sz="3000">
                <a:solidFill>
                  <a:srgbClr val="125BA5"/>
                </a:solidFill>
                <a:latin typeface="Barlow Condensed"/>
                <a:ea typeface="Barlow Condensed"/>
                <a:cs typeface="Barlow Condensed"/>
                <a:sym typeface="Barlow Condensed"/>
              </a:rPr>
              <a:t> </a:t>
            </a:r>
            <a:r>
              <a:rPr lang="en-US" sz="3000">
                <a:solidFill>
                  <a:srgbClr val="000000"/>
                </a:solidFill>
                <a:latin typeface="Barlow Condensed"/>
                <a:ea typeface="Barlow Condensed"/>
                <a:cs typeface="Barlow Condensed"/>
                <a:sym typeface="Barlow Condensed"/>
              </a:rPr>
              <a:t>i bambini e ragazzi rintracciano nel battesimo la radice della loro chiamata ad essere Chiesa. Nel cammino che porta a stare con Gesù, ciascuno è reso partecipe; pur chiamati “in disparte”, non viene meno la dimensione comunitaria dell’esperienza dell’incontro con il Signore che si rivela. </a:t>
            </a:r>
          </a:p>
          <a:p>
            <a:pPr algn="just">
              <a:lnSpc>
                <a:spcPts val="2520"/>
              </a:lnSpc>
              <a:spcBef>
                <a:spcPct val="0"/>
              </a:spcBef>
            </a:pPr>
          </a:p>
          <a:p>
            <a:pPr algn="just">
              <a:lnSpc>
                <a:spcPts val="4200"/>
              </a:lnSpc>
              <a:spcBef>
                <a:spcPct val="0"/>
              </a:spcBef>
            </a:pPr>
            <a:r>
              <a:rPr lang="en-US" sz="3000">
                <a:solidFill>
                  <a:srgbClr val="000000"/>
                </a:solidFill>
                <a:latin typeface="Barlow Condensed"/>
                <a:ea typeface="Barlow Condensed"/>
                <a:cs typeface="Barlow Condensed"/>
                <a:sym typeface="Barlow Condensed"/>
              </a:rPr>
              <a:t>La </a:t>
            </a:r>
            <a:r>
              <a:rPr lang="en-US" b="true" sz="3000">
                <a:solidFill>
                  <a:srgbClr val="FF66C4"/>
                </a:solidFill>
                <a:latin typeface="Barlow Condensed Bold"/>
                <a:ea typeface="Barlow Condensed Bold"/>
                <a:cs typeface="Barlow Condensed Bold"/>
                <a:sym typeface="Barlow Condensed Bold"/>
              </a:rPr>
              <a:t>Liturgia dei tempi di Avvento e Natale</a:t>
            </a:r>
            <a:r>
              <a:rPr lang="en-US" sz="3000">
                <a:solidFill>
                  <a:srgbClr val="000000"/>
                </a:solidFill>
                <a:latin typeface="Barlow Condensed"/>
                <a:ea typeface="Barlow Condensed"/>
                <a:cs typeface="Barlow Condensed"/>
                <a:sym typeface="Barlow Condensed"/>
              </a:rPr>
              <a:t> richiama a orientare lo sguardo per riconoscere il Verbo di Dio che si è fatto carne. «Con questa Rivelazione infatti Dio invisibile (cfr. Col 1,15; 1 Tm 1,17) nel suo grande amore parla agli uomini come ad amici (cfr. Es 33,11; Gv 15,14-15) e si intrattiene con essi (cfr. Bar 3,38), per invitarli e ammetterli alla comunione con sé» (cfr. DV n.2).</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1370" t="-34850" r="0" b="-124917"/>
            </a:stretch>
          </a:blipFill>
        </p:spPr>
      </p:sp>
      <p:grpSp>
        <p:nvGrpSpPr>
          <p:cNvPr name="Group 3" id="3"/>
          <p:cNvGrpSpPr/>
          <p:nvPr/>
        </p:nvGrpSpPr>
        <p:grpSpPr>
          <a:xfrm rot="0">
            <a:off x="302784" y="0"/>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grpSp>
        <p:nvGrpSpPr>
          <p:cNvPr name="Group 8" id="8"/>
          <p:cNvGrpSpPr/>
          <p:nvPr/>
        </p:nvGrpSpPr>
        <p:grpSpPr>
          <a:xfrm rot="0">
            <a:off x="4277878" y="2463212"/>
            <a:ext cx="10193611" cy="6116167"/>
            <a:chOff x="0" y="0"/>
            <a:chExt cx="6350000" cy="3810000"/>
          </a:xfrm>
        </p:grpSpPr>
        <p:sp>
          <p:nvSpPr>
            <p:cNvPr name="Freeform 9" id="9"/>
            <p:cNvSpPr/>
            <p:nvPr/>
          </p:nvSpPr>
          <p:spPr>
            <a:xfrm flipH="false" flipV="false" rot="0">
              <a:off x="0" y="0"/>
              <a:ext cx="6350000" cy="3810000"/>
            </a:xfrm>
            <a:custGeom>
              <a:avLst/>
              <a:gdLst/>
              <a:ahLst/>
              <a:cxnLst/>
              <a:rect r="r" b="b" t="t" l="l"/>
              <a:pathLst>
                <a:path h="3810000" w="6350000">
                  <a:moveTo>
                    <a:pt x="0" y="1905000"/>
                  </a:moveTo>
                  <a:cubicBezTo>
                    <a:pt x="0" y="853440"/>
                    <a:pt x="853440" y="0"/>
                    <a:pt x="1905000" y="0"/>
                  </a:cubicBezTo>
                  <a:lnTo>
                    <a:pt x="4445000" y="0"/>
                  </a:lnTo>
                  <a:cubicBezTo>
                    <a:pt x="5496560" y="0"/>
                    <a:pt x="6350000" y="853440"/>
                    <a:pt x="6350000" y="1905000"/>
                  </a:cubicBezTo>
                  <a:cubicBezTo>
                    <a:pt x="6350000" y="2956560"/>
                    <a:pt x="5496560" y="3810000"/>
                    <a:pt x="4445000" y="3810000"/>
                  </a:cubicBezTo>
                  <a:lnTo>
                    <a:pt x="1905000" y="3810000"/>
                  </a:lnTo>
                  <a:cubicBezTo>
                    <a:pt x="853440" y="3810000"/>
                    <a:pt x="0" y="2956560"/>
                    <a:pt x="0" y="1905000"/>
                  </a:cubicBezTo>
                  <a:close/>
                </a:path>
              </a:pathLst>
            </a:custGeom>
            <a:blipFill>
              <a:blip r:embed="rId7"/>
              <a:stretch>
                <a:fillRect l="-2516" t="0" r="-2516" b="0"/>
              </a:stretch>
            </a:blipFill>
            <a:ln w="180975" cap="sq">
              <a:solidFill>
                <a:srgbClr val="FFFFFF"/>
              </a:solidFill>
              <a:prstDash val="solid"/>
              <a:miter/>
            </a:ln>
          </p:spPr>
        </p:sp>
      </p:grpSp>
      <p:grpSp>
        <p:nvGrpSpPr>
          <p:cNvPr name="Group 10" id="10"/>
          <p:cNvGrpSpPr/>
          <p:nvPr/>
        </p:nvGrpSpPr>
        <p:grpSpPr>
          <a:xfrm rot="0">
            <a:off x="12371439" y="2155076"/>
            <a:ext cx="2890748" cy="2890748"/>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4644318" y="423226"/>
            <a:ext cx="9402812" cy="788036"/>
          </a:xfrm>
          <a:prstGeom prst="rect">
            <a:avLst/>
          </a:prstGeom>
        </p:spPr>
        <p:txBody>
          <a:bodyPr anchor="t" rtlCol="false" tIns="0" lIns="0" bIns="0" rIns="0">
            <a:spAutoFit/>
          </a:bodyPr>
          <a:lstStyle/>
          <a:p>
            <a:pPr algn="ctr">
              <a:lnSpc>
                <a:spcPts val="6439"/>
              </a:lnSpc>
              <a:spcBef>
                <a:spcPct val="0"/>
              </a:spcBef>
            </a:pPr>
            <a:r>
              <a:rPr lang="en-US" b="true" sz="4599">
                <a:solidFill>
                  <a:srgbClr val="FF6D4D"/>
                </a:solidFill>
                <a:latin typeface="Barlow Bold"/>
                <a:ea typeface="Barlow Bold"/>
                <a:cs typeface="Barlow Bold"/>
                <a:sym typeface="Barlow Bold"/>
              </a:rPr>
              <a:t>Lo sviluppo della proposta formativa</a:t>
            </a:r>
          </a:p>
        </p:txBody>
      </p:sp>
      <p:sp>
        <p:nvSpPr>
          <p:cNvPr name="TextBox 14" id="14"/>
          <p:cNvSpPr txBox="true"/>
          <p:nvPr/>
        </p:nvSpPr>
        <p:spPr>
          <a:xfrm rot="-5400000">
            <a:off x="825160" y="4343957"/>
            <a:ext cx="7313675" cy="2354678"/>
          </a:xfrm>
          <a:prstGeom prst="rect">
            <a:avLst/>
          </a:prstGeom>
        </p:spPr>
        <p:txBody>
          <a:bodyPr anchor="t" rtlCol="false" tIns="0" lIns="0" bIns="0" rIns="0">
            <a:spAutoFit/>
          </a:bodyPr>
          <a:lstStyle/>
          <a:p>
            <a:pPr algn="ctr">
              <a:lnSpc>
                <a:spcPts val="5028"/>
              </a:lnSpc>
            </a:pPr>
          </a:p>
          <a:p>
            <a:pPr algn="ctr">
              <a:lnSpc>
                <a:spcPts val="6567"/>
              </a:lnSpc>
            </a:pPr>
            <a:r>
              <a:rPr lang="en-US" sz="6567" b="true">
                <a:solidFill>
                  <a:srgbClr val="FF6D4D"/>
                </a:solidFill>
                <a:latin typeface="Barlow Condensed Bold"/>
                <a:ea typeface="Barlow Condensed Bold"/>
                <a:cs typeface="Barlow Condensed Bold"/>
                <a:sym typeface="Barlow Condensed Bold"/>
              </a:rPr>
              <a:t>CAMBIARE PROSPETTIVA</a:t>
            </a:r>
          </a:p>
          <a:p>
            <a:pPr algn="ctr">
              <a:lnSpc>
                <a:spcPts val="6567"/>
              </a:lnSpc>
            </a:pPr>
          </a:p>
        </p:txBody>
      </p:sp>
      <p:sp>
        <p:nvSpPr>
          <p:cNvPr name="TextBox 15" id="15"/>
          <p:cNvSpPr txBox="true"/>
          <p:nvPr/>
        </p:nvSpPr>
        <p:spPr>
          <a:xfrm rot="0">
            <a:off x="12155147" y="2975373"/>
            <a:ext cx="3323332" cy="1421604"/>
          </a:xfrm>
          <a:prstGeom prst="rect">
            <a:avLst/>
          </a:prstGeom>
        </p:spPr>
        <p:txBody>
          <a:bodyPr anchor="t" rtlCol="false" tIns="0" lIns="0" bIns="0" rIns="0">
            <a:spAutoFit/>
          </a:bodyPr>
          <a:lstStyle/>
          <a:p>
            <a:pPr algn="ctr">
              <a:lnSpc>
                <a:spcPts val="5471"/>
              </a:lnSpc>
            </a:pPr>
            <a:r>
              <a:rPr lang="en-US" sz="6012" b="true">
                <a:solidFill>
                  <a:srgbClr val="FFFFFF"/>
                </a:solidFill>
                <a:latin typeface="Barlow Bold"/>
                <a:ea typeface="Barlow Bold"/>
                <a:cs typeface="Barlow Bold"/>
                <a:sym typeface="Barlow Bold"/>
              </a:rPr>
              <a:t>SECONDA</a:t>
            </a:r>
          </a:p>
          <a:p>
            <a:pPr algn="ctr">
              <a:lnSpc>
                <a:spcPts val="5471"/>
              </a:lnSpc>
            </a:pPr>
            <a:r>
              <a:rPr lang="en-US" sz="6012">
                <a:solidFill>
                  <a:srgbClr val="FFFFFF"/>
                </a:solidFill>
                <a:latin typeface="Barlow"/>
                <a:ea typeface="Barlow"/>
                <a:cs typeface="Barlow"/>
                <a:sym typeface="Barlow"/>
              </a:rPr>
              <a:t>FASE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1028700" y="1888009"/>
            <a:ext cx="16230600" cy="7485809"/>
            <a:chOff x="0" y="0"/>
            <a:chExt cx="4274726" cy="1971571"/>
          </a:xfrm>
        </p:grpSpPr>
        <p:sp>
          <p:nvSpPr>
            <p:cNvPr name="Freeform 4" id="4"/>
            <p:cNvSpPr/>
            <p:nvPr/>
          </p:nvSpPr>
          <p:spPr>
            <a:xfrm flipH="false" flipV="false" rot="0">
              <a:off x="0" y="0"/>
              <a:ext cx="4274726" cy="1971571"/>
            </a:xfrm>
            <a:custGeom>
              <a:avLst/>
              <a:gdLst/>
              <a:ahLst/>
              <a:cxnLst/>
              <a:rect r="r" b="b" t="t" l="l"/>
              <a:pathLst>
                <a:path h="1971571" w="4274726">
                  <a:moveTo>
                    <a:pt x="24327" y="0"/>
                  </a:moveTo>
                  <a:lnTo>
                    <a:pt x="4250399" y="0"/>
                  </a:lnTo>
                  <a:cubicBezTo>
                    <a:pt x="4263834" y="0"/>
                    <a:pt x="4274726" y="10891"/>
                    <a:pt x="4274726" y="24327"/>
                  </a:cubicBezTo>
                  <a:lnTo>
                    <a:pt x="4274726" y="1947244"/>
                  </a:lnTo>
                  <a:cubicBezTo>
                    <a:pt x="4274726" y="1953696"/>
                    <a:pt x="4272163" y="1959884"/>
                    <a:pt x="4267601" y="1964446"/>
                  </a:cubicBezTo>
                  <a:cubicBezTo>
                    <a:pt x="4263039" y="1969008"/>
                    <a:pt x="4256851" y="1971571"/>
                    <a:pt x="4250399" y="1971571"/>
                  </a:cubicBezTo>
                  <a:lnTo>
                    <a:pt x="24327" y="1971571"/>
                  </a:lnTo>
                  <a:cubicBezTo>
                    <a:pt x="10891" y="1971571"/>
                    <a:pt x="0" y="1960680"/>
                    <a:pt x="0" y="1947244"/>
                  </a:cubicBezTo>
                  <a:lnTo>
                    <a:pt x="0" y="24327"/>
                  </a:lnTo>
                  <a:cubicBezTo>
                    <a:pt x="0" y="10891"/>
                    <a:pt x="10891" y="0"/>
                    <a:pt x="24327" y="0"/>
                  </a:cubicBezTo>
                  <a:close/>
                </a:path>
              </a:pathLst>
            </a:custGeom>
            <a:solidFill>
              <a:srgbClr val="FFFFFF"/>
            </a:solidFill>
          </p:spPr>
        </p:sp>
        <p:sp>
          <p:nvSpPr>
            <p:cNvPr name="TextBox 5" id="5"/>
            <p:cNvSpPr txBox="true"/>
            <p:nvPr/>
          </p:nvSpPr>
          <p:spPr>
            <a:xfrm>
              <a:off x="0" y="-38100"/>
              <a:ext cx="4274726" cy="2009671"/>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302784" y="0"/>
            <a:ext cx="17682433" cy="9838122"/>
            <a:chOff x="0" y="0"/>
            <a:chExt cx="23576577" cy="13117496"/>
          </a:xfrm>
        </p:grpSpPr>
        <p:sp>
          <p:nvSpPr>
            <p:cNvPr name="Freeform 7" id="7"/>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8" id="8"/>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9" id="9"/>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10" id="10"/>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TextBox 11" id="11"/>
          <p:cNvSpPr txBox="true"/>
          <p:nvPr/>
        </p:nvSpPr>
        <p:spPr>
          <a:xfrm rot="0">
            <a:off x="4155728" y="1242855"/>
            <a:ext cx="9976545" cy="972940"/>
          </a:xfrm>
          <a:prstGeom prst="rect">
            <a:avLst/>
          </a:prstGeom>
        </p:spPr>
        <p:txBody>
          <a:bodyPr anchor="t" rtlCol="false" tIns="0" lIns="0" bIns="0" rIns="0">
            <a:spAutoFit/>
          </a:bodyPr>
          <a:lstStyle/>
          <a:p>
            <a:pPr algn="ctr">
              <a:lnSpc>
                <a:spcPts val="7464"/>
              </a:lnSpc>
            </a:pPr>
            <a:r>
              <a:rPr lang="en-US" sz="7042" b="true">
                <a:solidFill>
                  <a:srgbClr val="FF6D4D"/>
                </a:solidFill>
                <a:latin typeface="Barlow Bold"/>
                <a:ea typeface="Barlow Bold"/>
                <a:cs typeface="Barlow Bold"/>
                <a:sym typeface="Barlow Bold"/>
              </a:rPr>
              <a:t>CAMBIARE PROSPETTIVA</a:t>
            </a:r>
          </a:p>
        </p:txBody>
      </p:sp>
      <p:sp>
        <p:nvSpPr>
          <p:cNvPr name="TextBox 12" id="12"/>
          <p:cNvSpPr txBox="true"/>
          <p:nvPr/>
        </p:nvSpPr>
        <p:spPr>
          <a:xfrm rot="0">
            <a:off x="1404385" y="2319000"/>
            <a:ext cx="15193214" cy="6719570"/>
          </a:xfrm>
          <a:prstGeom prst="rect">
            <a:avLst/>
          </a:prstGeom>
        </p:spPr>
        <p:txBody>
          <a:bodyPr anchor="t" rtlCol="false" tIns="0" lIns="0" bIns="0" rIns="0">
            <a:spAutoFit/>
          </a:bodyPr>
          <a:lstStyle/>
          <a:p>
            <a:pPr algn="just">
              <a:lnSpc>
                <a:spcPts val="4480"/>
              </a:lnSpc>
              <a:spcBef>
                <a:spcPct val="0"/>
              </a:spcBef>
            </a:pPr>
            <a:r>
              <a:rPr lang="en-US" sz="3200">
                <a:solidFill>
                  <a:srgbClr val="000000"/>
                </a:solidFill>
                <a:latin typeface="Barlow Condensed"/>
                <a:ea typeface="Barlow Condensed"/>
                <a:cs typeface="Barlow Condensed"/>
                <a:sym typeface="Barlow Condensed"/>
              </a:rPr>
              <a:t>La corsa allo spazio, nata durant</a:t>
            </a:r>
            <a:r>
              <a:rPr lang="en-US" sz="3200">
                <a:solidFill>
                  <a:srgbClr val="000000"/>
                </a:solidFill>
                <a:latin typeface="Barlow Condensed"/>
                <a:ea typeface="Barlow Condensed"/>
                <a:cs typeface="Barlow Condensed"/>
                <a:sym typeface="Barlow Condensed"/>
              </a:rPr>
              <a:t>e gli anni della Guerra Fredda, ha rappresentato per due decenni uno dei fronti di rivalità tra USA e Russia. Nel 1986, dopo la passeggiata dei primi uomini sulla Luna (Neil Armstrong e Buzz Aldrin, USA) e l’invio in orbita delle prime stazioni spaziali Salyut ad opera della Russia, viene avviato da quest’ultima un nuovo progetto per la costruzione di una stazione spaziale modulare da completare nel tempo: nasce “Mir” (“pace”), il primo componente del progetto sovietico. Negli anni successivi, la costruzione della stazione spaziale viene interrotta per mancanza di fondi. Da questo momento, il clima di conflitto lascia spazio alla collaborazione: la Guerra Fredda è ormai finita e gli USA possono contribuire al progetto facendo salire i propri astronauti sul</a:t>
            </a:r>
            <a:r>
              <a:rPr lang="en-US" sz="3200">
                <a:solidFill>
                  <a:srgbClr val="000000"/>
                </a:solidFill>
                <a:latin typeface="Barlow Condensed"/>
                <a:ea typeface="Barlow Condensed"/>
                <a:cs typeface="Barlow Condensed"/>
                <a:sym typeface="Barlow Condensed"/>
              </a:rPr>
              <a:t>la </a:t>
            </a:r>
            <a:r>
              <a:rPr lang="en-US" sz="3200">
                <a:solidFill>
                  <a:srgbClr val="000000"/>
                </a:solidFill>
                <a:latin typeface="Barlow Condensed"/>
                <a:ea typeface="Barlow Condensed"/>
                <a:cs typeface="Barlow Condensed"/>
                <a:sym typeface="Barlow Condensed"/>
              </a:rPr>
              <a:t>staz</a:t>
            </a:r>
            <a:r>
              <a:rPr lang="en-US" sz="3200">
                <a:solidFill>
                  <a:srgbClr val="000000"/>
                </a:solidFill>
                <a:latin typeface="Barlow Condensed"/>
                <a:ea typeface="Barlow Condensed"/>
                <a:cs typeface="Barlow Condensed"/>
                <a:sym typeface="Barlow Condensed"/>
              </a:rPr>
              <a:t>i</a:t>
            </a:r>
            <a:r>
              <a:rPr lang="en-US" sz="3200">
                <a:solidFill>
                  <a:srgbClr val="000000"/>
                </a:solidFill>
                <a:latin typeface="Barlow Condensed"/>
                <a:ea typeface="Barlow Condensed"/>
                <a:cs typeface="Barlow Condensed"/>
                <a:sym typeface="Barlow Condensed"/>
              </a:rPr>
              <a:t>on</a:t>
            </a:r>
            <a:r>
              <a:rPr lang="en-US" sz="3200">
                <a:solidFill>
                  <a:srgbClr val="000000"/>
                </a:solidFill>
                <a:latin typeface="Barlow Condensed"/>
                <a:ea typeface="Barlow Condensed"/>
                <a:cs typeface="Barlow Condensed"/>
                <a:sym typeface="Barlow Condensed"/>
              </a:rPr>
              <a:t>e</a:t>
            </a:r>
            <a:r>
              <a:rPr lang="en-US" sz="3200">
                <a:solidFill>
                  <a:srgbClr val="000000"/>
                </a:solidFill>
                <a:latin typeface="Barlow Condensed"/>
                <a:ea typeface="Barlow Condensed"/>
                <a:cs typeface="Barlow Condensed"/>
                <a:sym typeface="Barlow Condensed"/>
              </a:rPr>
              <a:t> </a:t>
            </a:r>
            <a:r>
              <a:rPr lang="en-US" sz="3200">
                <a:solidFill>
                  <a:srgbClr val="000000"/>
                </a:solidFill>
                <a:latin typeface="Barlow Condensed"/>
                <a:ea typeface="Barlow Condensed"/>
                <a:cs typeface="Barlow Condensed"/>
                <a:sym typeface="Barlow Condensed"/>
              </a:rPr>
              <a:t>s</a:t>
            </a:r>
            <a:r>
              <a:rPr lang="en-US" sz="3200">
                <a:solidFill>
                  <a:srgbClr val="000000"/>
                </a:solidFill>
                <a:latin typeface="Barlow Condensed"/>
                <a:ea typeface="Barlow Condensed"/>
                <a:cs typeface="Barlow Condensed"/>
                <a:sym typeface="Barlow Condensed"/>
              </a:rPr>
              <a:t>ovietic</a:t>
            </a:r>
            <a:r>
              <a:rPr lang="en-US" sz="3200">
                <a:solidFill>
                  <a:srgbClr val="000000"/>
                </a:solidFill>
                <a:latin typeface="Barlow Condensed"/>
                <a:ea typeface="Barlow Condensed"/>
                <a:cs typeface="Barlow Condensed"/>
                <a:sym typeface="Barlow Condensed"/>
              </a:rPr>
              <a:t>a</a:t>
            </a:r>
            <a:r>
              <a:rPr lang="en-US" sz="3200">
                <a:solidFill>
                  <a:srgbClr val="000000"/>
                </a:solidFill>
                <a:latin typeface="Barlow Condensed"/>
                <a:ea typeface="Barlow Condensed"/>
                <a:cs typeface="Barlow Condensed"/>
                <a:sym typeface="Barlow Condensed"/>
              </a:rPr>
              <a:t>,</a:t>
            </a:r>
            <a:r>
              <a:rPr lang="en-US" sz="3200">
                <a:solidFill>
                  <a:srgbClr val="000000"/>
                </a:solidFill>
                <a:latin typeface="Barlow Condensed"/>
                <a:ea typeface="Barlow Condensed"/>
                <a:cs typeface="Barlow Condensed"/>
                <a:sym typeface="Barlow Condensed"/>
              </a:rPr>
              <a:t> se</a:t>
            </a:r>
            <a:r>
              <a:rPr lang="en-US" sz="3200">
                <a:solidFill>
                  <a:srgbClr val="000000"/>
                </a:solidFill>
                <a:latin typeface="Barlow Condensed"/>
                <a:ea typeface="Barlow Condensed"/>
                <a:cs typeface="Barlow Condensed"/>
                <a:sym typeface="Barlow Condensed"/>
              </a:rPr>
              <a:t>gu</a:t>
            </a:r>
            <a:r>
              <a:rPr lang="en-US" sz="3200">
                <a:solidFill>
                  <a:srgbClr val="000000"/>
                </a:solidFill>
                <a:latin typeface="Barlow Condensed"/>
                <a:ea typeface="Barlow Condensed"/>
                <a:cs typeface="Barlow Condensed"/>
                <a:sym typeface="Barlow Condensed"/>
              </a:rPr>
              <a:t>it</a:t>
            </a:r>
            <a:r>
              <a:rPr lang="en-US" sz="3200">
                <a:solidFill>
                  <a:srgbClr val="000000"/>
                </a:solidFill>
                <a:latin typeface="Barlow Condensed"/>
                <a:ea typeface="Barlow Condensed"/>
                <a:cs typeface="Barlow Condensed"/>
                <a:sym typeface="Barlow Condensed"/>
              </a:rPr>
              <a:t>i p</a:t>
            </a:r>
            <a:r>
              <a:rPr lang="en-US" sz="3200">
                <a:solidFill>
                  <a:srgbClr val="000000"/>
                </a:solidFill>
                <a:latin typeface="Barlow Condensed"/>
                <a:ea typeface="Barlow Condensed"/>
                <a:cs typeface="Barlow Condensed"/>
                <a:sym typeface="Barlow Condensed"/>
              </a:rPr>
              <a:t>o</a:t>
            </a:r>
            <a:r>
              <a:rPr lang="en-US" sz="3200">
                <a:solidFill>
                  <a:srgbClr val="000000"/>
                </a:solidFill>
                <a:latin typeface="Barlow Condensed"/>
                <a:ea typeface="Barlow Condensed"/>
                <a:cs typeface="Barlow Condensed"/>
                <a:sym typeface="Barlow Condensed"/>
              </a:rPr>
              <a:t>i</a:t>
            </a:r>
            <a:r>
              <a:rPr lang="en-US" sz="3200">
                <a:solidFill>
                  <a:srgbClr val="000000"/>
                </a:solidFill>
                <a:latin typeface="Barlow Condensed"/>
                <a:ea typeface="Barlow Condensed"/>
                <a:cs typeface="Barlow Condensed"/>
                <a:sym typeface="Barlow Condensed"/>
              </a:rPr>
              <a:t> dal</a:t>
            </a:r>
            <a:r>
              <a:rPr lang="en-US" sz="3200">
                <a:solidFill>
                  <a:srgbClr val="000000"/>
                </a:solidFill>
                <a:latin typeface="Barlow Condensed"/>
                <a:ea typeface="Barlow Condensed"/>
                <a:cs typeface="Barlow Condensed"/>
                <a:sym typeface="Barlow Condensed"/>
              </a:rPr>
              <a:t>l’Europa</a:t>
            </a:r>
            <a:r>
              <a:rPr lang="en-US" sz="3200">
                <a:solidFill>
                  <a:srgbClr val="000000"/>
                </a:solidFill>
                <a:latin typeface="Barlow Condensed"/>
                <a:ea typeface="Barlow Condensed"/>
                <a:cs typeface="Barlow Condensed"/>
                <a:sym typeface="Barlow Condensed"/>
              </a:rPr>
              <a:t> </a:t>
            </a:r>
            <a:r>
              <a:rPr lang="en-US" sz="3200">
                <a:solidFill>
                  <a:srgbClr val="000000"/>
                </a:solidFill>
                <a:latin typeface="Barlow Condensed"/>
                <a:ea typeface="Barlow Condensed"/>
                <a:cs typeface="Barlow Condensed"/>
                <a:sym typeface="Barlow Condensed"/>
              </a:rPr>
              <a:t>(</a:t>
            </a:r>
            <a:r>
              <a:rPr lang="en-US" sz="3200">
                <a:solidFill>
                  <a:srgbClr val="000000"/>
                </a:solidFill>
                <a:latin typeface="Barlow Condensed"/>
                <a:ea typeface="Barlow Condensed"/>
                <a:cs typeface="Barlow Condensed"/>
                <a:sym typeface="Barlow Condensed"/>
              </a:rPr>
              <a:t>progetto </a:t>
            </a:r>
            <a:r>
              <a:rPr lang="en-US" sz="3200">
                <a:solidFill>
                  <a:srgbClr val="000000"/>
                </a:solidFill>
                <a:latin typeface="Barlow Condensed"/>
                <a:ea typeface="Barlow Condensed"/>
                <a:cs typeface="Barlow Condensed"/>
                <a:sym typeface="Barlow Condensed"/>
              </a:rPr>
              <a:t>Eurom</a:t>
            </a:r>
            <a:r>
              <a:rPr lang="en-US" sz="3200">
                <a:solidFill>
                  <a:srgbClr val="000000"/>
                </a:solidFill>
                <a:latin typeface="Barlow Condensed"/>
                <a:ea typeface="Barlow Condensed"/>
                <a:cs typeface="Barlow Condensed"/>
                <a:sym typeface="Barlow Condensed"/>
              </a:rPr>
              <a:t>i</a:t>
            </a:r>
            <a:r>
              <a:rPr lang="en-US" sz="3200">
                <a:solidFill>
                  <a:srgbClr val="000000"/>
                </a:solidFill>
                <a:latin typeface="Barlow Condensed"/>
                <a:ea typeface="Barlow Condensed"/>
                <a:cs typeface="Barlow Condensed"/>
                <a:sym typeface="Barlow Condensed"/>
              </a:rPr>
              <a:t>r),</a:t>
            </a:r>
            <a:r>
              <a:rPr lang="en-US" sz="3200">
                <a:solidFill>
                  <a:srgbClr val="000000"/>
                </a:solidFill>
                <a:latin typeface="Barlow Condensed"/>
                <a:ea typeface="Barlow Condensed"/>
                <a:cs typeface="Barlow Condensed"/>
                <a:sym typeface="Barlow Condensed"/>
              </a:rPr>
              <a:t> </a:t>
            </a:r>
            <a:r>
              <a:rPr lang="en-US" sz="3200">
                <a:solidFill>
                  <a:srgbClr val="000000"/>
                </a:solidFill>
                <a:latin typeface="Barlow Condensed"/>
                <a:ea typeface="Barlow Condensed"/>
                <a:cs typeface="Barlow Condensed"/>
                <a:sym typeface="Barlow Condensed"/>
              </a:rPr>
              <a:t>co</a:t>
            </a:r>
            <a:r>
              <a:rPr lang="en-US" sz="3200">
                <a:solidFill>
                  <a:srgbClr val="000000"/>
                </a:solidFill>
                <a:latin typeface="Barlow Condensed"/>
                <a:ea typeface="Barlow Condensed"/>
                <a:cs typeface="Barlow Condensed"/>
                <a:sym typeface="Barlow Condensed"/>
              </a:rPr>
              <a:t>n </a:t>
            </a:r>
            <a:r>
              <a:rPr lang="en-US" sz="3200">
                <a:solidFill>
                  <a:srgbClr val="000000"/>
                </a:solidFill>
                <a:latin typeface="Barlow Condensed"/>
                <a:ea typeface="Barlow Condensed"/>
                <a:cs typeface="Barlow Condensed"/>
                <a:sym typeface="Barlow Condensed"/>
              </a:rPr>
              <a:t>il fin</a:t>
            </a:r>
            <a:r>
              <a:rPr lang="en-US" sz="3200">
                <a:solidFill>
                  <a:srgbClr val="000000"/>
                </a:solidFill>
                <a:latin typeface="Barlow Condensed"/>
                <a:ea typeface="Barlow Condensed"/>
                <a:cs typeface="Barlow Condensed"/>
                <a:sym typeface="Barlow Condensed"/>
              </a:rPr>
              <a:t>e </a:t>
            </a:r>
            <a:r>
              <a:rPr lang="en-US" sz="3200">
                <a:solidFill>
                  <a:srgbClr val="000000"/>
                </a:solidFill>
                <a:latin typeface="Barlow Condensed"/>
                <a:ea typeface="Barlow Condensed"/>
                <a:cs typeface="Barlow Condensed"/>
                <a:sym typeface="Barlow Condensed"/>
              </a:rPr>
              <a:t>d</a:t>
            </a:r>
            <a:r>
              <a:rPr lang="en-US" sz="3200">
                <a:solidFill>
                  <a:srgbClr val="000000"/>
                </a:solidFill>
                <a:latin typeface="Barlow Condensed"/>
                <a:ea typeface="Barlow Condensed"/>
                <a:cs typeface="Barlow Condensed"/>
                <a:sym typeface="Barlow Condensed"/>
              </a:rPr>
              <a:t>i a</a:t>
            </a:r>
            <a:r>
              <a:rPr lang="en-US" sz="3200">
                <a:solidFill>
                  <a:srgbClr val="000000"/>
                </a:solidFill>
                <a:latin typeface="Barlow Condensed"/>
                <a:ea typeface="Barlow Condensed"/>
                <a:cs typeface="Barlow Condensed"/>
                <a:sym typeface="Barlow Condensed"/>
              </a:rPr>
              <a:t>cquisire</a:t>
            </a:r>
            <a:r>
              <a:rPr lang="en-US" sz="3200">
                <a:solidFill>
                  <a:srgbClr val="000000"/>
                </a:solidFill>
                <a:latin typeface="Barlow Condensed"/>
                <a:ea typeface="Barlow Condensed"/>
                <a:cs typeface="Barlow Condensed"/>
                <a:sym typeface="Barlow Condensed"/>
              </a:rPr>
              <a:t> e</a:t>
            </a:r>
            <a:r>
              <a:rPr lang="en-US" sz="3200">
                <a:solidFill>
                  <a:srgbClr val="000000"/>
                </a:solidFill>
                <a:latin typeface="Barlow Condensed"/>
                <a:ea typeface="Barlow Condensed"/>
                <a:cs typeface="Barlow Condensed"/>
                <a:sym typeface="Barlow Condensed"/>
              </a:rPr>
              <a:t>sper</a:t>
            </a:r>
            <a:r>
              <a:rPr lang="en-US" sz="3200">
                <a:solidFill>
                  <a:srgbClr val="000000"/>
                </a:solidFill>
                <a:latin typeface="Barlow Condensed"/>
                <a:ea typeface="Barlow Condensed"/>
                <a:cs typeface="Barlow Condensed"/>
                <a:sym typeface="Barlow Condensed"/>
              </a:rPr>
              <a:t>i</a:t>
            </a:r>
            <a:r>
              <a:rPr lang="en-US" sz="3200">
                <a:solidFill>
                  <a:srgbClr val="000000"/>
                </a:solidFill>
                <a:latin typeface="Barlow Condensed"/>
                <a:ea typeface="Barlow Condensed"/>
                <a:cs typeface="Barlow Condensed"/>
                <a:sym typeface="Barlow Condensed"/>
              </a:rPr>
              <a:t>e</a:t>
            </a:r>
            <a:r>
              <a:rPr lang="en-US" sz="3200">
                <a:solidFill>
                  <a:srgbClr val="000000"/>
                </a:solidFill>
                <a:latin typeface="Barlow Condensed"/>
                <a:ea typeface="Barlow Condensed"/>
                <a:cs typeface="Barlow Condensed"/>
                <a:sym typeface="Barlow Condensed"/>
              </a:rPr>
              <a:t>n</a:t>
            </a:r>
            <a:r>
              <a:rPr lang="en-US" sz="3200">
                <a:solidFill>
                  <a:srgbClr val="000000"/>
                </a:solidFill>
                <a:latin typeface="Barlow Condensed"/>
                <a:ea typeface="Barlow Condensed"/>
                <a:cs typeface="Barlow Condensed"/>
                <a:sym typeface="Barlow Condensed"/>
              </a:rPr>
              <a:t>za pe</a:t>
            </a:r>
            <a:r>
              <a:rPr lang="en-US" sz="3200">
                <a:solidFill>
                  <a:srgbClr val="000000"/>
                </a:solidFill>
                <a:latin typeface="Barlow Condensed"/>
                <a:ea typeface="Barlow Condensed"/>
                <a:cs typeface="Barlow Condensed"/>
                <a:sym typeface="Barlow Condensed"/>
              </a:rPr>
              <a:t>r</a:t>
            </a:r>
            <a:r>
              <a:rPr lang="en-US" sz="3200">
                <a:solidFill>
                  <a:srgbClr val="000000"/>
                </a:solidFill>
                <a:latin typeface="Barlow Condensed"/>
                <a:ea typeface="Barlow Condensed"/>
                <a:cs typeface="Barlow Condensed"/>
                <a:sym typeface="Barlow Condensed"/>
              </a:rPr>
              <a:t> u</a:t>
            </a:r>
            <a:r>
              <a:rPr lang="en-US" sz="3200">
                <a:solidFill>
                  <a:srgbClr val="000000"/>
                </a:solidFill>
                <a:latin typeface="Barlow Condensed"/>
                <a:ea typeface="Barlow Condensed"/>
                <a:cs typeface="Barlow Condensed"/>
                <a:sym typeface="Barlow Condensed"/>
              </a:rPr>
              <a:t>n </a:t>
            </a:r>
            <a:r>
              <a:rPr lang="en-US" sz="3200">
                <a:solidFill>
                  <a:srgbClr val="000000"/>
                </a:solidFill>
                <a:latin typeface="Barlow Condensed"/>
                <a:ea typeface="Barlow Condensed"/>
                <a:cs typeface="Barlow Condensed"/>
                <a:sym typeface="Barlow Condensed"/>
              </a:rPr>
              <a:t>n</a:t>
            </a:r>
            <a:r>
              <a:rPr lang="en-US" sz="3200">
                <a:solidFill>
                  <a:srgbClr val="000000"/>
                </a:solidFill>
                <a:latin typeface="Barlow Condensed"/>
                <a:ea typeface="Barlow Condensed"/>
                <a:cs typeface="Barlow Condensed"/>
                <a:sym typeface="Barlow Condensed"/>
              </a:rPr>
              <a:t>u</a:t>
            </a:r>
            <a:r>
              <a:rPr lang="en-US" sz="3200">
                <a:solidFill>
                  <a:srgbClr val="000000"/>
                </a:solidFill>
                <a:latin typeface="Barlow Condensed"/>
                <a:ea typeface="Barlow Condensed"/>
                <a:cs typeface="Barlow Condensed"/>
                <a:sym typeface="Barlow Condensed"/>
              </a:rPr>
              <a:t>ovo</a:t>
            </a:r>
            <a:r>
              <a:rPr lang="en-US" sz="3200">
                <a:solidFill>
                  <a:srgbClr val="000000"/>
                </a:solidFill>
                <a:latin typeface="Barlow Condensed"/>
                <a:ea typeface="Barlow Condensed"/>
                <a:cs typeface="Barlow Condensed"/>
                <a:sym typeface="Barlow Condensed"/>
              </a:rPr>
              <a:t> </a:t>
            </a:r>
            <a:r>
              <a:rPr lang="en-US" sz="3200">
                <a:solidFill>
                  <a:srgbClr val="000000"/>
                </a:solidFill>
                <a:latin typeface="Barlow Condensed"/>
                <a:ea typeface="Barlow Condensed"/>
                <a:cs typeface="Barlow Condensed"/>
                <a:sym typeface="Barlow Condensed"/>
              </a:rPr>
              <a:t>progetto comune: la Stazione spaziale internazionale (ISS).</a:t>
            </a:r>
          </a:p>
          <a:p>
            <a:pPr algn="just">
              <a:lnSpc>
                <a:spcPts val="4480"/>
              </a:lnSpc>
              <a:spcBef>
                <a:spcPct val="0"/>
              </a:spcBef>
            </a:pPr>
            <a:r>
              <a:rPr lang="en-US" sz="3200">
                <a:solidFill>
                  <a:srgbClr val="000000"/>
                </a:solidFill>
                <a:latin typeface="Barlow Condensed"/>
                <a:ea typeface="Barlow Condensed"/>
                <a:cs typeface="Barlow Condensed"/>
                <a:sym typeface="Barlow Condensed"/>
              </a:rPr>
              <a:t>Durante la prima parte dell’anno, i bambini e ragazzi hanno consolidato l’esperienza del gruppo, dentro la famiglia della Chiesa (categoria: compagnia). In Seconda fase, comprendono che il confronto con l’altro è una ricchezza, in particolare quando ci aiuta a guardare noi stessi e il mondo attraverso uno sgua</a:t>
            </a:r>
            <a:r>
              <a:rPr lang="en-US" sz="3200">
                <a:solidFill>
                  <a:srgbClr val="000000"/>
                </a:solidFill>
                <a:latin typeface="Barlow Condensed"/>
                <a:ea typeface="Barlow Condensed"/>
                <a:cs typeface="Barlow Condensed"/>
                <a:sym typeface="Barlow Condensed"/>
              </a:rPr>
              <a:t>r</a:t>
            </a:r>
            <a:r>
              <a:rPr lang="en-US" sz="3200">
                <a:solidFill>
                  <a:srgbClr val="000000"/>
                </a:solidFill>
                <a:latin typeface="Barlow Condensed"/>
                <a:ea typeface="Barlow Condensed"/>
                <a:cs typeface="Barlow Condensed"/>
                <a:sym typeface="Barlow Condensed"/>
              </a:rPr>
              <a:t>do</a:t>
            </a:r>
            <a:r>
              <a:rPr lang="en-US" sz="3200">
                <a:solidFill>
                  <a:srgbClr val="000000"/>
                </a:solidFill>
                <a:latin typeface="Barlow Condensed"/>
                <a:ea typeface="Barlow Condensed"/>
                <a:cs typeface="Barlow Condensed"/>
                <a:sym typeface="Barlow Condensed"/>
              </a:rPr>
              <a:t> n</a:t>
            </a:r>
            <a:r>
              <a:rPr lang="en-US" sz="3200">
                <a:solidFill>
                  <a:srgbClr val="000000"/>
                </a:solidFill>
                <a:latin typeface="Barlow Condensed"/>
                <a:ea typeface="Barlow Condensed"/>
                <a:cs typeface="Barlow Condensed"/>
                <a:sym typeface="Barlow Condensed"/>
              </a:rPr>
              <a:t>uovo</a:t>
            </a:r>
            <a:r>
              <a:rPr lang="en-US" sz="3200">
                <a:solidFill>
                  <a:srgbClr val="000000"/>
                </a:solidFill>
                <a:latin typeface="Barlow Condensed"/>
                <a:ea typeface="Barlow Condensed"/>
                <a:cs typeface="Barlow Condensed"/>
                <a:sym typeface="Barlow Condensed"/>
              </a:rPr>
              <a:t>.</a:t>
            </a:r>
          </a:p>
        </p:txBody>
      </p:sp>
      <p:grpSp>
        <p:nvGrpSpPr>
          <p:cNvPr name="Group 13" id="13"/>
          <p:cNvGrpSpPr/>
          <p:nvPr/>
        </p:nvGrpSpPr>
        <p:grpSpPr>
          <a:xfrm rot="0">
            <a:off x="15761395" y="472706"/>
            <a:ext cx="1903444" cy="190344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15512132" y="963030"/>
            <a:ext cx="2401972" cy="1037096"/>
          </a:xfrm>
          <a:prstGeom prst="rect">
            <a:avLst/>
          </a:prstGeom>
        </p:spPr>
        <p:txBody>
          <a:bodyPr anchor="t" rtlCol="false" tIns="0" lIns="0" bIns="0" rIns="0">
            <a:spAutoFit/>
          </a:bodyPr>
          <a:lstStyle/>
          <a:p>
            <a:pPr algn="ctr">
              <a:lnSpc>
                <a:spcPts val="3954"/>
              </a:lnSpc>
            </a:pPr>
            <a:r>
              <a:rPr lang="en-US" sz="4345" b="true">
                <a:solidFill>
                  <a:srgbClr val="FFFFFF"/>
                </a:solidFill>
                <a:latin typeface="Barlow Bold"/>
                <a:ea typeface="Barlow Bold"/>
                <a:cs typeface="Barlow Bold"/>
                <a:sym typeface="Barlow Bold"/>
              </a:rPr>
              <a:t>SECONDA</a:t>
            </a:r>
          </a:p>
          <a:p>
            <a:pPr algn="ctr">
              <a:lnSpc>
                <a:spcPts val="3954"/>
              </a:lnSpc>
            </a:pPr>
            <a:r>
              <a:rPr lang="en-US" sz="4345">
                <a:solidFill>
                  <a:srgbClr val="FFFFFF"/>
                </a:solidFill>
                <a:latin typeface="Barlow"/>
                <a:ea typeface="Barlow"/>
                <a:cs typeface="Barlow"/>
                <a:sym typeface="Barlow"/>
              </a:rPr>
              <a:t>FASE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1028700" y="1888009"/>
            <a:ext cx="16230600" cy="7370291"/>
            <a:chOff x="0" y="0"/>
            <a:chExt cx="4274726" cy="1941147"/>
          </a:xfrm>
        </p:grpSpPr>
        <p:sp>
          <p:nvSpPr>
            <p:cNvPr name="Freeform 4" id="4"/>
            <p:cNvSpPr/>
            <p:nvPr/>
          </p:nvSpPr>
          <p:spPr>
            <a:xfrm flipH="false" flipV="false" rot="0">
              <a:off x="0" y="0"/>
              <a:ext cx="4274726" cy="1941147"/>
            </a:xfrm>
            <a:custGeom>
              <a:avLst/>
              <a:gdLst/>
              <a:ahLst/>
              <a:cxnLst/>
              <a:rect r="r" b="b" t="t" l="l"/>
              <a:pathLst>
                <a:path h="1941147" w="4274726">
                  <a:moveTo>
                    <a:pt x="24327" y="0"/>
                  </a:moveTo>
                  <a:lnTo>
                    <a:pt x="4250399" y="0"/>
                  </a:lnTo>
                  <a:cubicBezTo>
                    <a:pt x="4263834" y="0"/>
                    <a:pt x="4274726" y="10891"/>
                    <a:pt x="4274726" y="24327"/>
                  </a:cubicBezTo>
                  <a:lnTo>
                    <a:pt x="4274726" y="1916820"/>
                  </a:lnTo>
                  <a:cubicBezTo>
                    <a:pt x="4274726" y="1923272"/>
                    <a:pt x="4272163" y="1929459"/>
                    <a:pt x="4267601" y="1934021"/>
                  </a:cubicBezTo>
                  <a:cubicBezTo>
                    <a:pt x="4263039" y="1938584"/>
                    <a:pt x="4256851" y="1941147"/>
                    <a:pt x="4250399" y="1941147"/>
                  </a:cubicBezTo>
                  <a:lnTo>
                    <a:pt x="24327" y="1941147"/>
                  </a:lnTo>
                  <a:cubicBezTo>
                    <a:pt x="10891" y="1941147"/>
                    <a:pt x="0" y="1930255"/>
                    <a:pt x="0" y="1916820"/>
                  </a:cubicBezTo>
                  <a:lnTo>
                    <a:pt x="0" y="24327"/>
                  </a:lnTo>
                  <a:cubicBezTo>
                    <a:pt x="0" y="10891"/>
                    <a:pt x="10891" y="0"/>
                    <a:pt x="24327" y="0"/>
                  </a:cubicBezTo>
                  <a:close/>
                </a:path>
              </a:pathLst>
            </a:custGeom>
            <a:solidFill>
              <a:srgbClr val="FFFFFF"/>
            </a:solidFill>
          </p:spPr>
        </p:sp>
        <p:sp>
          <p:nvSpPr>
            <p:cNvPr name="TextBox 5" id="5"/>
            <p:cNvSpPr txBox="true"/>
            <p:nvPr/>
          </p:nvSpPr>
          <p:spPr>
            <a:xfrm>
              <a:off x="0" y="-38100"/>
              <a:ext cx="4274726" cy="1979247"/>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302784" y="0"/>
            <a:ext cx="17682433" cy="9838122"/>
            <a:chOff x="0" y="0"/>
            <a:chExt cx="23576577" cy="13117496"/>
          </a:xfrm>
        </p:grpSpPr>
        <p:sp>
          <p:nvSpPr>
            <p:cNvPr name="Freeform 7" id="7"/>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8" id="8"/>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9" id="9"/>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10" id="10"/>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TextBox 11" id="11"/>
          <p:cNvSpPr txBox="true"/>
          <p:nvPr/>
        </p:nvSpPr>
        <p:spPr>
          <a:xfrm rot="0">
            <a:off x="4155728" y="1242855"/>
            <a:ext cx="9976545" cy="972940"/>
          </a:xfrm>
          <a:prstGeom prst="rect">
            <a:avLst/>
          </a:prstGeom>
        </p:spPr>
        <p:txBody>
          <a:bodyPr anchor="t" rtlCol="false" tIns="0" lIns="0" bIns="0" rIns="0">
            <a:spAutoFit/>
          </a:bodyPr>
          <a:lstStyle/>
          <a:p>
            <a:pPr algn="ctr">
              <a:lnSpc>
                <a:spcPts val="7464"/>
              </a:lnSpc>
            </a:pPr>
            <a:r>
              <a:rPr lang="en-US" sz="7042" b="true">
                <a:solidFill>
                  <a:srgbClr val="FF6D4D"/>
                </a:solidFill>
                <a:latin typeface="Barlow Bold"/>
                <a:ea typeface="Barlow Bold"/>
                <a:cs typeface="Barlow Bold"/>
                <a:sym typeface="Barlow Bold"/>
              </a:rPr>
              <a:t>CAMBIARE PROSPETTIVA</a:t>
            </a:r>
          </a:p>
        </p:txBody>
      </p:sp>
      <p:sp>
        <p:nvSpPr>
          <p:cNvPr name="TextBox 12" id="12"/>
          <p:cNvSpPr txBox="true"/>
          <p:nvPr/>
        </p:nvSpPr>
        <p:spPr>
          <a:xfrm rot="0">
            <a:off x="1452139" y="2338050"/>
            <a:ext cx="15383722" cy="6477808"/>
          </a:xfrm>
          <a:prstGeom prst="rect">
            <a:avLst/>
          </a:prstGeom>
        </p:spPr>
        <p:txBody>
          <a:bodyPr anchor="t" rtlCol="false" tIns="0" lIns="0" bIns="0" rIns="0">
            <a:spAutoFit/>
          </a:bodyPr>
          <a:lstStyle/>
          <a:p>
            <a:pPr algn="just">
              <a:lnSpc>
                <a:spcPts val="3817"/>
              </a:lnSpc>
            </a:pPr>
            <a:r>
              <a:rPr lang="en-US" sz="2936">
                <a:solidFill>
                  <a:srgbClr val="000000"/>
                </a:solidFill>
                <a:latin typeface="Barlow Condensed"/>
                <a:ea typeface="Barlow Condensed"/>
                <a:cs typeface="Barlow Condensed"/>
                <a:sym typeface="Barlow Condensed"/>
              </a:rPr>
              <a:t>Atteggiamento: </a:t>
            </a:r>
            <a:r>
              <a:rPr lang="en-US" sz="2936" b="true">
                <a:solidFill>
                  <a:srgbClr val="FF6D4D"/>
                </a:solidFill>
                <a:latin typeface="Barlow Condensed Bold"/>
                <a:ea typeface="Barlow Condensed Bold"/>
                <a:cs typeface="Barlow Condensed Bold"/>
                <a:sym typeface="Barlow Condensed Bold"/>
              </a:rPr>
              <a:t>GRATITUDINE</a:t>
            </a:r>
          </a:p>
          <a:p>
            <a:pPr algn="just">
              <a:lnSpc>
                <a:spcPts val="2106"/>
              </a:lnSpc>
            </a:pPr>
          </a:p>
          <a:p>
            <a:pPr algn="just">
              <a:lnSpc>
                <a:spcPts val="3817"/>
              </a:lnSpc>
            </a:pPr>
            <a:r>
              <a:rPr lang="en-US" sz="2936">
                <a:solidFill>
                  <a:srgbClr val="000000"/>
                </a:solidFill>
                <a:latin typeface="Barlow Condensed"/>
                <a:ea typeface="Barlow Condensed"/>
                <a:cs typeface="Barlow Condensed"/>
                <a:sym typeface="Barlow Condensed"/>
              </a:rPr>
              <a:t>Nel </a:t>
            </a:r>
            <a:r>
              <a:rPr lang="en-US" b="true" sz="2936">
                <a:solidFill>
                  <a:srgbClr val="619161"/>
                </a:solidFill>
                <a:latin typeface="Barlow Condensed Bold"/>
                <a:ea typeface="Barlow Condensed Bold"/>
                <a:cs typeface="Barlow Condensed Bold"/>
                <a:sym typeface="Barlow Condensed Bold"/>
              </a:rPr>
              <a:t>Mese della pac</a:t>
            </a:r>
            <a:r>
              <a:rPr lang="en-US" b="true" sz="2936">
                <a:solidFill>
                  <a:srgbClr val="619161"/>
                </a:solidFill>
                <a:latin typeface="Barlow Condensed Bold"/>
                <a:ea typeface="Barlow Condensed Bold"/>
                <a:cs typeface="Barlow Condensed Bold"/>
                <a:sym typeface="Barlow Condensed Bold"/>
              </a:rPr>
              <a:t>e</a:t>
            </a:r>
            <a:r>
              <a:rPr lang="en-US" sz="2936">
                <a:solidFill>
                  <a:srgbClr val="000000"/>
                </a:solidFill>
                <a:latin typeface="Barlow Condensed"/>
                <a:ea typeface="Barlow Condensed"/>
                <a:cs typeface="Barlow Condensed"/>
                <a:sym typeface="Barlow Condensed"/>
              </a:rPr>
              <a:t> i bambini e ragazzi imparano a trasfigurare lo sguardo perché sia reso abile a vedere l’altro, con il suo volto più vero. Come Pietro, Giacomo e Giovanni, scoprono che la prossimità è il primo passo necessario non solo per conoscere l’immagine autentica di una persona, ma anche per guardare la Storia attraverso il suo punto di vista.</a:t>
            </a:r>
          </a:p>
          <a:p>
            <a:pPr algn="just">
              <a:lnSpc>
                <a:spcPts val="2369"/>
              </a:lnSpc>
            </a:pPr>
          </a:p>
          <a:p>
            <a:pPr algn="just">
              <a:lnSpc>
                <a:spcPts val="3817"/>
              </a:lnSpc>
            </a:pPr>
            <a:r>
              <a:rPr lang="en-US" sz="2936">
                <a:solidFill>
                  <a:srgbClr val="000000"/>
                </a:solidFill>
                <a:latin typeface="Barlow Condensed"/>
                <a:ea typeface="Barlow Condensed"/>
                <a:cs typeface="Barlow Condensed"/>
                <a:sym typeface="Barlow Condensed"/>
              </a:rPr>
              <a:t>Il </a:t>
            </a:r>
            <a:r>
              <a:rPr lang="en-US" b="true" sz="2936">
                <a:solidFill>
                  <a:srgbClr val="2F5597"/>
                </a:solidFill>
                <a:latin typeface="Barlow Condensed Bold"/>
                <a:ea typeface="Barlow Condensed Bold"/>
                <a:cs typeface="Barlow Condensed Bold"/>
                <a:sym typeface="Barlow Condensed Bold"/>
              </a:rPr>
              <a:t>Secondo tempo di catechesi</a:t>
            </a:r>
            <a:r>
              <a:rPr lang="en-US" sz="2936">
                <a:solidFill>
                  <a:srgbClr val="000000"/>
                </a:solidFill>
                <a:latin typeface="Barlow Condensed"/>
                <a:ea typeface="Barlow Condensed"/>
                <a:cs typeface="Barlow Condensed"/>
                <a:sym typeface="Barlow Condensed"/>
              </a:rPr>
              <a:t> è l’occasione per lasciarsi guardare da Dio e conoscere l’immagine di sé che il suo sguardo restituisce. Accompagnati dai fratelli, i bambini e ragazzi contemplano la parola di Dio che «è viva, efficace (...) e discerne i sentimenti e i pensieri del cuore» (cfr. Eb 12,4) e, nelle relazioni di cura spirituale, come la correzione fraterna, l’accompagnamento spirituale, il sacramento della riconcili</a:t>
            </a:r>
            <a:r>
              <a:rPr lang="en-US" sz="2936">
                <a:solidFill>
                  <a:srgbClr val="000000"/>
                </a:solidFill>
                <a:latin typeface="Barlow Condensed"/>
                <a:ea typeface="Barlow Condensed"/>
                <a:cs typeface="Barlow Condensed"/>
                <a:sym typeface="Barlow Condensed"/>
              </a:rPr>
              <a:t>az</a:t>
            </a:r>
            <a:r>
              <a:rPr lang="en-US" sz="2936">
                <a:solidFill>
                  <a:srgbClr val="000000"/>
                </a:solidFill>
                <a:latin typeface="Barlow Condensed"/>
                <a:ea typeface="Barlow Condensed"/>
                <a:cs typeface="Barlow Condensed"/>
                <a:sym typeface="Barlow Condensed"/>
              </a:rPr>
              <a:t>i</a:t>
            </a:r>
            <a:r>
              <a:rPr lang="en-US" sz="2936">
                <a:solidFill>
                  <a:srgbClr val="000000"/>
                </a:solidFill>
                <a:latin typeface="Barlow Condensed"/>
                <a:ea typeface="Barlow Condensed"/>
                <a:cs typeface="Barlow Condensed"/>
                <a:sym typeface="Barlow Condensed"/>
              </a:rPr>
              <a:t>on</a:t>
            </a:r>
            <a:r>
              <a:rPr lang="en-US" sz="2936">
                <a:solidFill>
                  <a:srgbClr val="000000"/>
                </a:solidFill>
                <a:latin typeface="Barlow Condensed"/>
                <a:ea typeface="Barlow Condensed"/>
                <a:cs typeface="Barlow Condensed"/>
                <a:sym typeface="Barlow Condensed"/>
              </a:rPr>
              <a:t>e</a:t>
            </a:r>
            <a:r>
              <a:rPr lang="en-US" sz="2936">
                <a:solidFill>
                  <a:srgbClr val="000000"/>
                </a:solidFill>
                <a:latin typeface="Barlow Condensed"/>
                <a:ea typeface="Barlow Condensed"/>
                <a:cs typeface="Barlow Condensed"/>
                <a:sym typeface="Barlow Condensed"/>
              </a:rPr>
              <a:t>,</a:t>
            </a:r>
            <a:r>
              <a:rPr lang="en-US" sz="2936">
                <a:solidFill>
                  <a:srgbClr val="000000"/>
                </a:solidFill>
                <a:latin typeface="Barlow Condensed"/>
                <a:ea typeface="Barlow Condensed"/>
                <a:cs typeface="Barlow Condensed"/>
                <a:sym typeface="Barlow Condensed"/>
              </a:rPr>
              <a:t> sco</a:t>
            </a:r>
            <a:r>
              <a:rPr lang="en-US" sz="2936">
                <a:solidFill>
                  <a:srgbClr val="000000"/>
                </a:solidFill>
                <a:latin typeface="Barlow Condensed"/>
                <a:ea typeface="Barlow Condensed"/>
                <a:cs typeface="Barlow Condensed"/>
                <a:sym typeface="Barlow Condensed"/>
              </a:rPr>
              <a:t>pr</a:t>
            </a:r>
            <a:r>
              <a:rPr lang="en-US" sz="2936">
                <a:solidFill>
                  <a:srgbClr val="000000"/>
                </a:solidFill>
                <a:latin typeface="Barlow Condensed"/>
                <a:ea typeface="Barlow Condensed"/>
                <a:cs typeface="Barlow Condensed"/>
                <a:sym typeface="Barlow Condensed"/>
              </a:rPr>
              <a:t>ono che </a:t>
            </a:r>
            <a:r>
              <a:rPr lang="en-US" sz="2936">
                <a:solidFill>
                  <a:srgbClr val="000000"/>
                </a:solidFill>
                <a:latin typeface="Barlow Condensed"/>
                <a:ea typeface="Barlow Condensed"/>
                <a:cs typeface="Barlow Condensed"/>
                <a:sym typeface="Barlow Condensed"/>
              </a:rPr>
              <a:t>l’incon</a:t>
            </a:r>
            <a:r>
              <a:rPr lang="en-US" sz="2936">
                <a:solidFill>
                  <a:srgbClr val="000000"/>
                </a:solidFill>
                <a:latin typeface="Barlow Condensed"/>
                <a:ea typeface="Barlow Condensed"/>
                <a:cs typeface="Barlow Condensed"/>
                <a:sym typeface="Barlow Condensed"/>
              </a:rPr>
              <a:t>t</a:t>
            </a:r>
            <a:r>
              <a:rPr lang="en-US" sz="2936">
                <a:solidFill>
                  <a:srgbClr val="000000"/>
                </a:solidFill>
                <a:latin typeface="Barlow Condensed"/>
                <a:ea typeface="Barlow Condensed"/>
                <a:cs typeface="Barlow Condensed"/>
                <a:sym typeface="Barlow Condensed"/>
              </a:rPr>
              <a:t>ro</a:t>
            </a:r>
            <a:r>
              <a:rPr lang="en-US" sz="2936">
                <a:solidFill>
                  <a:srgbClr val="000000"/>
                </a:solidFill>
                <a:latin typeface="Barlow Condensed"/>
                <a:ea typeface="Barlow Condensed"/>
                <a:cs typeface="Barlow Condensed"/>
                <a:sym typeface="Barlow Condensed"/>
              </a:rPr>
              <a:t> </a:t>
            </a:r>
            <a:r>
              <a:rPr lang="en-US" sz="2936">
                <a:solidFill>
                  <a:srgbClr val="000000"/>
                </a:solidFill>
                <a:latin typeface="Barlow Condensed"/>
                <a:ea typeface="Barlow Condensed"/>
                <a:cs typeface="Barlow Condensed"/>
                <a:sym typeface="Barlow Condensed"/>
              </a:rPr>
              <a:t>co</a:t>
            </a:r>
            <a:r>
              <a:rPr lang="en-US" sz="2936">
                <a:solidFill>
                  <a:srgbClr val="000000"/>
                </a:solidFill>
                <a:latin typeface="Barlow Condensed"/>
                <a:ea typeface="Barlow Condensed"/>
                <a:cs typeface="Barlow Condensed"/>
                <a:sym typeface="Barlow Condensed"/>
              </a:rPr>
              <a:t>n </a:t>
            </a:r>
            <a:r>
              <a:rPr lang="en-US" sz="2936">
                <a:solidFill>
                  <a:srgbClr val="000000"/>
                </a:solidFill>
                <a:latin typeface="Barlow Condensed"/>
                <a:ea typeface="Barlow Condensed"/>
                <a:cs typeface="Barlow Condensed"/>
                <a:sym typeface="Barlow Condensed"/>
              </a:rPr>
              <a:t>l’altro li</a:t>
            </a:r>
            <a:r>
              <a:rPr lang="en-US" sz="2936">
                <a:solidFill>
                  <a:srgbClr val="000000"/>
                </a:solidFill>
                <a:latin typeface="Barlow Condensed"/>
                <a:ea typeface="Barlow Condensed"/>
                <a:cs typeface="Barlow Condensed"/>
                <a:sym typeface="Barlow Condensed"/>
              </a:rPr>
              <a:t> aiuta ad av</a:t>
            </a:r>
            <a:r>
              <a:rPr lang="en-US" sz="2936">
                <a:solidFill>
                  <a:srgbClr val="000000"/>
                </a:solidFill>
                <a:latin typeface="Barlow Condensed"/>
                <a:ea typeface="Barlow Condensed"/>
                <a:cs typeface="Barlow Condensed"/>
                <a:sym typeface="Barlow Condensed"/>
              </a:rPr>
              <a:t>ere u</a:t>
            </a:r>
            <a:r>
              <a:rPr lang="en-US" sz="2936">
                <a:solidFill>
                  <a:srgbClr val="000000"/>
                </a:solidFill>
                <a:latin typeface="Barlow Condensed"/>
                <a:ea typeface="Barlow Condensed"/>
                <a:cs typeface="Barlow Condensed"/>
                <a:sym typeface="Barlow Condensed"/>
              </a:rPr>
              <a:t>no</a:t>
            </a:r>
            <a:r>
              <a:rPr lang="en-US" sz="2936">
                <a:solidFill>
                  <a:srgbClr val="000000"/>
                </a:solidFill>
                <a:latin typeface="Barlow Condensed"/>
                <a:ea typeface="Barlow Condensed"/>
                <a:cs typeface="Barlow Condensed"/>
                <a:sym typeface="Barlow Condensed"/>
              </a:rPr>
              <a:t> sgua</a:t>
            </a:r>
            <a:r>
              <a:rPr lang="en-US" sz="2936">
                <a:solidFill>
                  <a:srgbClr val="000000"/>
                </a:solidFill>
                <a:latin typeface="Barlow Condensed"/>
                <a:ea typeface="Barlow Condensed"/>
                <a:cs typeface="Barlow Condensed"/>
                <a:sym typeface="Barlow Condensed"/>
              </a:rPr>
              <a:t>rdo </a:t>
            </a:r>
            <a:r>
              <a:rPr lang="en-US" sz="2936">
                <a:solidFill>
                  <a:srgbClr val="000000"/>
                </a:solidFill>
                <a:latin typeface="Barlow Condensed"/>
                <a:ea typeface="Barlow Condensed"/>
                <a:cs typeface="Barlow Condensed"/>
                <a:sym typeface="Barlow Condensed"/>
              </a:rPr>
              <a:t>n</a:t>
            </a:r>
            <a:r>
              <a:rPr lang="en-US" sz="2936">
                <a:solidFill>
                  <a:srgbClr val="000000"/>
                </a:solidFill>
                <a:latin typeface="Barlow Condensed"/>
                <a:ea typeface="Barlow Condensed"/>
                <a:cs typeface="Barlow Condensed"/>
                <a:sym typeface="Barlow Condensed"/>
              </a:rPr>
              <a:t>u</a:t>
            </a:r>
            <a:r>
              <a:rPr lang="en-US" sz="2936">
                <a:solidFill>
                  <a:srgbClr val="000000"/>
                </a:solidFill>
                <a:latin typeface="Barlow Condensed"/>
                <a:ea typeface="Barlow Condensed"/>
                <a:cs typeface="Barlow Condensed"/>
                <a:sym typeface="Barlow Condensed"/>
              </a:rPr>
              <a:t>ovo</a:t>
            </a:r>
            <a:r>
              <a:rPr lang="en-US" sz="2936">
                <a:solidFill>
                  <a:srgbClr val="000000"/>
                </a:solidFill>
                <a:latin typeface="Barlow Condensed"/>
                <a:ea typeface="Barlow Condensed"/>
                <a:cs typeface="Barlow Condensed"/>
                <a:sym typeface="Barlow Condensed"/>
              </a:rPr>
              <a:t> s</a:t>
            </a:r>
            <a:r>
              <a:rPr lang="en-US" sz="2936">
                <a:solidFill>
                  <a:srgbClr val="000000"/>
                </a:solidFill>
                <a:latin typeface="Barlow Condensed"/>
                <a:ea typeface="Barlow Condensed"/>
                <a:cs typeface="Barlow Condensed"/>
                <a:sym typeface="Barlow Condensed"/>
              </a:rPr>
              <a:t>u di sé.</a:t>
            </a:r>
          </a:p>
          <a:p>
            <a:pPr algn="just">
              <a:lnSpc>
                <a:spcPts val="1579"/>
              </a:lnSpc>
            </a:pPr>
          </a:p>
          <a:p>
            <a:pPr algn="just">
              <a:lnSpc>
                <a:spcPts val="3817"/>
              </a:lnSpc>
              <a:spcBef>
                <a:spcPct val="0"/>
              </a:spcBef>
            </a:pPr>
            <a:r>
              <a:rPr lang="en-US" sz="2936">
                <a:solidFill>
                  <a:srgbClr val="000000"/>
                </a:solidFill>
                <a:latin typeface="Barlow Condensed"/>
                <a:ea typeface="Barlow Condensed"/>
                <a:cs typeface="Barlow Condensed"/>
                <a:sym typeface="Barlow Condensed"/>
              </a:rPr>
              <a:t>Durante la </a:t>
            </a:r>
            <a:r>
              <a:rPr lang="en-US" b="true" sz="2936">
                <a:solidFill>
                  <a:srgbClr val="FF66C4"/>
                </a:solidFill>
                <a:latin typeface="Barlow Condensed Bold"/>
                <a:ea typeface="Barlow Condensed Bold"/>
                <a:cs typeface="Barlow Condensed Bold"/>
                <a:sym typeface="Barlow Condensed Bold"/>
              </a:rPr>
              <a:t>Quaresima</a:t>
            </a:r>
            <a:r>
              <a:rPr lang="en-US" sz="2936">
                <a:solidFill>
                  <a:srgbClr val="000000"/>
                </a:solidFill>
                <a:latin typeface="Barlow Condensed"/>
                <a:ea typeface="Barlow Condensed"/>
                <a:cs typeface="Barlow Condensed"/>
                <a:sym typeface="Barlow Condensed"/>
              </a:rPr>
              <a:t> i bambini e ragazzi percorrono, guidati dalla liturgia propria del Tempo, il cammino di conversione. Come i discepoli, sono accompagnati dallo Spirito sul monte, dove vivono l’intimità con la Parola che rinnova lo sguardo: nell’esperienza della misericordia ricevuta, il discepolo assume lo sgua</a:t>
            </a:r>
            <a:r>
              <a:rPr lang="en-US" sz="2936">
                <a:solidFill>
                  <a:srgbClr val="000000"/>
                </a:solidFill>
                <a:latin typeface="Barlow Condensed"/>
                <a:ea typeface="Barlow Condensed"/>
                <a:cs typeface="Barlow Condensed"/>
                <a:sym typeface="Barlow Condensed"/>
              </a:rPr>
              <a:t>r</a:t>
            </a:r>
            <a:r>
              <a:rPr lang="en-US" sz="2936">
                <a:solidFill>
                  <a:srgbClr val="000000"/>
                </a:solidFill>
                <a:latin typeface="Barlow Condensed"/>
                <a:ea typeface="Barlow Condensed"/>
                <a:cs typeface="Barlow Condensed"/>
                <a:sym typeface="Barlow Condensed"/>
              </a:rPr>
              <a:t>do</a:t>
            </a:r>
            <a:r>
              <a:rPr lang="en-US" sz="2936">
                <a:solidFill>
                  <a:srgbClr val="000000"/>
                </a:solidFill>
                <a:latin typeface="Barlow Condensed"/>
                <a:ea typeface="Barlow Condensed"/>
                <a:cs typeface="Barlow Condensed"/>
                <a:sym typeface="Barlow Condensed"/>
              </a:rPr>
              <a:t> miseric</a:t>
            </a:r>
            <a:r>
              <a:rPr lang="en-US" sz="2936">
                <a:solidFill>
                  <a:srgbClr val="000000"/>
                </a:solidFill>
                <a:latin typeface="Barlow Condensed"/>
                <a:ea typeface="Barlow Condensed"/>
                <a:cs typeface="Barlow Condensed"/>
                <a:sym typeface="Barlow Condensed"/>
              </a:rPr>
              <a:t>ordioso del Padre</a:t>
            </a:r>
            <a:r>
              <a:rPr lang="en-US" sz="2936">
                <a:solidFill>
                  <a:srgbClr val="000000"/>
                </a:solidFill>
                <a:latin typeface="Barlow Condensed"/>
                <a:ea typeface="Barlow Condensed"/>
                <a:cs typeface="Barlow Condensed"/>
                <a:sym typeface="Barlow Condensed"/>
              </a:rPr>
              <a:t>. </a:t>
            </a:r>
          </a:p>
        </p:txBody>
      </p:sp>
      <p:grpSp>
        <p:nvGrpSpPr>
          <p:cNvPr name="Group 13" id="13"/>
          <p:cNvGrpSpPr/>
          <p:nvPr/>
        </p:nvGrpSpPr>
        <p:grpSpPr>
          <a:xfrm rot="0">
            <a:off x="15761395" y="472706"/>
            <a:ext cx="1903444" cy="190344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15512132" y="963030"/>
            <a:ext cx="2401972" cy="1037096"/>
          </a:xfrm>
          <a:prstGeom prst="rect">
            <a:avLst/>
          </a:prstGeom>
        </p:spPr>
        <p:txBody>
          <a:bodyPr anchor="t" rtlCol="false" tIns="0" lIns="0" bIns="0" rIns="0">
            <a:spAutoFit/>
          </a:bodyPr>
          <a:lstStyle/>
          <a:p>
            <a:pPr algn="ctr">
              <a:lnSpc>
                <a:spcPts val="3954"/>
              </a:lnSpc>
            </a:pPr>
            <a:r>
              <a:rPr lang="en-US" sz="4345" b="true">
                <a:solidFill>
                  <a:srgbClr val="FFFFFF"/>
                </a:solidFill>
                <a:latin typeface="Barlow Bold"/>
                <a:ea typeface="Barlow Bold"/>
                <a:cs typeface="Barlow Bold"/>
                <a:sym typeface="Barlow Bold"/>
              </a:rPr>
              <a:t>SECONDA</a:t>
            </a:r>
          </a:p>
          <a:p>
            <a:pPr algn="ctr">
              <a:lnSpc>
                <a:spcPts val="3954"/>
              </a:lnSpc>
            </a:pPr>
            <a:r>
              <a:rPr lang="en-US" sz="4345">
                <a:solidFill>
                  <a:srgbClr val="FFFFFF"/>
                </a:solidFill>
                <a:latin typeface="Barlow"/>
                <a:ea typeface="Barlow"/>
                <a:cs typeface="Barlow"/>
                <a:sym typeface="Barlow"/>
              </a:rPr>
              <a:t>FASE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0999"/>
            </a:blip>
            <a:stretch>
              <a:fillRect l="-1370" t="-34850" r="0" b="-124917"/>
            </a:stretch>
          </a:blipFill>
        </p:spPr>
      </p:sp>
      <p:grpSp>
        <p:nvGrpSpPr>
          <p:cNvPr name="Group 3" id="3"/>
          <p:cNvGrpSpPr/>
          <p:nvPr/>
        </p:nvGrpSpPr>
        <p:grpSpPr>
          <a:xfrm rot="0">
            <a:off x="302784" y="0"/>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TextBox 8" id="8"/>
          <p:cNvSpPr txBox="true"/>
          <p:nvPr/>
        </p:nvSpPr>
        <p:spPr>
          <a:xfrm rot="-5400000">
            <a:off x="1000908" y="4527010"/>
            <a:ext cx="7212620" cy="2138758"/>
          </a:xfrm>
          <a:prstGeom prst="rect">
            <a:avLst/>
          </a:prstGeom>
        </p:spPr>
        <p:txBody>
          <a:bodyPr anchor="t" rtlCol="false" tIns="0" lIns="0" bIns="0" rIns="0">
            <a:spAutoFit/>
          </a:bodyPr>
          <a:lstStyle/>
          <a:p>
            <a:pPr algn="ctr">
              <a:lnSpc>
                <a:spcPts val="6569"/>
              </a:lnSpc>
            </a:pPr>
            <a:r>
              <a:rPr lang="en-US" b="true" sz="6569">
                <a:solidFill>
                  <a:srgbClr val="FF6D4D"/>
                </a:solidFill>
                <a:latin typeface="Barlow Condensed Bold"/>
                <a:ea typeface="Barlow Condensed Bold"/>
                <a:cs typeface="Barlow Condensed Bold"/>
                <a:sym typeface="Barlow Condensed Bold"/>
              </a:rPr>
              <a:t>IN PERMANETE MISSIONE</a:t>
            </a:r>
          </a:p>
        </p:txBody>
      </p:sp>
      <p:grpSp>
        <p:nvGrpSpPr>
          <p:cNvPr name="Group 9" id="9"/>
          <p:cNvGrpSpPr/>
          <p:nvPr/>
        </p:nvGrpSpPr>
        <p:grpSpPr>
          <a:xfrm rot="0">
            <a:off x="4346811" y="2493777"/>
            <a:ext cx="10342041" cy="6205224"/>
            <a:chOff x="0" y="0"/>
            <a:chExt cx="6350000" cy="3810000"/>
          </a:xfrm>
        </p:grpSpPr>
        <p:sp>
          <p:nvSpPr>
            <p:cNvPr name="Freeform 10" id="10"/>
            <p:cNvSpPr/>
            <p:nvPr/>
          </p:nvSpPr>
          <p:spPr>
            <a:xfrm flipH="false" flipV="false" rot="0">
              <a:off x="0" y="0"/>
              <a:ext cx="6350000" cy="3810000"/>
            </a:xfrm>
            <a:custGeom>
              <a:avLst/>
              <a:gdLst/>
              <a:ahLst/>
              <a:cxnLst/>
              <a:rect r="r" b="b" t="t" l="l"/>
              <a:pathLst>
                <a:path h="3810000" w="6350000">
                  <a:moveTo>
                    <a:pt x="0" y="1905000"/>
                  </a:moveTo>
                  <a:cubicBezTo>
                    <a:pt x="0" y="853440"/>
                    <a:pt x="853440" y="0"/>
                    <a:pt x="1905000" y="0"/>
                  </a:cubicBezTo>
                  <a:lnTo>
                    <a:pt x="4445000" y="0"/>
                  </a:lnTo>
                  <a:cubicBezTo>
                    <a:pt x="5496560" y="0"/>
                    <a:pt x="6350000" y="853440"/>
                    <a:pt x="6350000" y="1905000"/>
                  </a:cubicBezTo>
                  <a:cubicBezTo>
                    <a:pt x="6350000" y="2956560"/>
                    <a:pt x="5496560" y="3810000"/>
                    <a:pt x="4445000" y="3810000"/>
                  </a:cubicBezTo>
                  <a:lnTo>
                    <a:pt x="1905000" y="3810000"/>
                  </a:lnTo>
                  <a:cubicBezTo>
                    <a:pt x="853440" y="3810000"/>
                    <a:pt x="0" y="2956560"/>
                    <a:pt x="0" y="1905000"/>
                  </a:cubicBezTo>
                  <a:close/>
                </a:path>
              </a:pathLst>
            </a:custGeom>
            <a:blipFill>
              <a:blip r:embed="rId7"/>
              <a:stretch>
                <a:fillRect l="0" t="-65104" r="0" b="-57118"/>
              </a:stretch>
            </a:blipFill>
            <a:ln w="190500" cap="sq">
              <a:solidFill>
                <a:srgbClr val="FFFFFF"/>
              </a:solidFill>
              <a:prstDash val="solid"/>
              <a:miter/>
            </a:ln>
          </p:spPr>
        </p:sp>
      </p:grpSp>
      <p:sp>
        <p:nvSpPr>
          <p:cNvPr name="TextBox 11" id="11"/>
          <p:cNvSpPr txBox="true"/>
          <p:nvPr/>
        </p:nvSpPr>
        <p:spPr>
          <a:xfrm rot="0">
            <a:off x="4644318" y="423226"/>
            <a:ext cx="9402812" cy="788036"/>
          </a:xfrm>
          <a:prstGeom prst="rect">
            <a:avLst/>
          </a:prstGeom>
        </p:spPr>
        <p:txBody>
          <a:bodyPr anchor="t" rtlCol="false" tIns="0" lIns="0" bIns="0" rIns="0">
            <a:spAutoFit/>
          </a:bodyPr>
          <a:lstStyle/>
          <a:p>
            <a:pPr algn="ctr">
              <a:lnSpc>
                <a:spcPts val="6439"/>
              </a:lnSpc>
              <a:spcBef>
                <a:spcPct val="0"/>
              </a:spcBef>
            </a:pPr>
            <a:r>
              <a:rPr lang="en-US" b="true" sz="4599">
                <a:solidFill>
                  <a:srgbClr val="FF6D4D"/>
                </a:solidFill>
                <a:latin typeface="Barlow Bold"/>
                <a:ea typeface="Barlow Bold"/>
                <a:cs typeface="Barlow Bold"/>
                <a:sym typeface="Barlow Bold"/>
              </a:rPr>
              <a:t>Lo sviluppo della proposta formativa</a:t>
            </a:r>
          </a:p>
        </p:txBody>
      </p:sp>
      <p:grpSp>
        <p:nvGrpSpPr>
          <p:cNvPr name="Group 12" id="12"/>
          <p:cNvGrpSpPr/>
          <p:nvPr/>
        </p:nvGrpSpPr>
        <p:grpSpPr>
          <a:xfrm rot="0">
            <a:off x="12523839" y="2307476"/>
            <a:ext cx="2890748" cy="2890748"/>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12819553" y="3127773"/>
            <a:ext cx="2299320" cy="1421604"/>
          </a:xfrm>
          <a:prstGeom prst="rect">
            <a:avLst/>
          </a:prstGeom>
        </p:spPr>
        <p:txBody>
          <a:bodyPr anchor="t" rtlCol="false" tIns="0" lIns="0" bIns="0" rIns="0">
            <a:spAutoFit/>
          </a:bodyPr>
          <a:lstStyle/>
          <a:p>
            <a:pPr algn="ctr">
              <a:lnSpc>
                <a:spcPts val="5471"/>
              </a:lnSpc>
            </a:pPr>
            <a:r>
              <a:rPr lang="en-US" sz="6012" b="true">
                <a:solidFill>
                  <a:srgbClr val="FFFFFF"/>
                </a:solidFill>
                <a:latin typeface="Barlow Bold"/>
                <a:ea typeface="Barlow Bold"/>
                <a:cs typeface="Barlow Bold"/>
                <a:sym typeface="Barlow Bold"/>
              </a:rPr>
              <a:t>TERZA</a:t>
            </a:r>
          </a:p>
          <a:p>
            <a:pPr algn="ctr">
              <a:lnSpc>
                <a:spcPts val="5471"/>
              </a:lnSpc>
            </a:pPr>
            <a:r>
              <a:rPr lang="en-US" sz="6012">
                <a:solidFill>
                  <a:srgbClr val="FFFFFF"/>
                </a:solidFill>
                <a:latin typeface="Barlow"/>
                <a:ea typeface="Barlow"/>
                <a:cs typeface="Barlow"/>
                <a:sym typeface="Barlow"/>
              </a:rPr>
              <a:t>FASE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1028700" y="1888009"/>
            <a:ext cx="16230600" cy="7370291"/>
            <a:chOff x="0" y="0"/>
            <a:chExt cx="4274726" cy="1941147"/>
          </a:xfrm>
        </p:grpSpPr>
        <p:sp>
          <p:nvSpPr>
            <p:cNvPr name="Freeform 4" id="4"/>
            <p:cNvSpPr/>
            <p:nvPr/>
          </p:nvSpPr>
          <p:spPr>
            <a:xfrm flipH="false" flipV="false" rot="0">
              <a:off x="0" y="0"/>
              <a:ext cx="4274726" cy="1941147"/>
            </a:xfrm>
            <a:custGeom>
              <a:avLst/>
              <a:gdLst/>
              <a:ahLst/>
              <a:cxnLst/>
              <a:rect r="r" b="b" t="t" l="l"/>
              <a:pathLst>
                <a:path h="1941147" w="4274726">
                  <a:moveTo>
                    <a:pt x="24327" y="0"/>
                  </a:moveTo>
                  <a:lnTo>
                    <a:pt x="4250399" y="0"/>
                  </a:lnTo>
                  <a:cubicBezTo>
                    <a:pt x="4263834" y="0"/>
                    <a:pt x="4274726" y="10891"/>
                    <a:pt x="4274726" y="24327"/>
                  </a:cubicBezTo>
                  <a:lnTo>
                    <a:pt x="4274726" y="1916820"/>
                  </a:lnTo>
                  <a:cubicBezTo>
                    <a:pt x="4274726" y="1923272"/>
                    <a:pt x="4272163" y="1929459"/>
                    <a:pt x="4267601" y="1934021"/>
                  </a:cubicBezTo>
                  <a:cubicBezTo>
                    <a:pt x="4263039" y="1938584"/>
                    <a:pt x="4256851" y="1941147"/>
                    <a:pt x="4250399" y="1941147"/>
                  </a:cubicBezTo>
                  <a:lnTo>
                    <a:pt x="24327" y="1941147"/>
                  </a:lnTo>
                  <a:cubicBezTo>
                    <a:pt x="10891" y="1941147"/>
                    <a:pt x="0" y="1930255"/>
                    <a:pt x="0" y="1916820"/>
                  </a:cubicBezTo>
                  <a:lnTo>
                    <a:pt x="0" y="24327"/>
                  </a:lnTo>
                  <a:cubicBezTo>
                    <a:pt x="0" y="10891"/>
                    <a:pt x="10891" y="0"/>
                    <a:pt x="24327" y="0"/>
                  </a:cubicBezTo>
                  <a:close/>
                </a:path>
              </a:pathLst>
            </a:custGeom>
            <a:solidFill>
              <a:srgbClr val="FFFFFF"/>
            </a:solidFill>
          </p:spPr>
        </p:sp>
        <p:sp>
          <p:nvSpPr>
            <p:cNvPr name="TextBox 5" id="5"/>
            <p:cNvSpPr txBox="true"/>
            <p:nvPr/>
          </p:nvSpPr>
          <p:spPr>
            <a:xfrm>
              <a:off x="0" y="-38100"/>
              <a:ext cx="4274726" cy="1979247"/>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302784" y="0"/>
            <a:ext cx="17682433" cy="9838122"/>
            <a:chOff x="0" y="0"/>
            <a:chExt cx="23576577" cy="13117496"/>
          </a:xfrm>
        </p:grpSpPr>
        <p:sp>
          <p:nvSpPr>
            <p:cNvPr name="Freeform 7" id="7"/>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8" id="8"/>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9" id="9"/>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10" id="10"/>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TextBox 11" id="11"/>
          <p:cNvSpPr txBox="true"/>
          <p:nvPr/>
        </p:nvSpPr>
        <p:spPr>
          <a:xfrm rot="0">
            <a:off x="3849886" y="1242855"/>
            <a:ext cx="10588228" cy="972940"/>
          </a:xfrm>
          <a:prstGeom prst="rect">
            <a:avLst/>
          </a:prstGeom>
        </p:spPr>
        <p:txBody>
          <a:bodyPr anchor="t" rtlCol="false" tIns="0" lIns="0" bIns="0" rIns="0">
            <a:spAutoFit/>
          </a:bodyPr>
          <a:lstStyle/>
          <a:p>
            <a:pPr algn="ctr">
              <a:lnSpc>
                <a:spcPts val="7464"/>
              </a:lnSpc>
            </a:pPr>
            <a:r>
              <a:rPr lang="en-US" sz="7042" b="true">
                <a:solidFill>
                  <a:srgbClr val="FF6D4D"/>
                </a:solidFill>
                <a:latin typeface="Barlow Bold"/>
                <a:ea typeface="Barlow Bold"/>
                <a:cs typeface="Barlow Bold"/>
                <a:sym typeface="Barlow Bold"/>
              </a:rPr>
              <a:t>IN PERMANENTE MISSIONE</a:t>
            </a:r>
          </a:p>
        </p:txBody>
      </p:sp>
      <p:sp>
        <p:nvSpPr>
          <p:cNvPr name="TextBox 12" id="12"/>
          <p:cNvSpPr txBox="true"/>
          <p:nvPr/>
        </p:nvSpPr>
        <p:spPr>
          <a:xfrm rot="0">
            <a:off x="1519904" y="2538730"/>
            <a:ext cx="15193214" cy="6157595"/>
          </a:xfrm>
          <a:prstGeom prst="rect">
            <a:avLst/>
          </a:prstGeom>
        </p:spPr>
        <p:txBody>
          <a:bodyPr anchor="t" rtlCol="false" tIns="0" lIns="0" bIns="0" rIns="0">
            <a:spAutoFit/>
          </a:bodyPr>
          <a:lstStyle/>
          <a:p>
            <a:pPr algn="just">
              <a:lnSpc>
                <a:spcPts val="4480"/>
              </a:lnSpc>
              <a:spcBef>
                <a:spcPct val="0"/>
              </a:spcBef>
            </a:pPr>
            <a:r>
              <a:rPr lang="en-US" sz="3200">
                <a:solidFill>
                  <a:srgbClr val="000000"/>
                </a:solidFill>
                <a:latin typeface="Barlow Condensed"/>
                <a:ea typeface="Barlow Condensed"/>
                <a:cs typeface="Barlow Condensed"/>
                <a:sym typeface="Barlow Condensed"/>
              </a:rPr>
              <a:t>Il progresso scientifico rappresenta un grand</a:t>
            </a:r>
            <a:r>
              <a:rPr lang="en-US" sz="3200">
                <a:solidFill>
                  <a:srgbClr val="000000"/>
                </a:solidFill>
                <a:latin typeface="Barlow Condensed"/>
                <a:ea typeface="Barlow Condensed"/>
                <a:cs typeface="Barlow Condensed"/>
                <a:sym typeface="Barlow Condensed"/>
              </a:rPr>
              <a:t>e lavoro di squadra, al quale collaborano e hanno collaborato uomini e donne di ogni epoca. Le missioni di ricerca condotte a bordo della ISS rappresentano un tassello della lunga storia di scoperta, alla quale partecipano persone di ogni provenienza. Pensata per essere una stazione con equipaggio permanente, infatti, sulla ISS c’è sempre qualcuno di nuovo che arriva e qualcuno che torna sulla Terra perché ha completato la sua missione. Anche la Chiesa vive uno stato di </a:t>
            </a:r>
            <a:r>
              <a:rPr lang="en-US" sz="3200" i="true">
                <a:solidFill>
                  <a:srgbClr val="000000"/>
                </a:solidFill>
                <a:latin typeface="Barlow Condensed Italics"/>
                <a:ea typeface="Barlow Condensed Italics"/>
                <a:cs typeface="Barlow Condensed Italics"/>
                <a:sym typeface="Barlow Condensed Italics"/>
              </a:rPr>
              <a:t>«permanente missione» (cfr. EG n. 25): «La catechesi deve presentare instancabilmente la Chiesa in questa sua misteriosa realtà di “comunione” e di “missione”.</a:t>
            </a:r>
          </a:p>
          <a:p>
            <a:pPr algn="just">
              <a:lnSpc>
                <a:spcPts val="4480"/>
              </a:lnSpc>
              <a:spcBef>
                <a:spcPct val="0"/>
              </a:spcBef>
            </a:pPr>
            <a:r>
              <a:rPr lang="en-US" sz="3200">
                <a:solidFill>
                  <a:srgbClr val="000000"/>
                </a:solidFill>
                <a:latin typeface="Barlow Condensed"/>
                <a:ea typeface="Barlow Condensed"/>
                <a:cs typeface="Barlow Condensed"/>
                <a:sym typeface="Barlow Condensed"/>
              </a:rPr>
              <a:t>Da dove nasce questo slancio missionario? I discepoli sul</a:t>
            </a:r>
            <a:r>
              <a:rPr lang="en-US" sz="3200">
                <a:solidFill>
                  <a:srgbClr val="000000"/>
                </a:solidFill>
                <a:latin typeface="Barlow Condensed"/>
                <a:ea typeface="Barlow Condensed"/>
                <a:cs typeface="Barlow Condensed"/>
                <a:sym typeface="Barlow Condensed"/>
              </a:rPr>
              <a:t> m</a:t>
            </a:r>
            <a:r>
              <a:rPr lang="en-US" sz="3200">
                <a:solidFill>
                  <a:srgbClr val="000000"/>
                </a:solidFill>
                <a:latin typeface="Barlow Condensed"/>
                <a:ea typeface="Barlow Condensed"/>
                <a:cs typeface="Barlow Condensed"/>
                <a:sym typeface="Barlow Condensed"/>
              </a:rPr>
              <a:t>ont</a:t>
            </a:r>
            <a:r>
              <a:rPr lang="en-US" sz="3200">
                <a:solidFill>
                  <a:srgbClr val="000000"/>
                </a:solidFill>
                <a:latin typeface="Barlow Condensed"/>
                <a:ea typeface="Barlow Condensed"/>
                <a:cs typeface="Barlow Condensed"/>
                <a:sym typeface="Barlow Condensed"/>
              </a:rPr>
              <a:t>e</a:t>
            </a:r>
            <a:r>
              <a:rPr lang="en-US" sz="3200">
                <a:solidFill>
                  <a:srgbClr val="000000"/>
                </a:solidFill>
                <a:latin typeface="Barlow Condensed"/>
                <a:ea typeface="Barlow Condensed"/>
                <a:cs typeface="Barlow Condensed"/>
                <a:sym typeface="Barlow Condensed"/>
              </a:rPr>
              <a:t> ricono</a:t>
            </a:r>
            <a:r>
              <a:rPr lang="en-US" sz="3200">
                <a:solidFill>
                  <a:srgbClr val="000000"/>
                </a:solidFill>
                <a:latin typeface="Barlow Condensed"/>
                <a:ea typeface="Barlow Condensed"/>
                <a:cs typeface="Barlow Condensed"/>
                <a:sym typeface="Barlow Condensed"/>
              </a:rPr>
              <a:t>scono la bel</a:t>
            </a:r>
            <a:r>
              <a:rPr lang="en-US" sz="3200">
                <a:solidFill>
                  <a:srgbClr val="000000"/>
                </a:solidFill>
                <a:latin typeface="Barlow Condensed"/>
                <a:ea typeface="Barlow Condensed"/>
                <a:cs typeface="Barlow Condensed"/>
                <a:sym typeface="Barlow Condensed"/>
              </a:rPr>
              <a:t>lezza</a:t>
            </a:r>
            <a:r>
              <a:rPr lang="en-US" sz="3200">
                <a:solidFill>
                  <a:srgbClr val="000000"/>
                </a:solidFill>
                <a:latin typeface="Barlow Condensed"/>
                <a:ea typeface="Barlow Condensed"/>
                <a:cs typeface="Barlow Condensed"/>
                <a:sym typeface="Barlow Condensed"/>
              </a:rPr>
              <a:t> di incontrare C</a:t>
            </a:r>
            <a:r>
              <a:rPr lang="en-US" sz="3200">
                <a:solidFill>
                  <a:srgbClr val="000000"/>
                </a:solidFill>
                <a:latin typeface="Barlow Condensed"/>
                <a:ea typeface="Barlow Condensed"/>
                <a:cs typeface="Barlow Condensed"/>
                <a:sym typeface="Barlow Condensed"/>
              </a:rPr>
              <a:t>risto</a:t>
            </a:r>
            <a:r>
              <a:rPr lang="en-US" sz="3200">
                <a:solidFill>
                  <a:srgbClr val="000000"/>
                </a:solidFill>
                <a:latin typeface="Barlow Condensed"/>
                <a:ea typeface="Barlow Condensed"/>
                <a:cs typeface="Barlow Condensed"/>
                <a:sym typeface="Barlow Condensed"/>
              </a:rPr>
              <a:t> </a:t>
            </a:r>
            <a:r>
              <a:rPr lang="en-US" sz="3200">
                <a:solidFill>
                  <a:srgbClr val="000000"/>
                </a:solidFill>
                <a:latin typeface="Barlow Condensed"/>
                <a:ea typeface="Barlow Condensed"/>
                <a:cs typeface="Barlow Condensed"/>
                <a:sym typeface="Barlow Condensed"/>
              </a:rPr>
              <a:t>co</a:t>
            </a:r>
            <a:r>
              <a:rPr lang="en-US" sz="3200">
                <a:solidFill>
                  <a:srgbClr val="000000"/>
                </a:solidFill>
                <a:latin typeface="Barlow Condensed"/>
                <a:ea typeface="Barlow Condensed"/>
                <a:cs typeface="Barlow Condensed"/>
                <a:sym typeface="Barlow Condensed"/>
              </a:rPr>
              <a:t>n </a:t>
            </a:r>
            <a:r>
              <a:rPr lang="en-US" sz="3200">
                <a:solidFill>
                  <a:srgbClr val="000000"/>
                </a:solidFill>
                <a:latin typeface="Barlow Condensed"/>
                <a:ea typeface="Barlow Condensed"/>
                <a:cs typeface="Barlow Condensed"/>
                <a:sym typeface="Barlow Condensed"/>
              </a:rPr>
              <a:t>i frat</a:t>
            </a:r>
            <a:r>
              <a:rPr lang="en-US" sz="3200">
                <a:solidFill>
                  <a:srgbClr val="000000"/>
                </a:solidFill>
                <a:latin typeface="Barlow Condensed"/>
                <a:ea typeface="Barlow Condensed"/>
                <a:cs typeface="Barlow Condensed"/>
                <a:sym typeface="Barlow Condensed"/>
              </a:rPr>
              <a:t>elli, </a:t>
            </a:r>
            <a:r>
              <a:rPr lang="en-US" sz="3200">
                <a:solidFill>
                  <a:srgbClr val="000000"/>
                </a:solidFill>
                <a:latin typeface="Barlow Condensed"/>
                <a:ea typeface="Barlow Condensed"/>
                <a:cs typeface="Barlow Condensed"/>
                <a:sym typeface="Barlow Condensed"/>
              </a:rPr>
              <a:t>che è</a:t>
            </a:r>
            <a:r>
              <a:rPr lang="en-US" sz="3200">
                <a:solidFill>
                  <a:srgbClr val="000000"/>
                </a:solidFill>
                <a:latin typeface="Barlow Condensed"/>
                <a:ea typeface="Barlow Condensed"/>
                <a:cs typeface="Barlow Condensed"/>
                <a:sym typeface="Barlow Condensed"/>
              </a:rPr>
              <a:t> e</a:t>
            </a:r>
            <a:r>
              <a:rPr lang="en-US" sz="3200">
                <a:solidFill>
                  <a:srgbClr val="000000"/>
                </a:solidFill>
                <a:latin typeface="Barlow Condensed"/>
                <a:ea typeface="Barlow Condensed"/>
                <a:cs typeface="Barlow Condensed"/>
                <a:sym typeface="Barlow Condensed"/>
              </a:rPr>
              <a:t>sper</a:t>
            </a:r>
            <a:r>
              <a:rPr lang="en-US" sz="3200">
                <a:solidFill>
                  <a:srgbClr val="000000"/>
                </a:solidFill>
                <a:latin typeface="Barlow Condensed"/>
                <a:ea typeface="Barlow Condensed"/>
                <a:cs typeface="Barlow Condensed"/>
                <a:sym typeface="Barlow Condensed"/>
              </a:rPr>
              <a:t>i</a:t>
            </a:r>
            <a:r>
              <a:rPr lang="en-US" sz="3200">
                <a:solidFill>
                  <a:srgbClr val="000000"/>
                </a:solidFill>
                <a:latin typeface="Barlow Condensed"/>
                <a:ea typeface="Barlow Condensed"/>
                <a:cs typeface="Barlow Condensed"/>
                <a:sym typeface="Barlow Condensed"/>
              </a:rPr>
              <a:t>e</a:t>
            </a:r>
            <a:r>
              <a:rPr lang="en-US" sz="3200">
                <a:solidFill>
                  <a:srgbClr val="000000"/>
                </a:solidFill>
                <a:latin typeface="Barlow Condensed"/>
                <a:ea typeface="Barlow Condensed"/>
                <a:cs typeface="Barlow Condensed"/>
                <a:sym typeface="Barlow Condensed"/>
              </a:rPr>
              <a:t>n</a:t>
            </a:r>
            <a:r>
              <a:rPr lang="en-US" sz="3200">
                <a:solidFill>
                  <a:srgbClr val="000000"/>
                </a:solidFill>
                <a:latin typeface="Barlow Condensed"/>
                <a:ea typeface="Barlow Condensed"/>
                <a:cs typeface="Barlow Condensed"/>
                <a:sym typeface="Barlow Condensed"/>
              </a:rPr>
              <a:t>za ec</a:t>
            </a:r>
            <a:r>
              <a:rPr lang="en-US" sz="3200">
                <a:solidFill>
                  <a:srgbClr val="000000"/>
                </a:solidFill>
                <a:latin typeface="Barlow Condensed"/>
                <a:ea typeface="Barlow Condensed"/>
                <a:cs typeface="Barlow Condensed"/>
                <a:sym typeface="Barlow Condensed"/>
              </a:rPr>
              <a:t>clesiale di contemplazione e vita sacramentale. Anche i bambini e ragazzi fanno esperienza di questa bellezza quando, attraverso il gruppo di Azione cattolica, conoscono Gesù e sono protagonisti della vita della Chiesa (per questo “Bella è l’Ac</a:t>
            </a:r>
            <a:r>
              <a:rPr lang="en-US" sz="3200">
                <a:solidFill>
                  <a:srgbClr val="000000"/>
                </a:solidFill>
                <a:latin typeface="Barlow Condensed"/>
                <a:ea typeface="Barlow Condensed"/>
                <a:cs typeface="Barlow Condensed"/>
                <a:sym typeface="Barlow Condensed"/>
              </a:rPr>
              <a:t>r!”). </a:t>
            </a:r>
          </a:p>
        </p:txBody>
      </p:sp>
      <p:grpSp>
        <p:nvGrpSpPr>
          <p:cNvPr name="Group 13" id="13"/>
          <p:cNvGrpSpPr/>
          <p:nvPr/>
        </p:nvGrpSpPr>
        <p:grpSpPr>
          <a:xfrm rot="0">
            <a:off x="15761395" y="472706"/>
            <a:ext cx="1903444" cy="190344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15882189" y="963030"/>
            <a:ext cx="1661857" cy="1037096"/>
          </a:xfrm>
          <a:prstGeom prst="rect">
            <a:avLst/>
          </a:prstGeom>
        </p:spPr>
        <p:txBody>
          <a:bodyPr anchor="t" rtlCol="false" tIns="0" lIns="0" bIns="0" rIns="0">
            <a:spAutoFit/>
          </a:bodyPr>
          <a:lstStyle/>
          <a:p>
            <a:pPr algn="ctr">
              <a:lnSpc>
                <a:spcPts val="3954"/>
              </a:lnSpc>
            </a:pPr>
            <a:r>
              <a:rPr lang="en-US" sz="4345" b="true">
                <a:solidFill>
                  <a:srgbClr val="FFFFFF"/>
                </a:solidFill>
                <a:latin typeface="Barlow Bold"/>
                <a:ea typeface="Barlow Bold"/>
                <a:cs typeface="Barlow Bold"/>
                <a:sym typeface="Barlow Bold"/>
              </a:rPr>
              <a:t>TERZA</a:t>
            </a:r>
          </a:p>
          <a:p>
            <a:pPr algn="ctr">
              <a:lnSpc>
                <a:spcPts val="3954"/>
              </a:lnSpc>
            </a:pPr>
            <a:r>
              <a:rPr lang="en-US" sz="4345">
                <a:solidFill>
                  <a:srgbClr val="FFFFFF"/>
                </a:solidFill>
                <a:latin typeface="Barlow"/>
                <a:ea typeface="Barlow"/>
                <a:cs typeface="Barlow"/>
                <a:sym typeface="Barlow"/>
              </a:rPr>
              <a:t>FASE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1028700" y="1888009"/>
            <a:ext cx="16230600" cy="7370291"/>
            <a:chOff x="0" y="0"/>
            <a:chExt cx="4274726" cy="1941147"/>
          </a:xfrm>
        </p:grpSpPr>
        <p:sp>
          <p:nvSpPr>
            <p:cNvPr name="Freeform 4" id="4"/>
            <p:cNvSpPr/>
            <p:nvPr/>
          </p:nvSpPr>
          <p:spPr>
            <a:xfrm flipH="false" flipV="false" rot="0">
              <a:off x="0" y="0"/>
              <a:ext cx="4274726" cy="1941147"/>
            </a:xfrm>
            <a:custGeom>
              <a:avLst/>
              <a:gdLst/>
              <a:ahLst/>
              <a:cxnLst/>
              <a:rect r="r" b="b" t="t" l="l"/>
              <a:pathLst>
                <a:path h="1941147" w="4274726">
                  <a:moveTo>
                    <a:pt x="24327" y="0"/>
                  </a:moveTo>
                  <a:lnTo>
                    <a:pt x="4250399" y="0"/>
                  </a:lnTo>
                  <a:cubicBezTo>
                    <a:pt x="4263834" y="0"/>
                    <a:pt x="4274726" y="10891"/>
                    <a:pt x="4274726" y="24327"/>
                  </a:cubicBezTo>
                  <a:lnTo>
                    <a:pt x="4274726" y="1916820"/>
                  </a:lnTo>
                  <a:cubicBezTo>
                    <a:pt x="4274726" y="1923272"/>
                    <a:pt x="4272163" y="1929459"/>
                    <a:pt x="4267601" y="1934021"/>
                  </a:cubicBezTo>
                  <a:cubicBezTo>
                    <a:pt x="4263039" y="1938584"/>
                    <a:pt x="4256851" y="1941147"/>
                    <a:pt x="4250399" y="1941147"/>
                  </a:cubicBezTo>
                  <a:lnTo>
                    <a:pt x="24327" y="1941147"/>
                  </a:lnTo>
                  <a:cubicBezTo>
                    <a:pt x="10891" y="1941147"/>
                    <a:pt x="0" y="1930255"/>
                    <a:pt x="0" y="1916820"/>
                  </a:cubicBezTo>
                  <a:lnTo>
                    <a:pt x="0" y="24327"/>
                  </a:lnTo>
                  <a:cubicBezTo>
                    <a:pt x="0" y="10891"/>
                    <a:pt x="10891" y="0"/>
                    <a:pt x="24327" y="0"/>
                  </a:cubicBezTo>
                  <a:close/>
                </a:path>
              </a:pathLst>
            </a:custGeom>
            <a:solidFill>
              <a:srgbClr val="FFFFFF"/>
            </a:solidFill>
          </p:spPr>
        </p:sp>
        <p:sp>
          <p:nvSpPr>
            <p:cNvPr name="TextBox 5" id="5"/>
            <p:cNvSpPr txBox="true"/>
            <p:nvPr/>
          </p:nvSpPr>
          <p:spPr>
            <a:xfrm>
              <a:off x="0" y="-38100"/>
              <a:ext cx="4274726" cy="1979247"/>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302784" y="0"/>
            <a:ext cx="17682433" cy="9838122"/>
            <a:chOff x="0" y="0"/>
            <a:chExt cx="23576577" cy="13117496"/>
          </a:xfrm>
        </p:grpSpPr>
        <p:sp>
          <p:nvSpPr>
            <p:cNvPr name="Freeform 7" id="7"/>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8" id="8"/>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9" id="9"/>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10" id="10"/>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TextBox 11" id="11"/>
          <p:cNvSpPr txBox="true"/>
          <p:nvPr/>
        </p:nvSpPr>
        <p:spPr>
          <a:xfrm rot="0">
            <a:off x="3849886" y="1242855"/>
            <a:ext cx="10588228" cy="972940"/>
          </a:xfrm>
          <a:prstGeom prst="rect">
            <a:avLst/>
          </a:prstGeom>
        </p:spPr>
        <p:txBody>
          <a:bodyPr anchor="t" rtlCol="false" tIns="0" lIns="0" bIns="0" rIns="0">
            <a:spAutoFit/>
          </a:bodyPr>
          <a:lstStyle/>
          <a:p>
            <a:pPr algn="ctr">
              <a:lnSpc>
                <a:spcPts val="7464"/>
              </a:lnSpc>
            </a:pPr>
            <a:r>
              <a:rPr lang="en-US" sz="7042" b="true">
                <a:solidFill>
                  <a:srgbClr val="FF6D4D"/>
                </a:solidFill>
                <a:latin typeface="Barlow Bold"/>
                <a:ea typeface="Barlow Bold"/>
                <a:cs typeface="Barlow Bold"/>
                <a:sym typeface="Barlow Bold"/>
              </a:rPr>
              <a:t>IN PERMANENTE MISSIONE</a:t>
            </a:r>
          </a:p>
        </p:txBody>
      </p:sp>
      <p:grpSp>
        <p:nvGrpSpPr>
          <p:cNvPr name="Group 12" id="12"/>
          <p:cNvGrpSpPr/>
          <p:nvPr/>
        </p:nvGrpSpPr>
        <p:grpSpPr>
          <a:xfrm rot="0">
            <a:off x="15761395" y="472706"/>
            <a:ext cx="1903444" cy="190344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15882189" y="963030"/>
            <a:ext cx="1661857" cy="1037096"/>
          </a:xfrm>
          <a:prstGeom prst="rect">
            <a:avLst/>
          </a:prstGeom>
        </p:spPr>
        <p:txBody>
          <a:bodyPr anchor="t" rtlCol="false" tIns="0" lIns="0" bIns="0" rIns="0">
            <a:spAutoFit/>
          </a:bodyPr>
          <a:lstStyle/>
          <a:p>
            <a:pPr algn="ctr">
              <a:lnSpc>
                <a:spcPts val="3954"/>
              </a:lnSpc>
            </a:pPr>
            <a:r>
              <a:rPr lang="en-US" sz="4345" b="true">
                <a:solidFill>
                  <a:srgbClr val="FFFFFF"/>
                </a:solidFill>
                <a:latin typeface="Barlow Bold"/>
                <a:ea typeface="Barlow Bold"/>
                <a:cs typeface="Barlow Bold"/>
                <a:sym typeface="Barlow Bold"/>
              </a:rPr>
              <a:t>TERZA</a:t>
            </a:r>
          </a:p>
          <a:p>
            <a:pPr algn="ctr">
              <a:lnSpc>
                <a:spcPts val="3954"/>
              </a:lnSpc>
            </a:pPr>
            <a:r>
              <a:rPr lang="en-US" sz="4345">
                <a:solidFill>
                  <a:srgbClr val="FFFFFF"/>
                </a:solidFill>
                <a:latin typeface="Barlow"/>
                <a:ea typeface="Barlow"/>
                <a:cs typeface="Barlow"/>
                <a:sym typeface="Barlow"/>
              </a:rPr>
              <a:t>FASE</a:t>
            </a:r>
          </a:p>
        </p:txBody>
      </p:sp>
      <p:sp>
        <p:nvSpPr>
          <p:cNvPr name="TextBox 16" id="16"/>
          <p:cNvSpPr txBox="true"/>
          <p:nvPr/>
        </p:nvSpPr>
        <p:spPr>
          <a:xfrm rot="0">
            <a:off x="1485063" y="2177695"/>
            <a:ext cx="15228055" cy="7236332"/>
          </a:xfrm>
          <a:prstGeom prst="rect">
            <a:avLst/>
          </a:prstGeom>
        </p:spPr>
        <p:txBody>
          <a:bodyPr anchor="t" rtlCol="false" tIns="0" lIns="0" bIns="0" rIns="0">
            <a:spAutoFit/>
          </a:bodyPr>
          <a:lstStyle/>
          <a:p>
            <a:pPr algn="l">
              <a:lnSpc>
                <a:spcPts val="3562"/>
              </a:lnSpc>
            </a:pPr>
            <a:r>
              <a:rPr lang="en-US" sz="2600">
                <a:solidFill>
                  <a:srgbClr val="000000"/>
                </a:solidFill>
                <a:latin typeface="Barlow Condensed"/>
                <a:ea typeface="Barlow Condensed"/>
                <a:cs typeface="Barlow Condensed"/>
                <a:sym typeface="Barlow Condensed"/>
              </a:rPr>
              <a:t>Atteggiamento: </a:t>
            </a:r>
            <a:r>
              <a:rPr lang="en-US" sz="2600" b="true">
                <a:solidFill>
                  <a:srgbClr val="FF6D4D"/>
                </a:solidFill>
                <a:latin typeface="Barlow Condensed Bold"/>
                <a:ea typeface="Barlow Condensed Bold"/>
                <a:cs typeface="Barlow Condensed Bold"/>
                <a:sym typeface="Barlow Condensed Bold"/>
              </a:rPr>
              <a:t>CONDIVISIONE</a:t>
            </a:r>
          </a:p>
          <a:p>
            <a:pPr algn="l">
              <a:lnSpc>
                <a:spcPts val="1233"/>
              </a:lnSpc>
            </a:pPr>
          </a:p>
          <a:p>
            <a:pPr algn="l">
              <a:lnSpc>
                <a:spcPts val="3562"/>
              </a:lnSpc>
            </a:pPr>
            <a:r>
              <a:rPr lang="en-US" sz="2600">
                <a:solidFill>
                  <a:srgbClr val="000000"/>
                </a:solidFill>
                <a:latin typeface="Barlow Condensed"/>
                <a:ea typeface="Barlow Condensed"/>
                <a:cs typeface="Barlow Condensed"/>
                <a:sym typeface="Barlow Condensed"/>
              </a:rPr>
              <a:t>Il</a:t>
            </a:r>
            <a:r>
              <a:rPr lang="en-US" sz="2600">
                <a:solidFill>
                  <a:srgbClr val="FF66C4"/>
                </a:solidFill>
                <a:latin typeface="Barlow Condensed"/>
                <a:ea typeface="Barlow Condensed"/>
                <a:cs typeface="Barlow Condensed"/>
                <a:sym typeface="Barlow Condensed"/>
              </a:rPr>
              <a:t> </a:t>
            </a:r>
            <a:r>
              <a:rPr lang="en-US" sz="2600" b="true">
                <a:solidFill>
                  <a:srgbClr val="FF66C4"/>
                </a:solidFill>
                <a:latin typeface="Barlow Condensed Bold"/>
                <a:ea typeface="Barlow Condensed Bold"/>
                <a:cs typeface="Barlow Condensed Bold"/>
                <a:sym typeface="Barlow Condensed Bold"/>
              </a:rPr>
              <a:t>T</a:t>
            </a:r>
            <a:r>
              <a:rPr lang="en-US" b="true" sz="2600">
                <a:solidFill>
                  <a:srgbClr val="FF66C4"/>
                </a:solidFill>
                <a:latin typeface="Barlow Condensed Bold"/>
                <a:ea typeface="Barlow Condensed Bold"/>
                <a:cs typeface="Barlow Condensed Bold"/>
                <a:sym typeface="Barlow Condensed Bold"/>
              </a:rPr>
              <a:t>empo di Pasqua </a:t>
            </a:r>
            <a:r>
              <a:rPr lang="en-US" sz="2600">
                <a:solidFill>
                  <a:srgbClr val="000000"/>
                </a:solidFill>
                <a:latin typeface="Barlow Condensed"/>
                <a:ea typeface="Barlow Condensed"/>
                <a:cs typeface="Barlow Condensed"/>
                <a:sym typeface="Barlow Condensed"/>
              </a:rPr>
              <a:t>accompagna la Chiesa a riscoprire la gioia dell’incontro con il Risorto che riunisce attorno alla mensa eucaristic</a:t>
            </a:r>
            <a:r>
              <a:rPr lang="en-US" sz="2600">
                <a:solidFill>
                  <a:srgbClr val="000000"/>
                </a:solidFill>
                <a:latin typeface="Barlow Condensed"/>
                <a:ea typeface="Barlow Condensed"/>
                <a:cs typeface="Barlow Condensed"/>
                <a:sym typeface="Barlow Condensed"/>
              </a:rPr>
              <a:t>a e</a:t>
            </a:r>
            <a:r>
              <a:rPr lang="en-US" sz="2600">
                <a:solidFill>
                  <a:srgbClr val="000000"/>
                </a:solidFill>
                <a:latin typeface="Barlow Condensed"/>
                <a:ea typeface="Barlow Condensed"/>
                <a:cs typeface="Barlow Condensed"/>
                <a:sym typeface="Barlow Condensed"/>
              </a:rPr>
              <a:t> invia alla missione. La testimonianza nasce dall’essere discepoli; per questo, l’opera delle prime comunità cristiane, testimoni dentro le città della bellezza della comunione di vita, è sostenuta dall’annuncio degli apostoli e dalla carità realizzata attraverso l’opera dei diaconi.  </a:t>
            </a:r>
          </a:p>
          <a:p>
            <a:pPr algn="l">
              <a:lnSpc>
                <a:spcPts val="1644"/>
              </a:lnSpc>
            </a:pPr>
          </a:p>
          <a:p>
            <a:pPr algn="l">
              <a:lnSpc>
                <a:spcPts val="3562"/>
              </a:lnSpc>
            </a:pPr>
            <a:r>
              <a:rPr lang="en-US" sz="2600">
                <a:solidFill>
                  <a:srgbClr val="000000"/>
                </a:solidFill>
                <a:latin typeface="Barlow Condensed"/>
                <a:ea typeface="Barlow Condensed"/>
                <a:cs typeface="Barlow Condensed"/>
                <a:sym typeface="Barlow Condensed"/>
              </a:rPr>
              <a:t>Durante il </a:t>
            </a:r>
            <a:r>
              <a:rPr lang="en-US" b="true" sz="2600">
                <a:solidFill>
                  <a:srgbClr val="0070C0"/>
                </a:solidFill>
                <a:latin typeface="Barlow Condensed Bold"/>
                <a:ea typeface="Barlow Condensed Bold"/>
                <a:cs typeface="Barlow Condensed Bold"/>
                <a:sym typeface="Barlow Condensed Bold"/>
              </a:rPr>
              <a:t>Terzo tempo di catechesi</a:t>
            </a:r>
            <a:r>
              <a:rPr lang="en-US" sz="2600">
                <a:solidFill>
                  <a:srgbClr val="000000"/>
                </a:solidFill>
                <a:latin typeface="Barlow Condensed"/>
                <a:ea typeface="Barlow Condensed"/>
                <a:cs typeface="Barlow Condensed"/>
                <a:sym typeface="Barlow Condensed"/>
              </a:rPr>
              <a:t>,</a:t>
            </a:r>
            <a:r>
              <a:rPr lang="en-US" sz="2600">
                <a:solidFill>
                  <a:srgbClr val="000000"/>
                </a:solidFill>
                <a:latin typeface="Barlow Condensed"/>
                <a:ea typeface="Barlow Condensed"/>
                <a:cs typeface="Barlow Condensed"/>
                <a:sym typeface="Barlow Condensed"/>
              </a:rPr>
              <a:t> i</a:t>
            </a:r>
            <a:r>
              <a:rPr lang="en-US" sz="2600">
                <a:solidFill>
                  <a:srgbClr val="000000"/>
                </a:solidFill>
                <a:latin typeface="Barlow Condensed"/>
                <a:ea typeface="Barlow Condensed"/>
                <a:cs typeface="Barlow Condensed"/>
                <a:sym typeface="Barlow Condensed"/>
              </a:rPr>
              <a:t> bambini e i ragazzi comprendono che la Chiesa vive nella contemplazione costante del volto di Cristo e, in virtù di questo, «accoglie e manifesta lo Spirito di Dio, che la riunisce e l’accresce per la salvezza di tutto il genere umano» (cfr. RdC n. 86). Riconoscono che il centro della comunità è Gesù Cristo, conosciuto attraverso l’ascolto della Parola e la celebrazione dei sacramenti. Come la ISS si mantiene in orbita attorno alla Terra grazie alla velocità costante con cui è mantenuta alla giusta distanza, così i bambini e i ragazzi comprendono che è necessario che la comunità sia costantemente in cammino dietro il Maestro per essere missionaria.</a:t>
            </a:r>
          </a:p>
          <a:p>
            <a:pPr algn="l">
              <a:lnSpc>
                <a:spcPts val="1644"/>
              </a:lnSpc>
            </a:pPr>
          </a:p>
          <a:p>
            <a:pPr algn="l">
              <a:lnSpc>
                <a:spcPts val="3562"/>
              </a:lnSpc>
            </a:pPr>
            <a:r>
              <a:rPr lang="en-US" sz="2600">
                <a:solidFill>
                  <a:srgbClr val="000000"/>
                </a:solidFill>
                <a:latin typeface="Barlow Condensed"/>
                <a:ea typeface="Barlow Condensed"/>
                <a:cs typeface="Barlow Condensed"/>
                <a:sym typeface="Barlow Condensed"/>
              </a:rPr>
              <a:t> I</a:t>
            </a:r>
            <a:r>
              <a:rPr lang="en-US" sz="2600">
                <a:solidFill>
                  <a:srgbClr val="000000"/>
                </a:solidFill>
                <a:latin typeface="Barlow Condensed"/>
                <a:ea typeface="Barlow Condensed"/>
                <a:cs typeface="Barlow Condensed"/>
                <a:sym typeface="Barlow Condensed"/>
              </a:rPr>
              <a:t>l</a:t>
            </a:r>
            <a:r>
              <a:rPr lang="en-US" b="true" sz="2600">
                <a:solidFill>
                  <a:srgbClr val="000000"/>
                </a:solidFill>
                <a:latin typeface="Barlow Condensed Bold"/>
                <a:ea typeface="Barlow Condensed Bold"/>
                <a:cs typeface="Barlow Condensed Bold"/>
                <a:sym typeface="Barlow Condensed Bold"/>
              </a:rPr>
              <a:t> </a:t>
            </a:r>
            <a:r>
              <a:rPr lang="en-US" b="true" sz="2600">
                <a:solidFill>
                  <a:srgbClr val="619161"/>
                </a:solidFill>
                <a:latin typeface="Barlow Condensed Bold"/>
                <a:ea typeface="Barlow Condensed Bold"/>
                <a:cs typeface="Barlow Condensed Bold"/>
                <a:sym typeface="Barlow Condensed Bold"/>
              </a:rPr>
              <a:t>Mese degli incontri</a:t>
            </a:r>
            <a:r>
              <a:rPr lang="en-US" sz="2600">
                <a:solidFill>
                  <a:srgbClr val="619161"/>
                </a:solidFill>
                <a:latin typeface="Barlow Condensed"/>
                <a:ea typeface="Barlow Condensed"/>
                <a:cs typeface="Barlow Condensed"/>
                <a:sym typeface="Barlow Condensed"/>
              </a:rPr>
              <a:t> </a:t>
            </a:r>
            <a:r>
              <a:rPr lang="en-US" sz="2600">
                <a:solidFill>
                  <a:srgbClr val="000000"/>
                </a:solidFill>
                <a:latin typeface="Barlow Condensed"/>
                <a:ea typeface="Barlow Condensed"/>
                <a:cs typeface="Barlow Condensed"/>
                <a:sym typeface="Barlow Condensed"/>
              </a:rPr>
              <a:t>diventa l’occas</a:t>
            </a:r>
            <a:r>
              <a:rPr lang="en-US" sz="2600">
                <a:solidFill>
                  <a:srgbClr val="000000"/>
                </a:solidFill>
                <a:latin typeface="Barlow Condensed"/>
                <a:ea typeface="Barlow Condensed"/>
                <a:cs typeface="Barlow Condensed"/>
                <a:sym typeface="Barlow Condensed"/>
              </a:rPr>
              <a:t>ione</a:t>
            </a:r>
            <a:r>
              <a:rPr lang="en-US" sz="2600">
                <a:solidFill>
                  <a:srgbClr val="000000"/>
                </a:solidFill>
                <a:latin typeface="Barlow Condensed"/>
                <a:ea typeface="Barlow Condensed"/>
                <a:cs typeface="Barlow Condensed"/>
                <a:sym typeface="Barlow Condensed"/>
              </a:rPr>
              <a:t> per guardare a quanti hanno cura dell’esperienza comunitaria per diventarne partecipi e custodi. Anche la storia dell’Azione cattolica è ricca di persone che hanno condiviso la responsabilità e che, in tempi diversi, si sono susseguite nell’impegno per gli altri, arrivando a servire la Chiesa ma anche la società civile.</a:t>
            </a:r>
          </a:p>
          <a:p>
            <a:pPr algn="l">
              <a:lnSpc>
                <a:spcPts val="3500"/>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1370" t="-34850" r="0" b="-124917"/>
            </a:stretch>
          </a:blipFill>
        </p:spPr>
      </p:sp>
      <p:sp>
        <p:nvSpPr>
          <p:cNvPr name="Freeform 3" id="3"/>
          <p:cNvSpPr/>
          <p:nvPr/>
        </p:nvSpPr>
        <p:spPr>
          <a:xfrm flipH="false" flipV="false" rot="0">
            <a:off x="14859138" y="478257"/>
            <a:ext cx="4800324" cy="4861087"/>
          </a:xfrm>
          <a:custGeom>
            <a:avLst/>
            <a:gdLst/>
            <a:ahLst/>
            <a:cxnLst/>
            <a:rect r="r" b="b" t="t" l="l"/>
            <a:pathLst>
              <a:path h="4861087" w="4800324">
                <a:moveTo>
                  <a:pt x="0" y="0"/>
                </a:moveTo>
                <a:lnTo>
                  <a:pt x="4800324" y="0"/>
                </a:lnTo>
                <a:lnTo>
                  <a:pt x="4800324" y="4861087"/>
                </a:lnTo>
                <a:lnTo>
                  <a:pt x="0" y="4861087"/>
                </a:lnTo>
                <a:lnTo>
                  <a:pt x="0" y="0"/>
                </a:lnTo>
                <a:close/>
              </a:path>
            </a:pathLst>
          </a:custGeom>
          <a:blipFill>
            <a:blip r:embed="rId3"/>
            <a:stretch>
              <a:fillRect l="0" t="0" r="0" b="0"/>
            </a:stretch>
          </a:blipFill>
        </p:spPr>
      </p:sp>
      <p:grpSp>
        <p:nvGrpSpPr>
          <p:cNvPr name="Group 4" id="4"/>
          <p:cNvGrpSpPr/>
          <p:nvPr/>
        </p:nvGrpSpPr>
        <p:grpSpPr>
          <a:xfrm rot="0">
            <a:off x="302784" y="0"/>
            <a:ext cx="17682433" cy="9838122"/>
            <a:chOff x="0" y="0"/>
            <a:chExt cx="23576577" cy="13117496"/>
          </a:xfrm>
        </p:grpSpPr>
        <p:sp>
          <p:nvSpPr>
            <p:cNvPr name="Freeform 5" id="5"/>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4"/>
              <a:stretch>
                <a:fillRect l="0" t="-1167" r="0" b="-1167"/>
              </a:stretch>
            </a:blipFill>
          </p:spPr>
        </p:sp>
        <p:sp>
          <p:nvSpPr>
            <p:cNvPr name="Freeform 6" id="6"/>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5"/>
              <a:stretch>
                <a:fillRect l="0" t="-1100" r="0" b="-1100"/>
              </a:stretch>
            </a:blipFill>
          </p:spPr>
        </p:sp>
        <p:sp>
          <p:nvSpPr>
            <p:cNvPr name="Freeform 7" id="7"/>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6"/>
              <a:stretch>
                <a:fillRect l="0" t="-1100" r="0" b="-1100"/>
              </a:stretch>
            </a:blipFill>
          </p:spPr>
        </p:sp>
        <p:sp>
          <p:nvSpPr>
            <p:cNvPr name="Freeform 8" id="8"/>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7"/>
              <a:stretch>
                <a:fillRect l="0" t="0" r="0" b="0"/>
              </a:stretch>
            </a:blipFill>
          </p:spPr>
        </p:sp>
      </p:grpSp>
      <p:sp>
        <p:nvSpPr>
          <p:cNvPr name="TextBox 9" id="9"/>
          <p:cNvSpPr txBox="true"/>
          <p:nvPr/>
        </p:nvSpPr>
        <p:spPr>
          <a:xfrm rot="0">
            <a:off x="1970943" y="2017667"/>
            <a:ext cx="14346114" cy="6197215"/>
          </a:xfrm>
          <a:prstGeom prst="rect">
            <a:avLst/>
          </a:prstGeom>
        </p:spPr>
        <p:txBody>
          <a:bodyPr anchor="t" rtlCol="false" tIns="0" lIns="0" bIns="0" rIns="0">
            <a:spAutoFit/>
          </a:bodyPr>
          <a:lstStyle/>
          <a:p>
            <a:pPr algn="ctr">
              <a:lnSpc>
                <a:spcPts val="12687"/>
              </a:lnSpc>
            </a:pPr>
            <a:r>
              <a:rPr lang="en-US" sz="9062" b="true">
                <a:solidFill>
                  <a:srgbClr val="125BA5"/>
                </a:solidFill>
                <a:latin typeface="Barlow Condensed Bold"/>
                <a:ea typeface="Barlow Condensed Bold"/>
                <a:cs typeface="Barlow Condensed Bold"/>
                <a:sym typeface="Barlow Condensed Bold"/>
              </a:rPr>
              <a:t>Premessa metodologica</a:t>
            </a:r>
          </a:p>
          <a:p>
            <a:pPr algn="ctr">
              <a:lnSpc>
                <a:spcPts val="3732"/>
              </a:lnSpc>
            </a:pPr>
            <a:r>
              <a:rPr lang="en-US" b="true" sz="4847" i="true">
                <a:solidFill>
                  <a:srgbClr val="000000"/>
                </a:solidFill>
                <a:latin typeface="Barlow Condensed Bold Italics"/>
                <a:ea typeface="Barlow Condensed Bold Italics"/>
                <a:cs typeface="Barlow Condensed Bold Italics"/>
                <a:sym typeface="Barlow Condensed Bold Italics"/>
              </a:rPr>
              <a:t>Come e dove </a:t>
            </a:r>
            <a:r>
              <a:rPr lang="en-US" sz="4847" i="true">
                <a:solidFill>
                  <a:srgbClr val="000000"/>
                </a:solidFill>
                <a:latin typeface="Barlow Condensed Italics"/>
                <a:ea typeface="Barlow Condensed Italics"/>
                <a:cs typeface="Barlow Condensed Italics"/>
                <a:sym typeface="Barlow Condensed Italics"/>
              </a:rPr>
              <a:t>nasce la proposta formativa?</a:t>
            </a:r>
          </a:p>
          <a:p>
            <a:pPr algn="ctr">
              <a:lnSpc>
                <a:spcPts val="3732"/>
              </a:lnSpc>
            </a:pPr>
          </a:p>
          <a:p>
            <a:pPr algn="ctr">
              <a:lnSpc>
                <a:spcPts val="2916"/>
              </a:lnSpc>
            </a:pPr>
          </a:p>
          <a:p>
            <a:pPr algn="l" marL="1342386" indent="-671193" lvl="1">
              <a:lnSpc>
                <a:spcPts val="8704"/>
              </a:lnSpc>
              <a:buFont typeface="Arial"/>
              <a:buChar char="•"/>
            </a:pPr>
            <a:r>
              <a:rPr lang="en-US" sz="6217">
                <a:solidFill>
                  <a:srgbClr val="000000"/>
                </a:solidFill>
                <a:latin typeface="Barlow Condensed"/>
                <a:ea typeface="Barlow Condensed"/>
                <a:cs typeface="Barlow Condensed"/>
                <a:sym typeface="Barlow Condensed"/>
              </a:rPr>
              <a:t>Dalla</a:t>
            </a:r>
            <a:r>
              <a:rPr lang="en-US" b="true" sz="6217">
                <a:solidFill>
                  <a:srgbClr val="000000"/>
                </a:solidFill>
                <a:latin typeface="Barlow Condensed Bold"/>
                <a:ea typeface="Barlow Condensed Bold"/>
                <a:cs typeface="Barlow Condensed Bold"/>
                <a:sym typeface="Barlow Condensed Bold"/>
              </a:rPr>
              <a:t> realtà dei ragazzi</a:t>
            </a:r>
          </a:p>
          <a:p>
            <a:pPr algn="l" marL="1342386" indent="-671193" lvl="1">
              <a:lnSpc>
                <a:spcPts val="8704"/>
              </a:lnSpc>
              <a:buFont typeface="Arial"/>
              <a:buChar char="•"/>
            </a:pPr>
            <a:r>
              <a:rPr lang="en-US" sz="6217">
                <a:solidFill>
                  <a:srgbClr val="000000"/>
                </a:solidFill>
                <a:latin typeface="Barlow Condensed"/>
                <a:ea typeface="Barlow Condensed"/>
                <a:cs typeface="Barlow Condensed"/>
                <a:sym typeface="Barlow Condensed"/>
              </a:rPr>
              <a:t>Nel</a:t>
            </a:r>
            <a:r>
              <a:rPr lang="en-US" b="true" sz="6217">
                <a:solidFill>
                  <a:srgbClr val="000000"/>
                </a:solidFill>
                <a:latin typeface="Barlow Condensed Bold"/>
                <a:ea typeface="Barlow Condensed Bold"/>
                <a:cs typeface="Barlow Condensed Bold"/>
                <a:sym typeface="Barlow Condensed Bold"/>
              </a:rPr>
              <a:t> cammino dell’associazione</a:t>
            </a:r>
          </a:p>
          <a:p>
            <a:pPr algn="l" marL="1342386" indent="-671193" lvl="1">
              <a:lnSpc>
                <a:spcPts val="8704"/>
              </a:lnSpc>
              <a:buFont typeface="Arial"/>
              <a:buChar char="•"/>
            </a:pPr>
            <a:r>
              <a:rPr lang="en-US" sz="6217">
                <a:solidFill>
                  <a:srgbClr val="000000"/>
                </a:solidFill>
                <a:latin typeface="Barlow Condensed"/>
                <a:ea typeface="Barlow Condensed"/>
                <a:cs typeface="Barlow Condensed"/>
                <a:sym typeface="Barlow Condensed"/>
              </a:rPr>
              <a:t>Nel </a:t>
            </a:r>
            <a:r>
              <a:rPr lang="en-US" b="true" sz="6217">
                <a:solidFill>
                  <a:srgbClr val="000000"/>
                </a:solidFill>
                <a:latin typeface="Barlow Condensed Bold"/>
                <a:ea typeface="Barlow Condensed Bold"/>
                <a:cs typeface="Barlow Condensed Bold"/>
                <a:sym typeface="Barlow Condensed Bold"/>
              </a:rPr>
              <a:t>cammino della Chiesa</a:t>
            </a:r>
          </a:p>
        </p:txBody>
      </p:sp>
      <p:sp>
        <p:nvSpPr>
          <p:cNvPr name="Freeform 10" id="10"/>
          <p:cNvSpPr/>
          <p:nvPr/>
        </p:nvSpPr>
        <p:spPr>
          <a:xfrm flipH="false" flipV="false" rot="0">
            <a:off x="-1143985" y="7249768"/>
            <a:ext cx="4942432" cy="5176707"/>
          </a:xfrm>
          <a:custGeom>
            <a:avLst/>
            <a:gdLst/>
            <a:ahLst/>
            <a:cxnLst/>
            <a:rect r="r" b="b" t="t" l="l"/>
            <a:pathLst>
              <a:path h="5176707" w="4942432">
                <a:moveTo>
                  <a:pt x="0" y="0"/>
                </a:moveTo>
                <a:lnTo>
                  <a:pt x="4942432" y="0"/>
                </a:lnTo>
                <a:lnTo>
                  <a:pt x="4942432" y="5176707"/>
                </a:lnTo>
                <a:lnTo>
                  <a:pt x="0" y="5176707"/>
                </a:lnTo>
                <a:lnTo>
                  <a:pt x="0" y="0"/>
                </a:lnTo>
                <a:close/>
              </a:path>
            </a:pathLst>
          </a:custGeom>
          <a:blipFill>
            <a:blip r:embed="rId8"/>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0999"/>
            </a:blip>
            <a:stretch>
              <a:fillRect l="-1370" t="-34850" r="0" b="-124917"/>
            </a:stretch>
          </a:blipFill>
        </p:spPr>
      </p:sp>
      <p:grpSp>
        <p:nvGrpSpPr>
          <p:cNvPr name="Group 3" id="3"/>
          <p:cNvGrpSpPr/>
          <p:nvPr/>
        </p:nvGrpSpPr>
        <p:grpSpPr>
          <a:xfrm rot="0">
            <a:off x="302784" y="0"/>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TextBox 8" id="8"/>
          <p:cNvSpPr txBox="true"/>
          <p:nvPr/>
        </p:nvSpPr>
        <p:spPr>
          <a:xfrm rot="-5400000">
            <a:off x="1099004" y="4593446"/>
            <a:ext cx="6883561" cy="2005888"/>
          </a:xfrm>
          <a:prstGeom prst="rect">
            <a:avLst/>
          </a:prstGeom>
        </p:spPr>
        <p:txBody>
          <a:bodyPr anchor="t" rtlCol="false" tIns="0" lIns="0" bIns="0" rIns="0">
            <a:spAutoFit/>
          </a:bodyPr>
          <a:lstStyle/>
          <a:p>
            <a:pPr algn="ctr">
              <a:lnSpc>
                <a:spcPts val="6569"/>
              </a:lnSpc>
            </a:pPr>
            <a:r>
              <a:rPr lang="en-US" sz="6569" b="true">
                <a:solidFill>
                  <a:srgbClr val="FF6D4D"/>
                </a:solidFill>
                <a:latin typeface="Barlow Condensed Bold"/>
                <a:ea typeface="Barlow Condensed Bold"/>
                <a:cs typeface="Barlow Condensed Bold"/>
                <a:sym typeface="Barlow Condensed Bold"/>
              </a:rPr>
              <a:t>CON I PIEDI PER TERRA</a:t>
            </a:r>
          </a:p>
          <a:p>
            <a:pPr algn="ctr">
              <a:lnSpc>
                <a:spcPts val="6569"/>
              </a:lnSpc>
            </a:pPr>
          </a:p>
        </p:txBody>
      </p:sp>
      <p:grpSp>
        <p:nvGrpSpPr>
          <p:cNvPr name="Group 9" id="9"/>
          <p:cNvGrpSpPr/>
          <p:nvPr/>
        </p:nvGrpSpPr>
        <p:grpSpPr>
          <a:xfrm rot="0">
            <a:off x="4346811" y="2493777"/>
            <a:ext cx="10342041" cy="6205224"/>
            <a:chOff x="0" y="0"/>
            <a:chExt cx="6350000" cy="3810000"/>
          </a:xfrm>
        </p:grpSpPr>
        <p:sp>
          <p:nvSpPr>
            <p:cNvPr name="Freeform 10" id="10"/>
            <p:cNvSpPr/>
            <p:nvPr/>
          </p:nvSpPr>
          <p:spPr>
            <a:xfrm flipH="false" flipV="false" rot="0">
              <a:off x="0" y="0"/>
              <a:ext cx="6350000" cy="3810000"/>
            </a:xfrm>
            <a:custGeom>
              <a:avLst/>
              <a:gdLst/>
              <a:ahLst/>
              <a:cxnLst/>
              <a:rect r="r" b="b" t="t" l="l"/>
              <a:pathLst>
                <a:path h="3810000" w="6350000">
                  <a:moveTo>
                    <a:pt x="0" y="1905000"/>
                  </a:moveTo>
                  <a:cubicBezTo>
                    <a:pt x="0" y="853440"/>
                    <a:pt x="853440" y="0"/>
                    <a:pt x="1905000" y="0"/>
                  </a:cubicBezTo>
                  <a:lnTo>
                    <a:pt x="4445000" y="0"/>
                  </a:lnTo>
                  <a:cubicBezTo>
                    <a:pt x="5496560" y="0"/>
                    <a:pt x="6350000" y="853440"/>
                    <a:pt x="6350000" y="1905000"/>
                  </a:cubicBezTo>
                  <a:cubicBezTo>
                    <a:pt x="6350000" y="2956560"/>
                    <a:pt x="5496560" y="3810000"/>
                    <a:pt x="4445000" y="3810000"/>
                  </a:cubicBezTo>
                  <a:lnTo>
                    <a:pt x="1905000" y="3810000"/>
                  </a:lnTo>
                  <a:cubicBezTo>
                    <a:pt x="853440" y="3810000"/>
                    <a:pt x="0" y="2956560"/>
                    <a:pt x="0" y="1905000"/>
                  </a:cubicBezTo>
                  <a:close/>
                </a:path>
              </a:pathLst>
            </a:custGeom>
            <a:blipFill>
              <a:blip r:embed="rId7"/>
              <a:stretch>
                <a:fillRect l="0" t="-12500" r="0" b="-12500"/>
              </a:stretch>
            </a:blipFill>
            <a:ln w="190500" cap="sq">
              <a:solidFill>
                <a:srgbClr val="FFFFFF"/>
              </a:solidFill>
              <a:prstDash val="solid"/>
              <a:miter/>
            </a:ln>
          </p:spPr>
        </p:sp>
      </p:grpSp>
      <p:sp>
        <p:nvSpPr>
          <p:cNvPr name="TextBox 11" id="11"/>
          <p:cNvSpPr txBox="true"/>
          <p:nvPr/>
        </p:nvSpPr>
        <p:spPr>
          <a:xfrm rot="0">
            <a:off x="4644318" y="423226"/>
            <a:ext cx="9402812" cy="788036"/>
          </a:xfrm>
          <a:prstGeom prst="rect">
            <a:avLst/>
          </a:prstGeom>
        </p:spPr>
        <p:txBody>
          <a:bodyPr anchor="t" rtlCol="false" tIns="0" lIns="0" bIns="0" rIns="0">
            <a:spAutoFit/>
          </a:bodyPr>
          <a:lstStyle/>
          <a:p>
            <a:pPr algn="ctr">
              <a:lnSpc>
                <a:spcPts val="6439"/>
              </a:lnSpc>
              <a:spcBef>
                <a:spcPct val="0"/>
              </a:spcBef>
            </a:pPr>
            <a:r>
              <a:rPr lang="en-US" b="true" sz="4599">
                <a:solidFill>
                  <a:srgbClr val="FF6D4D"/>
                </a:solidFill>
                <a:latin typeface="Barlow Bold"/>
                <a:ea typeface="Barlow Bold"/>
                <a:cs typeface="Barlow Bold"/>
                <a:sym typeface="Barlow Bold"/>
              </a:rPr>
              <a:t>Lo sviluppo della proposta formativa</a:t>
            </a:r>
          </a:p>
        </p:txBody>
      </p:sp>
      <p:grpSp>
        <p:nvGrpSpPr>
          <p:cNvPr name="Group 12" id="12"/>
          <p:cNvGrpSpPr/>
          <p:nvPr/>
        </p:nvGrpSpPr>
        <p:grpSpPr>
          <a:xfrm rot="0">
            <a:off x="12523839" y="2307476"/>
            <a:ext cx="2890748" cy="2890748"/>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12532463" y="3127773"/>
            <a:ext cx="2873499" cy="1421604"/>
          </a:xfrm>
          <a:prstGeom prst="rect">
            <a:avLst/>
          </a:prstGeom>
        </p:spPr>
        <p:txBody>
          <a:bodyPr anchor="t" rtlCol="false" tIns="0" lIns="0" bIns="0" rIns="0">
            <a:spAutoFit/>
          </a:bodyPr>
          <a:lstStyle/>
          <a:p>
            <a:pPr algn="ctr">
              <a:lnSpc>
                <a:spcPts val="5471"/>
              </a:lnSpc>
            </a:pPr>
            <a:r>
              <a:rPr lang="en-US" sz="6012" b="true">
                <a:solidFill>
                  <a:srgbClr val="FFFFFF"/>
                </a:solidFill>
                <a:latin typeface="Barlow Bold"/>
                <a:ea typeface="Barlow Bold"/>
                <a:cs typeface="Barlow Bold"/>
                <a:sym typeface="Barlow Bold"/>
              </a:rPr>
              <a:t>QUARTA</a:t>
            </a:r>
          </a:p>
          <a:p>
            <a:pPr algn="ctr">
              <a:lnSpc>
                <a:spcPts val="5471"/>
              </a:lnSpc>
            </a:pPr>
            <a:r>
              <a:rPr lang="en-US" sz="6012">
                <a:solidFill>
                  <a:srgbClr val="FFFFFF"/>
                </a:solidFill>
                <a:latin typeface="Barlow"/>
                <a:ea typeface="Barlow"/>
                <a:cs typeface="Barlow"/>
                <a:sym typeface="Barlow"/>
              </a:rPr>
              <a:t>FASE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302784" y="0"/>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grpSp>
        <p:nvGrpSpPr>
          <p:cNvPr name="Group 8" id="8"/>
          <p:cNvGrpSpPr/>
          <p:nvPr/>
        </p:nvGrpSpPr>
        <p:grpSpPr>
          <a:xfrm rot="0">
            <a:off x="1028700" y="1888009"/>
            <a:ext cx="16230600" cy="7370291"/>
            <a:chOff x="0" y="0"/>
            <a:chExt cx="4274726" cy="1941147"/>
          </a:xfrm>
        </p:grpSpPr>
        <p:sp>
          <p:nvSpPr>
            <p:cNvPr name="Freeform 9" id="9"/>
            <p:cNvSpPr/>
            <p:nvPr/>
          </p:nvSpPr>
          <p:spPr>
            <a:xfrm flipH="false" flipV="false" rot="0">
              <a:off x="0" y="0"/>
              <a:ext cx="4274726" cy="1941147"/>
            </a:xfrm>
            <a:custGeom>
              <a:avLst/>
              <a:gdLst/>
              <a:ahLst/>
              <a:cxnLst/>
              <a:rect r="r" b="b" t="t" l="l"/>
              <a:pathLst>
                <a:path h="1941147" w="4274726">
                  <a:moveTo>
                    <a:pt x="24327" y="0"/>
                  </a:moveTo>
                  <a:lnTo>
                    <a:pt x="4250399" y="0"/>
                  </a:lnTo>
                  <a:cubicBezTo>
                    <a:pt x="4263834" y="0"/>
                    <a:pt x="4274726" y="10891"/>
                    <a:pt x="4274726" y="24327"/>
                  </a:cubicBezTo>
                  <a:lnTo>
                    <a:pt x="4274726" y="1916820"/>
                  </a:lnTo>
                  <a:cubicBezTo>
                    <a:pt x="4274726" y="1923272"/>
                    <a:pt x="4272163" y="1929459"/>
                    <a:pt x="4267601" y="1934021"/>
                  </a:cubicBezTo>
                  <a:cubicBezTo>
                    <a:pt x="4263039" y="1938584"/>
                    <a:pt x="4256851" y="1941147"/>
                    <a:pt x="4250399" y="1941147"/>
                  </a:cubicBezTo>
                  <a:lnTo>
                    <a:pt x="24327" y="1941147"/>
                  </a:lnTo>
                  <a:cubicBezTo>
                    <a:pt x="10891" y="1941147"/>
                    <a:pt x="0" y="1930255"/>
                    <a:pt x="0" y="1916820"/>
                  </a:cubicBezTo>
                  <a:lnTo>
                    <a:pt x="0" y="24327"/>
                  </a:lnTo>
                  <a:cubicBezTo>
                    <a:pt x="0" y="10891"/>
                    <a:pt x="10891" y="0"/>
                    <a:pt x="24327" y="0"/>
                  </a:cubicBezTo>
                  <a:close/>
                </a:path>
              </a:pathLst>
            </a:custGeom>
            <a:solidFill>
              <a:srgbClr val="FFFFFF"/>
            </a:solidFill>
          </p:spPr>
        </p:sp>
        <p:sp>
          <p:nvSpPr>
            <p:cNvPr name="TextBox 10" id="10"/>
            <p:cNvSpPr txBox="true"/>
            <p:nvPr/>
          </p:nvSpPr>
          <p:spPr>
            <a:xfrm>
              <a:off x="0" y="-38100"/>
              <a:ext cx="4274726" cy="1979247"/>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4603812" y="1242855"/>
            <a:ext cx="9080376" cy="972940"/>
          </a:xfrm>
          <a:prstGeom prst="rect">
            <a:avLst/>
          </a:prstGeom>
        </p:spPr>
        <p:txBody>
          <a:bodyPr anchor="t" rtlCol="false" tIns="0" lIns="0" bIns="0" rIns="0">
            <a:spAutoFit/>
          </a:bodyPr>
          <a:lstStyle/>
          <a:p>
            <a:pPr algn="ctr">
              <a:lnSpc>
                <a:spcPts val="7464"/>
              </a:lnSpc>
            </a:pPr>
            <a:r>
              <a:rPr lang="en-US" sz="7042" b="true">
                <a:solidFill>
                  <a:srgbClr val="FF6D4D"/>
                </a:solidFill>
                <a:latin typeface="Barlow Bold"/>
                <a:ea typeface="Barlow Bold"/>
                <a:cs typeface="Barlow Bold"/>
                <a:sym typeface="Barlow Bold"/>
              </a:rPr>
              <a:t>CON I PIEDI PER TERRA</a:t>
            </a:r>
          </a:p>
        </p:txBody>
      </p:sp>
      <p:sp>
        <p:nvSpPr>
          <p:cNvPr name="TextBox 12" id="12"/>
          <p:cNvSpPr txBox="true"/>
          <p:nvPr/>
        </p:nvSpPr>
        <p:spPr>
          <a:xfrm rot="0">
            <a:off x="1519904" y="2591681"/>
            <a:ext cx="15193214" cy="6465570"/>
          </a:xfrm>
          <a:prstGeom prst="rect">
            <a:avLst/>
          </a:prstGeom>
        </p:spPr>
        <p:txBody>
          <a:bodyPr anchor="t" rtlCol="false" tIns="0" lIns="0" bIns="0" rIns="0">
            <a:spAutoFit/>
          </a:bodyPr>
          <a:lstStyle/>
          <a:p>
            <a:pPr algn="just">
              <a:lnSpc>
                <a:spcPts val="5179"/>
              </a:lnSpc>
              <a:spcBef>
                <a:spcPct val="0"/>
              </a:spcBef>
            </a:pPr>
            <a:r>
              <a:rPr lang="en-US" sz="3699">
                <a:solidFill>
                  <a:srgbClr val="000000"/>
                </a:solidFill>
                <a:latin typeface="Barlow Condensed"/>
                <a:ea typeface="Barlow Condensed"/>
                <a:cs typeface="Barlow Condensed"/>
                <a:sym typeface="Barlow Condensed"/>
              </a:rPr>
              <a:t>Tornare “con i piedi” sulla Terra dopo</a:t>
            </a:r>
            <a:r>
              <a:rPr lang="en-US" sz="3699">
                <a:solidFill>
                  <a:srgbClr val="000000"/>
                </a:solidFill>
                <a:latin typeface="Barlow Condensed"/>
                <a:ea typeface="Barlow Condensed"/>
                <a:cs typeface="Barlow Condensed"/>
                <a:sym typeface="Barlow Condensed"/>
              </a:rPr>
              <a:t> aver vissuto l’esperienza dello spazio è stra-ordinario: è necessario darsi il tempo per ri-adattarsi ai nuovi ritmi e, soprattutto, alla forza di gravità sulla superficie terrestre! Eppure, non finisce l’attività di ricerca e l’impegno per un progetto comune. </a:t>
            </a:r>
          </a:p>
          <a:p>
            <a:pPr algn="just">
              <a:lnSpc>
                <a:spcPts val="5179"/>
              </a:lnSpc>
              <a:spcBef>
                <a:spcPct val="0"/>
              </a:spcBef>
            </a:pPr>
          </a:p>
          <a:p>
            <a:pPr algn="just">
              <a:lnSpc>
                <a:spcPts val="5179"/>
              </a:lnSpc>
              <a:spcBef>
                <a:spcPct val="0"/>
              </a:spcBef>
            </a:pPr>
            <a:r>
              <a:rPr lang="en-US" sz="3699" i="true">
                <a:solidFill>
                  <a:srgbClr val="000000"/>
                </a:solidFill>
                <a:latin typeface="Barlow Condensed Italics"/>
                <a:ea typeface="Barlow Condensed Italics"/>
                <a:cs typeface="Barlow Condensed Italics"/>
                <a:sym typeface="Barlow Condensed Italics"/>
              </a:rPr>
              <a:t>Mi fai vedere? </a:t>
            </a:r>
            <a:r>
              <a:rPr lang="en-US" sz="3699">
                <a:solidFill>
                  <a:srgbClr val="000000"/>
                </a:solidFill>
                <a:latin typeface="Barlow Condensed"/>
                <a:ea typeface="Barlow Condensed"/>
                <a:cs typeface="Barlow Condensed"/>
                <a:sym typeface="Barlow Condensed"/>
              </a:rPr>
              <a:t>è la domanda che spinge ad andare oltre i confini della propria vita quotidiana per incontrare la storia di un territorio e dei suoi abitanti, ma è anche la domanda che si riceve una volta tornati a casa. Il discepol</a:t>
            </a:r>
            <a:r>
              <a:rPr lang="en-US" sz="3699">
                <a:solidFill>
                  <a:srgbClr val="000000"/>
                </a:solidFill>
                <a:latin typeface="Barlow Condensed"/>
                <a:ea typeface="Barlow Condensed"/>
                <a:cs typeface="Barlow Condensed"/>
                <a:sym typeface="Barlow Condensed"/>
              </a:rPr>
              <a:t>o-mi</a:t>
            </a:r>
            <a:r>
              <a:rPr lang="en-US" sz="3699">
                <a:solidFill>
                  <a:srgbClr val="000000"/>
                </a:solidFill>
                <a:latin typeface="Barlow Condensed"/>
                <a:ea typeface="Barlow Condensed"/>
                <a:cs typeface="Barlow Condensed"/>
                <a:sym typeface="Barlow Condensed"/>
              </a:rPr>
              <a:t>ssionar</a:t>
            </a:r>
            <a:r>
              <a:rPr lang="en-US" sz="3699">
                <a:solidFill>
                  <a:srgbClr val="000000"/>
                </a:solidFill>
                <a:latin typeface="Barlow Condensed"/>
                <a:ea typeface="Barlow Condensed"/>
                <a:cs typeface="Barlow Condensed"/>
                <a:sym typeface="Barlow Condensed"/>
              </a:rPr>
              <a:t>io</a:t>
            </a:r>
            <a:r>
              <a:rPr lang="en-US" sz="3699">
                <a:solidFill>
                  <a:srgbClr val="000000"/>
                </a:solidFill>
                <a:latin typeface="Barlow Condensed"/>
                <a:ea typeface="Barlow Condensed"/>
                <a:cs typeface="Barlow Condensed"/>
                <a:sym typeface="Barlow Condensed"/>
              </a:rPr>
              <a:t> è </a:t>
            </a:r>
            <a:r>
              <a:rPr lang="en-US" sz="3699">
                <a:solidFill>
                  <a:srgbClr val="000000"/>
                </a:solidFill>
                <a:latin typeface="Barlow Condensed"/>
                <a:ea typeface="Barlow Condensed"/>
                <a:cs typeface="Barlow Condensed"/>
                <a:sym typeface="Barlow Condensed"/>
              </a:rPr>
              <a:t>co</a:t>
            </a:r>
            <a:r>
              <a:rPr lang="en-US" sz="3699">
                <a:solidFill>
                  <a:srgbClr val="000000"/>
                </a:solidFill>
                <a:latin typeface="Barlow Condensed"/>
                <a:ea typeface="Barlow Condensed"/>
                <a:cs typeface="Barlow Condensed"/>
                <a:sym typeface="Barlow Condensed"/>
              </a:rPr>
              <a:t>lui </a:t>
            </a:r>
            <a:r>
              <a:rPr lang="en-US" sz="3699">
                <a:solidFill>
                  <a:srgbClr val="000000"/>
                </a:solidFill>
                <a:latin typeface="Barlow Condensed"/>
                <a:ea typeface="Barlow Condensed"/>
                <a:cs typeface="Barlow Condensed"/>
                <a:sym typeface="Barlow Condensed"/>
              </a:rPr>
              <a:t>che,</a:t>
            </a:r>
            <a:r>
              <a:rPr lang="en-US" sz="3699">
                <a:solidFill>
                  <a:srgbClr val="000000"/>
                </a:solidFill>
                <a:latin typeface="Barlow Condensed"/>
                <a:ea typeface="Barlow Condensed"/>
                <a:cs typeface="Barlow Condensed"/>
                <a:sym typeface="Barlow Condensed"/>
              </a:rPr>
              <a:t> fo</a:t>
            </a:r>
            <a:r>
              <a:rPr lang="en-US" sz="3699">
                <a:solidFill>
                  <a:srgbClr val="000000"/>
                </a:solidFill>
                <a:latin typeface="Barlow Condensed"/>
                <a:ea typeface="Barlow Condensed"/>
                <a:cs typeface="Barlow Condensed"/>
                <a:sym typeface="Barlow Condensed"/>
              </a:rPr>
              <a:t>rte de</a:t>
            </a:r>
            <a:r>
              <a:rPr lang="en-US" sz="3699">
                <a:solidFill>
                  <a:srgbClr val="000000"/>
                </a:solidFill>
                <a:latin typeface="Barlow Condensed"/>
                <a:ea typeface="Barlow Condensed"/>
                <a:cs typeface="Barlow Condensed"/>
                <a:sym typeface="Barlow Condensed"/>
              </a:rPr>
              <a:t>ll’incontro con Cristo, trasmette agli altri la propria esperienza perché tutti ne siano resi partecipi</a:t>
            </a:r>
            <a:r>
              <a:rPr lang="en-US" sz="3699">
                <a:solidFill>
                  <a:srgbClr val="000000"/>
                </a:solidFill>
                <a:latin typeface="Barlow Condensed"/>
                <a:ea typeface="Barlow Condensed"/>
                <a:cs typeface="Barlow Condensed"/>
                <a:sym typeface="Barlow Condensed"/>
              </a:rPr>
              <a:t>.</a:t>
            </a:r>
          </a:p>
          <a:p>
            <a:pPr algn="just">
              <a:lnSpc>
                <a:spcPts val="4480"/>
              </a:lnSpc>
              <a:spcBef>
                <a:spcPct val="0"/>
              </a:spcBef>
            </a:pPr>
          </a:p>
        </p:txBody>
      </p:sp>
      <p:grpSp>
        <p:nvGrpSpPr>
          <p:cNvPr name="Group 13" id="13"/>
          <p:cNvGrpSpPr/>
          <p:nvPr/>
        </p:nvGrpSpPr>
        <p:grpSpPr>
          <a:xfrm rot="0">
            <a:off x="15761395" y="472706"/>
            <a:ext cx="1903444" cy="190344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15674692" y="963030"/>
            <a:ext cx="2076850" cy="1037096"/>
          </a:xfrm>
          <a:prstGeom prst="rect">
            <a:avLst/>
          </a:prstGeom>
        </p:spPr>
        <p:txBody>
          <a:bodyPr anchor="t" rtlCol="false" tIns="0" lIns="0" bIns="0" rIns="0">
            <a:spAutoFit/>
          </a:bodyPr>
          <a:lstStyle/>
          <a:p>
            <a:pPr algn="ctr">
              <a:lnSpc>
                <a:spcPts val="3954"/>
              </a:lnSpc>
            </a:pPr>
            <a:r>
              <a:rPr lang="en-US" sz="4345" b="true">
                <a:solidFill>
                  <a:srgbClr val="FFFFFF"/>
                </a:solidFill>
                <a:latin typeface="Barlow Bold"/>
                <a:ea typeface="Barlow Bold"/>
                <a:cs typeface="Barlow Bold"/>
                <a:sym typeface="Barlow Bold"/>
              </a:rPr>
              <a:t>QUARTA</a:t>
            </a:r>
          </a:p>
          <a:p>
            <a:pPr algn="ctr">
              <a:lnSpc>
                <a:spcPts val="3954"/>
              </a:lnSpc>
            </a:pPr>
            <a:r>
              <a:rPr lang="en-US" sz="4345">
                <a:solidFill>
                  <a:srgbClr val="FFFFFF"/>
                </a:solidFill>
                <a:latin typeface="Barlow"/>
                <a:ea typeface="Barlow"/>
                <a:cs typeface="Barlow"/>
                <a:sym typeface="Barlow"/>
              </a:rPr>
              <a:t>FASE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1028700" y="1888009"/>
            <a:ext cx="16230600" cy="7370291"/>
            <a:chOff x="0" y="0"/>
            <a:chExt cx="4274726" cy="1941147"/>
          </a:xfrm>
        </p:grpSpPr>
        <p:sp>
          <p:nvSpPr>
            <p:cNvPr name="Freeform 4" id="4"/>
            <p:cNvSpPr/>
            <p:nvPr/>
          </p:nvSpPr>
          <p:spPr>
            <a:xfrm flipH="false" flipV="false" rot="0">
              <a:off x="0" y="0"/>
              <a:ext cx="4274726" cy="1941147"/>
            </a:xfrm>
            <a:custGeom>
              <a:avLst/>
              <a:gdLst/>
              <a:ahLst/>
              <a:cxnLst/>
              <a:rect r="r" b="b" t="t" l="l"/>
              <a:pathLst>
                <a:path h="1941147" w="4274726">
                  <a:moveTo>
                    <a:pt x="24327" y="0"/>
                  </a:moveTo>
                  <a:lnTo>
                    <a:pt x="4250399" y="0"/>
                  </a:lnTo>
                  <a:cubicBezTo>
                    <a:pt x="4263834" y="0"/>
                    <a:pt x="4274726" y="10891"/>
                    <a:pt x="4274726" y="24327"/>
                  </a:cubicBezTo>
                  <a:lnTo>
                    <a:pt x="4274726" y="1916820"/>
                  </a:lnTo>
                  <a:cubicBezTo>
                    <a:pt x="4274726" y="1923272"/>
                    <a:pt x="4272163" y="1929459"/>
                    <a:pt x="4267601" y="1934021"/>
                  </a:cubicBezTo>
                  <a:cubicBezTo>
                    <a:pt x="4263039" y="1938584"/>
                    <a:pt x="4256851" y="1941147"/>
                    <a:pt x="4250399" y="1941147"/>
                  </a:cubicBezTo>
                  <a:lnTo>
                    <a:pt x="24327" y="1941147"/>
                  </a:lnTo>
                  <a:cubicBezTo>
                    <a:pt x="10891" y="1941147"/>
                    <a:pt x="0" y="1930255"/>
                    <a:pt x="0" y="1916820"/>
                  </a:cubicBezTo>
                  <a:lnTo>
                    <a:pt x="0" y="24327"/>
                  </a:lnTo>
                  <a:cubicBezTo>
                    <a:pt x="0" y="10891"/>
                    <a:pt x="10891" y="0"/>
                    <a:pt x="24327" y="0"/>
                  </a:cubicBezTo>
                  <a:close/>
                </a:path>
              </a:pathLst>
            </a:custGeom>
            <a:solidFill>
              <a:srgbClr val="FFFFFF"/>
            </a:solidFill>
          </p:spPr>
        </p:sp>
        <p:sp>
          <p:nvSpPr>
            <p:cNvPr name="TextBox 5" id="5"/>
            <p:cNvSpPr txBox="true"/>
            <p:nvPr/>
          </p:nvSpPr>
          <p:spPr>
            <a:xfrm>
              <a:off x="0" y="-38100"/>
              <a:ext cx="4274726" cy="1979247"/>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302784" y="0"/>
            <a:ext cx="17682433" cy="9838122"/>
            <a:chOff x="0" y="0"/>
            <a:chExt cx="23576577" cy="13117496"/>
          </a:xfrm>
        </p:grpSpPr>
        <p:sp>
          <p:nvSpPr>
            <p:cNvPr name="Freeform 7" id="7"/>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8" id="8"/>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9" id="9"/>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10" id="10"/>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TextBox 11" id="11"/>
          <p:cNvSpPr txBox="true"/>
          <p:nvPr/>
        </p:nvSpPr>
        <p:spPr>
          <a:xfrm rot="0">
            <a:off x="4603812" y="1242855"/>
            <a:ext cx="9080376" cy="972940"/>
          </a:xfrm>
          <a:prstGeom prst="rect">
            <a:avLst/>
          </a:prstGeom>
        </p:spPr>
        <p:txBody>
          <a:bodyPr anchor="t" rtlCol="false" tIns="0" lIns="0" bIns="0" rIns="0">
            <a:spAutoFit/>
          </a:bodyPr>
          <a:lstStyle/>
          <a:p>
            <a:pPr algn="ctr">
              <a:lnSpc>
                <a:spcPts val="7464"/>
              </a:lnSpc>
            </a:pPr>
            <a:r>
              <a:rPr lang="en-US" sz="7042" b="true">
                <a:solidFill>
                  <a:srgbClr val="FF6D4D"/>
                </a:solidFill>
                <a:latin typeface="Barlow Bold"/>
                <a:ea typeface="Barlow Bold"/>
                <a:cs typeface="Barlow Bold"/>
                <a:sym typeface="Barlow Bold"/>
              </a:rPr>
              <a:t>CON I PIEDI PER TERRA</a:t>
            </a:r>
          </a:p>
        </p:txBody>
      </p:sp>
      <p:grpSp>
        <p:nvGrpSpPr>
          <p:cNvPr name="Group 12" id="12"/>
          <p:cNvGrpSpPr/>
          <p:nvPr/>
        </p:nvGrpSpPr>
        <p:grpSpPr>
          <a:xfrm rot="0">
            <a:off x="15761395" y="472706"/>
            <a:ext cx="1903444" cy="190344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D4D"/>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15674692" y="963030"/>
            <a:ext cx="2076850" cy="1037096"/>
          </a:xfrm>
          <a:prstGeom prst="rect">
            <a:avLst/>
          </a:prstGeom>
        </p:spPr>
        <p:txBody>
          <a:bodyPr anchor="t" rtlCol="false" tIns="0" lIns="0" bIns="0" rIns="0">
            <a:spAutoFit/>
          </a:bodyPr>
          <a:lstStyle/>
          <a:p>
            <a:pPr algn="ctr">
              <a:lnSpc>
                <a:spcPts val="3954"/>
              </a:lnSpc>
            </a:pPr>
            <a:r>
              <a:rPr lang="en-US" sz="4345" b="true">
                <a:solidFill>
                  <a:srgbClr val="FFFFFF"/>
                </a:solidFill>
                <a:latin typeface="Barlow Bold"/>
                <a:ea typeface="Barlow Bold"/>
                <a:cs typeface="Barlow Bold"/>
                <a:sym typeface="Barlow Bold"/>
              </a:rPr>
              <a:t>QUARTA</a:t>
            </a:r>
          </a:p>
          <a:p>
            <a:pPr algn="ctr">
              <a:lnSpc>
                <a:spcPts val="3954"/>
              </a:lnSpc>
            </a:pPr>
            <a:r>
              <a:rPr lang="en-US" sz="4345">
                <a:solidFill>
                  <a:srgbClr val="FFFFFF"/>
                </a:solidFill>
                <a:latin typeface="Barlow"/>
                <a:ea typeface="Barlow"/>
                <a:cs typeface="Barlow"/>
                <a:sym typeface="Barlow"/>
              </a:rPr>
              <a:t>FASE</a:t>
            </a:r>
          </a:p>
        </p:txBody>
      </p:sp>
      <p:sp>
        <p:nvSpPr>
          <p:cNvPr name="TextBox 16" id="16"/>
          <p:cNvSpPr txBox="true"/>
          <p:nvPr/>
        </p:nvSpPr>
        <p:spPr>
          <a:xfrm rot="0">
            <a:off x="1574430" y="2309475"/>
            <a:ext cx="15138687" cy="6255385"/>
          </a:xfrm>
          <a:prstGeom prst="rect">
            <a:avLst/>
          </a:prstGeom>
        </p:spPr>
        <p:txBody>
          <a:bodyPr anchor="t" rtlCol="false" tIns="0" lIns="0" bIns="0" rIns="0">
            <a:spAutoFit/>
          </a:bodyPr>
          <a:lstStyle/>
          <a:p>
            <a:pPr algn="just">
              <a:lnSpc>
                <a:spcPts val="4340"/>
              </a:lnSpc>
            </a:pPr>
            <a:r>
              <a:rPr lang="en-US" sz="3100">
                <a:solidFill>
                  <a:srgbClr val="000000"/>
                </a:solidFill>
                <a:latin typeface="Barlow Condensed"/>
                <a:ea typeface="Barlow Condensed"/>
                <a:cs typeface="Barlow Condensed"/>
                <a:sym typeface="Barlow Condensed"/>
              </a:rPr>
              <a:t>Atteggiamento: </a:t>
            </a:r>
            <a:r>
              <a:rPr lang="en-US" sz="3100" b="true">
                <a:solidFill>
                  <a:srgbClr val="FF6D4D"/>
                </a:solidFill>
                <a:latin typeface="Barlow Condensed Bold"/>
                <a:ea typeface="Barlow Condensed Bold"/>
                <a:cs typeface="Barlow Condensed Bold"/>
                <a:sym typeface="Barlow Condensed Bold"/>
              </a:rPr>
              <a:t>GRATUITA’</a:t>
            </a:r>
          </a:p>
          <a:p>
            <a:pPr algn="just">
              <a:lnSpc>
                <a:spcPts val="2380"/>
              </a:lnSpc>
            </a:pPr>
          </a:p>
          <a:p>
            <a:pPr algn="just">
              <a:lnSpc>
                <a:spcPts val="4340"/>
              </a:lnSpc>
              <a:spcBef>
                <a:spcPct val="0"/>
              </a:spcBef>
            </a:pPr>
            <a:r>
              <a:rPr lang="en-US" sz="3100">
                <a:solidFill>
                  <a:srgbClr val="000000"/>
                </a:solidFill>
                <a:latin typeface="Barlow Condensed"/>
                <a:ea typeface="Barlow Condensed"/>
                <a:cs typeface="Barlow Condensed"/>
                <a:sym typeface="Barlow Condensed"/>
              </a:rPr>
              <a:t>Durante il</a:t>
            </a:r>
            <a:r>
              <a:rPr lang="en-US" sz="3100">
                <a:solidFill>
                  <a:srgbClr val="000000"/>
                </a:solidFill>
                <a:latin typeface="Barlow Condensed"/>
                <a:ea typeface="Barlow Condensed"/>
                <a:cs typeface="Barlow Condensed"/>
                <a:sym typeface="Barlow Condensed"/>
              </a:rPr>
              <a:t> </a:t>
            </a:r>
            <a:r>
              <a:rPr lang="en-US" b="true" sz="3100">
                <a:solidFill>
                  <a:srgbClr val="0070C0"/>
                </a:solidFill>
                <a:latin typeface="Barlow Condensed Bold"/>
                <a:ea typeface="Barlow Condensed Bold"/>
                <a:cs typeface="Barlow Condensed Bold"/>
                <a:sym typeface="Barlow Condensed Bold"/>
              </a:rPr>
              <a:t>Tempo Estat</a:t>
            </a:r>
            <a:r>
              <a:rPr lang="en-US" b="true" sz="3100">
                <a:solidFill>
                  <a:srgbClr val="0070C0"/>
                </a:solidFill>
                <a:latin typeface="Barlow Condensed Bold"/>
                <a:ea typeface="Barlow Condensed Bold"/>
                <a:cs typeface="Barlow Condensed Bold"/>
                <a:sym typeface="Barlow Condensed Bold"/>
              </a:rPr>
              <a:t>e Eccezionale</a:t>
            </a:r>
            <a:r>
              <a:rPr lang="en-US" sz="3100">
                <a:solidFill>
                  <a:srgbClr val="619161"/>
                </a:solidFill>
                <a:latin typeface="Barlow Condensed"/>
                <a:ea typeface="Barlow Condensed"/>
                <a:cs typeface="Barlow Condensed"/>
                <a:sym typeface="Barlow Condensed"/>
              </a:rPr>
              <a:t> </a:t>
            </a:r>
            <a:r>
              <a:rPr lang="en-US" sz="3100">
                <a:solidFill>
                  <a:srgbClr val="000000"/>
                </a:solidFill>
                <a:latin typeface="Barlow Condensed"/>
                <a:ea typeface="Barlow Condensed"/>
                <a:cs typeface="Barlow Condensed"/>
                <a:sym typeface="Barlow Condensed"/>
              </a:rPr>
              <a:t>i bambini e i ragazzi hanno l’occasione di conoscere posti nuovi e, spesso, nuove comunità. Comprendono che, anche se lontani dai propri luoghi abitu</a:t>
            </a:r>
            <a:r>
              <a:rPr lang="en-US" sz="3100">
                <a:solidFill>
                  <a:srgbClr val="000000"/>
                </a:solidFill>
                <a:latin typeface="Barlow Condensed"/>
                <a:ea typeface="Barlow Condensed"/>
                <a:cs typeface="Barlow Condensed"/>
                <a:sym typeface="Barlow Condensed"/>
              </a:rPr>
              <a:t>ali, ovunque possono senti</a:t>
            </a:r>
            <a:r>
              <a:rPr lang="en-US" sz="3100">
                <a:solidFill>
                  <a:srgbClr val="000000"/>
                </a:solidFill>
                <a:latin typeface="Barlow Condensed"/>
                <a:ea typeface="Barlow Condensed"/>
                <a:cs typeface="Barlow Condensed"/>
                <a:sym typeface="Barlow Condensed"/>
              </a:rPr>
              <a:t>rsi a</a:t>
            </a:r>
            <a:r>
              <a:rPr lang="en-US" sz="3100">
                <a:solidFill>
                  <a:srgbClr val="000000"/>
                </a:solidFill>
                <a:latin typeface="Barlow Condensed"/>
                <a:ea typeface="Barlow Condensed"/>
                <a:cs typeface="Barlow Condensed"/>
                <a:sym typeface="Barlow Condensed"/>
              </a:rPr>
              <a:t> cas</a:t>
            </a:r>
            <a:r>
              <a:rPr lang="en-US" sz="3100">
                <a:solidFill>
                  <a:srgbClr val="000000"/>
                </a:solidFill>
                <a:latin typeface="Barlow Condensed"/>
                <a:ea typeface="Barlow Condensed"/>
                <a:cs typeface="Barlow Condensed"/>
                <a:sym typeface="Barlow Condensed"/>
              </a:rPr>
              <a:t>a e portare la loro testimonianza. Anche se lontani, continuano a s</a:t>
            </a:r>
            <a:r>
              <a:rPr lang="en-US" sz="3100">
                <a:solidFill>
                  <a:srgbClr val="000000"/>
                </a:solidFill>
                <a:latin typeface="Barlow Condensed"/>
                <a:ea typeface="Barlow Condensed"/>
                <a:cs typeface="Barlow Condensed"/>
                <a:sym typeface="Barlow Condensed"/>
              </a:rPr>
              <a:t>en</a:t>
            </a:r>
            <a:r>
              <a:rPr lang="en-US" sz="3100">
                <a:solidFill>
                  <a:srgbClr val="000000"/>
                </a:solidFill>
                <a:latin typeface="Barlow Condensed"/>
                <a:ea typeface="Barlow Condensed"/>
                <a:cs typeface="Barlow Condensed"/>
                <a:sym typeface="Barlow Condensed"/>
              </a:rPr>
              <a:t>tirsi</a:t>
            </a:r>
            <a:r>
              <a:rPr lang="en-US" sz="3100">
                <a:solidFill>
                  <a:srgbClr val="000000"/>
                </a:solidFill>
                <a:latin typeface="Barlow Condensed"/>
                <a:ea typeface="Barlow Condensed"/>
                <a:cs typeface="Barlow Condensed"/>
                <a:sym typeface="Barlow Condensed"/>
              </a:rPr>
              <a:t> </a:t>
            </a:r>
            <a:r>
              <a:rPr lang="en-US" sz="3100">
                <a:solidFill>
                  <a:srgbClr val="000000"/>
                </a:solidFill>
                <a:latin typeface="Barlow Condensed"/>
                <a:ea typeface="Barlow Condensed"/>
                <a:cs typeface="Barlow Condensed"/>
                <a:sym typeface="Barlow Condensed"/>
              </a:rPr>
              <a:t>par</a:t>
            </a:r>
            <a:r>
              <a:rPr lang="en-US" sz="3100">
                <a:solidFill>
                  <a:srgbClr val="000000"/>
                </a:solidFill>
                <a:latin typeface="Barlow Condensed"/>
                <a:ea typeface="Barlow Condensed"/>
                <a:cs typeface="Barlow Condensed"/>
                <a:sym typeface="Barlow Condensed"/>
              </a:rPr>
              <a:t>te di c</a:t>
            </a:r>
            <a:r>
              <a:rPr lang="en-US" sz="3100">
                <a:solidFill>
                  <a:srgbClr val="000000"/>
                </a:solidFill>
                <a:latin typeface="Barlow Condensed"/>
                <a:ea typeface="Barlow Condensed"/>
                <a:cs typeface="Barlow Condensed"/>
                <a:sym typeface="Barlow Condensed"/>
              </a:rPr>
              <a:t>iò </a:t>
            </a:r>
            <a:r>
              <a:rPr lang="en-US" sz="3100">
                <a:solidFill>
                  <a:srgbClr val="000000"/>
                </a:solidFill>
                <a:latin typeface="Barlow Condensed"/>
                <a:ea typeface="Barlow Condensed"/>
                <a:cs typeface="Barlow Condensed"/>
                <a:sym typeface="Barlow Condensed"/>
              </a:rPr>
              <a:t>che h</a:t>
            </a:r>
            <a:r>
              <a:rPr lang="en-US" sz="3100">
                <a:solidFill>
                  <a:srgbClr val="000000"/>
                </a:solidFill>
                <a:latin typeface="Barlow Condensed"/>
                <a:ea typeface="Barlow Condensed"/>
                <a:cs typeface="Barlow Condensed"/>
                <a:sym typeface="Barlow Condensed"/>
              </a:rPr>
              <a:t>anno lasciato, e questo dona uno slancio nuovo alle loro scoperte. Infatti, con i ritmi dell’estate cambia l’ordinarietà, ma questo non fa venir meno l’impegno ad aver cura della propria amicizia con Gesù e con gli altri.</a:t>
            </a:r>
          </a:p>
          <a:p>
            <a:pPr algn="just">
              <a:lnSpc>
                <a:spcPts val="4340"/>
              </a:lnSpc>
              <a:spcBef>
                <a:spcPct val="0"/>
              </a:spcBef>
            </a:pPr>
          </a:p>
          <a:p>
            <a:pPr algn="just">
              <a:lnSpc>
                <a:spcPts val="4340"/>
              </a:lnSpc>
              <a:spcBef>
                <a:spcPct val="0"/>
              </a:spcBef>
            </a:pPr>
            <a:r>
              <a:rPr lang="en-US" sz="3100">
                <a:solidFill>
                  <a:srgbClr val="000000"/>
                </a:solidFill>
                <a:latin typeface="Barlow Condensed"/>
                <a:ea typeface="Barlow Condensed"/>
                <a:cs typeface="Barlow Condensed"/>
                <a:sym typeface="Barlow Condensed"/>
              </a:rPr>
              <a:t>Il </a:t>
            </a:r>
            <a:r>
              <a:rPr lang="en-US" b="true" sz="3100">
                <a:solidFill>
                  <a:srgbClr val="FF66C4"/>
                </a:solidFill>
                <a:latin typeface="Barlow Condensed Bold"/>
                <a:ea typeface="Barlow Condensed Bold"/>
                <a:cs typeface="Barlow Condensed Bold"/>
                <a:sym typeface="Barlow Condensed Bold"/>
              </a:rPr>
              <a:t>Tempo ordinario</a:t>
            </a:r>
            <a:r>
              <a:rPr lang="en-US" sz="3100">
                <a:solidFill>
                  <a:srgbClr val="000000"/>
                </a:solidFill>
                <a:latin typeface="Barlow Condensed"/>
                <a:ea typeface="Barlow Condensed"/>
                <a:cs typeface="Barlow Condensed"/>
                <a:sym typeface="Barlow Condensed"/>
              </a:rPr>
              <a:t> richiama la necessità di dedicare ogni giorno tempi e spazi per l’ascolto della Parola e la partecipazione ai sacramenti, senza che questo porti… fuori dal mondo! Incarnare il Vangelo nel</a:t>
            </a:r>
            <a:r>
              <a:rPr lang="en-US" sz="3100">
                <a:solidFill>
                  <a:srgbClr val="000000"/>
                </a:solidFill>
                <a:latin typeface="Barlow Condensed"/>
                <a:ea typeface="Barlow Condensed"/>
                <a:cs typeface="Barlow Condensed"/>
                <a:sym typeface="Barlow Condensed"/>
              </a:rPr>
              <a:t>l</a:t>
            </a:r>
            <a:r>
              <a:rPr lang="en-US" sz="3100">
                <a:solidFill>
                  <a:srgbClr val="000000"/>
                </a:solidFill>
                <a:latin typeface="Barlow Condensed"/>
                <a:ea typeface="Barlow Condensed"/>
                <a:cs typeface="Barlow Condensed"/>
                <a:sym typeface="Barlow Condensed"/>
              </a:rPr>
              <a:t>a v</a:t>
            </a:r>
            <a:r>
              <a:rPr lang="en-US" sz="3100">
                <a:solidFill>
                  <a:srgbClr val="000000"/>
                </a:solidFill>
                <a:latin typeface="Barlow Condensed"/>
                <a:ea typeface="Barlow Condensed"/>
                <a:cs typeface="Barlow Condensed"/>
                <a:sym typeface="Barlow Condensed"/>
              </a:rPr>
              <a:t>i</a:t>
            </a:r>
            <a:r>
              <a:rPr lang="en-US" sz="3100">
                <a:solidFill>
                  <a:srgbClr val="000000"/>
                </a:solidFill>
                <a:latin typeface="Barlow Condensed"/>
                <a:ea typeface="Barlow Condensed"/>
                <a:cs typeface="Barlow Condensed"/>
                <a:sym typeface="Barlow Condensed"/>
              </a:rPr>
              <a:t>t</a:t>
            </a:r>
            <a:r>
              <a:rPr lang="en-US" sz="3100">
                <a:solidFill>
                  <a:srgbClr val="000000"/>
                </a:solidFill>
                <a:latin typeface="Barlow Condensed"/>
                <a:ea typeface="Barlow Condensed"/>
                <a:cs typeface="Barlow Condensed"/>
                <a:sym typeface="Barlow Condensed"/>
              </a:rPr>
              <a:t>a di og</a:t>
            </a:r>
            <a:r>
              <a:rPr lang="en-US" sz="3100">
                <a:solidFill>
                  <a:srgbClr val="000000"/>
                </a:solidFill>
                <a:latin typeface="Barlow Condensed"/>
                <a:ea typeface="Barlow Condensed"/>
                <a:cs typeface="Barlow Condensed"/>
                <a:sym typeface="Barlow Condensed"/>
              </a:rPr>
              <a:t>n</a:t>
            </a:r>
            <a:r>
              <a:rPr lang="en-US" sz="3100">
                <a:solidFill>
                  <a:srgbClr val="000000"/>
                </a:solidFill>
                <a:latin typeface="Barlow Condensed"/>
                <a:ea typeface="Barlow Condensed"/>
                <a:cs typeface="Barlow Condensed"/>
                <a:sym typeface="Barlow Condensed"/>
              </a:rPr>
              <a:t>i </a:t>
            </a:r>
            <a:r>
              <a:rPr lang="en-US" sz="3100">
                <a:solidFill>
                  <a:srgbClr val="000000"/>
                </a:solidFill>
                <a:latin typeface="Barlow Condensed"/>
                <a:ea typeface="Barlow Condensed"/>
                <a:cs typeface="Barlow Condensed"/>
                <a:sym typeface="Barlow Condensed"/>
              </a:rPr>
              <a:t>gi</a:t>
            </a:r>
            <a:r>
              <a:rPr lang="en-US" sz="3100">
                <a:solidFill>
                  <a:srgbClr val="000000"/>
                </a:solidFill>
                <a:latin typeface="Barlow Condensed"/>
                <a:ea typeface="Barlow Condensed"/>
                <a:cs typeface="Barlow Condensed"/>
                <a:sym typeface="Barlow Condensed"/>
              </a:rPr>
              <a:t>orno significa educarsi a portare la «contemplazione sulle strade» (cfr. Carlo Carretto, Lettere dal deserto), facendo in modo che ogni luogo possa essere il posto giusto dove vivere l’esperienza della fraternità.</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1370" t="-34850" r="0" b="-124917"/>
            </a:stretch>
          </a:blipFill>
        </p:spPr>
      </p:sp>
      <p:grpSp>
        <p:nvGrpSpPr>
          <p:cNvPr name="Group 3" id="3"/>
          <p:cNvGrpSpPr/>
          <p:nvPr/>
        </p:nvGrpSpPr>
        <p:grpSpPr>
          <a:xfrm rot="0">
            <a:off x="302784" y="0"/>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Freeform 8" id="8"/>
          <p:cNvSpPr/>
          <p:nvPr/>
        </p:nvSpPr>
        <p:spPr>
          <a:xfrm flipH="false" flipV="false" rot="255356">
            <a:off x="8872632" y="1640345"/>
            <a:ext cx="5641670" cy="5660538"/>
          </a:xfrm>
          <a:custGeom>
            <a:avLst/>
            <a:gdLst/>
            <a:ahLst/>
            <a:cxnLst/>
            <a:rect r="r" b="b" t="t" l="l"/>
            <a:pathLst>
              <a:path h="5660538" w="5641670">
                <a:moveTo>
                  <a:pt x="0" y="0"/>
                </a:moveTo>
                <a:lnTo>
                  <a:pt x="5641669" y="0"/>
                </a:lnTo>
                <a:lnTo>
                  <a:pt x="5641669" y="5660538"/>
                </a:lnTo>
                <a:lnTo>
                  <a:pt x="0" y="5660538"/>
                </a:lnTo>
                <a:lnTo>
                  <a:pt x="0" y="0"/>
                </a:lnTo>
                <a:close/>
              </a:path>
            </a:pathLst>
          </a:custGeom>
          <a:blipFill>
            <a:blip r:embed="rId7"/>
            <a:stretch>
              <a:fillRect l="0" t="0" r="0" b="0"/>
            </a:stretch>
          </a:blipFill>
        </p:spPr>
      </p:sp>
      <p:sp>
        <p:nvSpPr>
          <p:cNvPr name="Freeform 9" id="9"/>
          <p:cNvSpPr/>
          <p:nvPr/>
        </p:nvSpPr>
        <p:spPr>
          <a:xfrm flipH="false" flipV="false" rot="-226114">
            <a:off x="3262890" y="1738364"/>
            <a:ext cx="5574483" cy="5586898"/>
          </a:xfrm>
          <a:custGeom>
            <a:avLst/>
            <a:gdLst/>
            <a:ahLst/>
            <a:cxnLst/>
            <a:rect r="r" b="b" t="t" l="l"/>
            <a:pathLst>
              <a:path h="5586898" w="5574483">
                <a:moveTo>
                  <a:pt x="0" y="0"/>
                </a:moveTo>
                <a:lnTo>
                  <a:pt x="5574483" y="0"/>
                </a:lnTo>
                <a:lnTo>
                  <a:pt x="5574483" y="5586899"/>
                </a:lnTo>
                <a:lnTo>
                  <a:pt x="0" y="5586899"/>
                </a:lnTo>
                <a:lnTo>
                  <a:pt x="0" y="0"/>
                </a:lnTo>
                <a:close/>
              </a:path>
            </a:pathLst>
          </a:custGeom>
          <a:blipFill>
            <a:blip r:embed="rId8"/>
            <a:stretch>
              <a:fillRect l="0" t="0" r="0" b="0"/>
            </a:stretch>
          </a:blipFill>
        </p:spPr>
      </p:sp>
      <p:sp>
        <p:nvSpPr>
          <p:cNvPr name="Freeform 10" id="10"/>
          <p:cNvSpPr/>
          <p:nvPr/>
        </p:nvSpPr>
        <p:spPr>
          <a:xfrm flipH="false" flipV="false" rot="583531">
            <a:off x="7083517" y="4148399"/>
            <a:ext cx="5107081" cy="5118455"/>
          </a:xfrm>
          <a:custGeom>
            <a:avLst/>
            <a:gdLst/>
            <a:ahLst/>
            <a:cxnLst/>
            <a:rect r="r" b="b" t="t" l="l"/>
            <a:pathLst>
              <a:path h="5118455" w="5107081">
                <a:moveTo>
                  <a:pt x="0" y="0"/>
                </a:moveTo>
                <a:lnTo>
                  <a:pt x="5107081" y="0"/>
                </a:lnTo>
                <a:lnTo>
                  <a:pt x="5107081" y="5118456"/>
                </a:lnTo>
                <a:lnTo>
                  <a:pt x="0" y="5118456"/>
                </a:lnTo>
                <a:lnTo>
                  <a:pt x="0" y="0"/>
                </a:lnTo>
                <a:close/>
              </a:path>
            </a:pathLst>
          </a:custGeom>
          <a:blipFill>
            <a:blip r:embed="rId9"/>
            <a:stretch>
              <a:fillRect l="0" t="0" r="0" b="0"/>
            </a:stretch>
          </a:blipFill>
        </p:spPr>
      </p:sp>
      <p:sp>
        <p:nvSpPr>
          <p:cNvPr name="Freeform 11" id="11"/>
          <p:cNvSpPr/>
          <p:nvPr/>
        </p:nvSpPr>
        <p:spPr>
          <a:xfrm flipH="false" flipV="false" rot="-624124">
            <a:off x="917832" y="4057360"/>
            <a:ext cx="5331484" cy="5343359"/>
          </a:xfrm>
          <a:custGeom>
            <a:avLst/>
            <a:gdLst/>
            <a:ahLst/>
            <a:cxnLst/>
            <a:rect r="r" b="b" t="t" l="l"/>
            <a:pathLst>
              <a:path h="5343359" w="5331484">
                <a:moveTo>
                  <a:pt x="0" y="0"/>
                </a:moveTo>
                <a:lnTo>
                  <a:pt x="5331485" y="0"/>
                </a:lnTo>
                <a:lnTo>
                  <a:pt x="5331485" y="5343359"/>
                </a:lnTo>
                <a:lnTo>
                  <a:pt x="0" y="5343359"/>
                </a:lnTo>
                <a:lnTo>
                  <a:pt x="0" y="0"/>
                </a:lnTo>
                <a:close/>
              </a:path>
            </a:pathLst>
          </a:custGeom>
          <a:blipFill>
            <a:blip r:embed="rId10"/>
            <a:stretch>
              <a:fillRect l="0" t="0" r="0" b="0"/>
            </a:stretch>
          </a:blipFill>
        </p:spPr>
      </p:sp>
      <p:sp>
        <p:nvSpPr>
          <p:cNvPr name="Freeform 12" id="12"/>
          <p:cNvSpPr/>
          <p:nvPr/>
        </p:nvSpPr>
        <p:spPr>
          <a:xfrm flipH="false" flipV="false" rot="531160">
            <a:off x="13299097" y="3716038"/>
            <a:ext cx="4055143" cy="5667125"/>
          </a:xfrm>
          <a:custGeom>
            <a:avLst/>
            <a:gdLst/>
            <a:ahLst/>
            <a:cxnLst/>
            <a:rect r="r" b="b" t="t" l="l"/>
            <a:pathLst>
              <a:path h="5667125" w="4055143">
                <a:moveTo>
                  <a:pt x="0" y="0"/>
                </a:moveTo>
                <a:lnTo>
                  <a:pt x="4055143" y="0"/>
                </a:lnTo>
                <a:lnTo>
                  <a:pt x="4055143" y="5667125"/>
                </a:lnTo>
                <a:lnTo>
                  <a:pt x="0" y="5667125"/>
                </a:lnTo>
                <a:lnTo>
                  <a:pt x="0" y="0"/>
                </a:lnTo>
                <a:close/>
              </a:path>
            </a:pathLst>
          </a:custGeom>
          <a:blipFill>
            <a:blip r:embed="rId11"/>
            <a:stretch>
              <a:fillRect l="0" t="0" r="0" b="0"/>
            </a:stretch>
          </a:blipFill>
        </p:spPr>
      </p:sp>
      <p:grpSp>
        <p:nvGrpSpPr>
          <p:cNvPr name="Group 13" id="13"/>
          <p:cNvGrpSpPr/>
          <p:nvPr/>
        </p:nvGrpSpPr>
        <p:grpSpPr>
          <a:xfrm rot="0">
            <a:off x="1645845" y="1561209"/>
            <a:ext cx="5286239" cy="1056638"/>
            <a:chOff x="0" y="0"/>
            <a:chExt cx="1392260" cy="278292"/>
          </a:xfrm>
        </p:grpSpPr>
        <p:sp>
          <p:nvSpPr>
            <p:cNvPr name="Freeform 14" id="14"/>
            <p:cNvSpPr/>
            <p:nvPr/>
          </p:nvSpPr>
          <p:spPr>
            <a:xfrm flipH="false" flipV="false" rot="0">
              <a:off x="0" y="0"/>
              <a:ext cx="1392260" cy="278292"/>
            </a:xfrm>
            <a:custGeom>
              <a:avLst/>
              <a:gdLst/>
              <a:ahLst/>
              <a:cxnLst/>
              <a:rect r="r" b="b" t="t" l="l"/>
              <a:pathLst>
                <a:path h="278292" w="1392260">
                  <a:moveTo>
                    <a:pt x="139146" y="0"/>
                  </a:moveTo>
                  <a:lnTo>
                    <a:pt x="1253115" y="0"/>
                  </a:lnTo>
                  <a:cubicBezTo>
                    <a:pt x="1290018" y="0"/>
                    <a:pt x="1325411" y="14660"/>
                    <a:pt x="1351506" y="40755"/>
                  </a:cubicBezTo>
                  <a:cubicBezTo>
                    <a:pt x="1377601" y="66850"/>
                    <a:pt x="1392260" y="102242"/>
                    <a:pt x="1392260" y="139146"/>
                  </a:cubicBezTo>
                  <a:lnTo>
                    <a:pt x="1392260" y="139146"/>
                  </a:lnTo>
                  <a:cubicBezTo>
                    <a:pt x="1392260" y="176050"/>
                    <a:pt x="1377601" y="211442"/>
                    <a:pt x="1351506" y="237537"/>
                  </a:cubicBezTo>
                  <a:cubicBezTo>
                    <a:pt x="1325411" y="263632"/>
                    <a:pt x="1290018" y="278292"/>
                    <a:pt x="1253115" y="278292"/>
                  </a:cubicBezTo>
                  <a:lnTo>
                    <a:pt x="139146" y="278292"/>
                  </a:lnTo>
                  <a:cubicBezTo>
                    <a:pt x="102242" y="278292"/>
                    <a:pt x="66850" y="263632"/>
                    <a:pt x="40755" y="237537"/>
                  </a:cubicBezTo>
                  <a:cubicBezTo>
                    <a:pt x="14660" y="211442"/>
                    <a:pt x="0" y="176050"/>
                    <a:pt x="0" y="139146"/>
                  </a:cubicBezTo>
                  <a:lnTo>
                    <a:pt x="0" y="139146"/>
                  </a:lnTo>
                  <a:cubicBezTo>
                    <a:pt x="0" y="102242"/>
                    <a:pt x="14660" y="66850"/>
                    <a:pt x="40755" y="40755"/>
                  </a:cubicBezTo>
                  <a:cubicBezTo>
                    <a:pt x="66850" y="14660"/>
                    <a:pt x="102242" y="0"/>
                    <a:pt x="139146" y="0"/>
                  </a:cubicBezTo>
                  <a:close/>
                </a:path>
              </a:pathLst>
            </a:custGeom>
            <a:solidFill>
              <a:srgbClr val="2F5597"/>
            </a:solidFill>
          </p:spPr>
        </p:sp>
        <p:sp>
          <p:nvSpPr>
            <p:cNvPr name="TextBox 15" id="15"/>
            <p:cNvSpPr txBox="true"/>
            <p:nvPr/>
          </p:nvSpPr>
          <p:spPr>
            <a:xfrm>
              <a:off x="0" y="-104775"/>
              <a:ext cx="1392260" cy="383067"/>
            </a:xfrm>
            <a:prstGeom prst="rect">
              <a:avLst/>
            </a:prstGeom>
          </p:spPr>
          <p:txBody>
            <a:bodyPr anchor="ctr" rtlCol="false" tIns="50800" lIns="50800" bIns="50800" rIns="50800"/>
            <a:lstStyle/>
            <a:p>
              <a:pPr algn="ctr">
                <a:lnSpc>
                  <a:spcPts val="6999"/>
                </a:lnSpc>
              </a:pPr>
              <a:r>
                <a:rPr lang="en-US" b="true" sz="4999">
                  <a:solidFill>
                    <a:srgbClr val="FFFFFF"/>
                  </a:solidFill>
                  <a:latin typeface="Barlow Condensed Bold"/>
                  <a:ea typeface="Barlow Condensed Bold"/>
                  <a:cs typeface="Barlow Condensed Bold"/>
                  <a:sym typeface="Barlow Condensed Bold"/>
                </a:rPr>
                <a:t>Le guide d’arco</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1370" t="-34850" r="0" b="-124917"/>
            </a:stretch>
          </a:blipFill>
        </p:spPr>
      </p:sp>
      <p:grpSp>
        <p:nvGrpSpPr>
          <p:cNvPr name="Group 3" id="3"/>
          <p:cNvGrpSpPr/>
          <p:nvPr/>
        </p:nvGrpSpPr>
        <p:grpSpPr>
          <a:xfrm rot="0">
            <a:off x="302784" y="0"/>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pic>
        <p:nvPicPr>
          <p:cNvPr name="Picture 8" id="8"/>
          <p:cNvPicPr>
            <a:picLocks noChangeAspect="true"/>
          </p:cNvPicPr>
          <p:nvPr/>
        </p:nvPicPr>
        <p:blipFill>
          <a:blip r:embed="rId7"/>
          <a:stretch>
            <a:fillRect/>
          </a:stretch>
        </p:blipFill>
        <p:spPr>
          <a:xfrm rot="0">
            <a:off x="2084346" y="166278"/>
            <a:ext cx="8128996" cy="10349062"/>
          </a:xfrm>
          <a:prstGeom prst="rect">
            <a:avLst/>
          </a:prstGeom>
        </p:spPr>
      </p:pic>
      <p:grpSp>
        <p:nvGrpSpPr>
          <p:cNvPr name="Group 9" id="9"/>
          <p:cNvGrpSpPr/>
          <p:nvPr/>
        </p:nvGrpSpPr>
        <p:grpSpPr>
          <a:xfrm rot="0">
            <a:off x="8527829" y="1586383"/>
            <a:ext cx="5286239" cy="1056638"/>
            <a:chOff x="0" y="0"/>
            <a:chExt cx="1392260" cy="278292"/>
          </a:xfrm>
        </p:grpSpPr>
        <p:sp>
          <p:nvSpPr>
            <p:cNvPr name="Freeform 10" id="10"/>
            <p:cNvSpPr/>
            <p:nvPr/>
          </p:nvSpPr>
          <p:spPr>
            <a:xfrm flipH="false" flipV="false" rot="0">
              <a:off x="0" y="0"/>
              <a:ext cx="1392260" cy="278292"/>
            </a:xfrm>
            <a:custGeom>
              <a:avLst/>
              <a:gdLst/>
              <a:ahLst/>
              <a:cxnLst/>
              <a:rect r="r" b="b" t="t" l="l"/>
              <a:pathLst>
                <a:path h="278292" w="1392260">
                  <a:moveTo>
                    <a:pt x="139146" y="0"/>
                  </a:moveTo>
                  <a:lnTo>
                    <a:pt x="1253115" y="0"/>
                  </a:lnTo>
                  <a:cubicBezTo>
                    <a:pt x="1290018" y="0"/>
                    <a:pt x="1325411" y="14660"/>
                    <a:pt x="1351506" y="40755"/>
                  </a:cubicBezTo>
                  <a:cubicBezTo>
                    <a:pt x="1377601" y="66850"/>
                    <a:pt x="1392260" y="102242"/>
                    <a:pt x="1392260" y="139146"/>
                  </a:cubicBezTo>
                  <a:lnTo>
                    <a:pt x="1392260" y="139146"/>
                  </a:lnTo>
                  <a:cubicBezTo>
                    <a:pt x="1392260" y="176050"/>
                    <a:pt x="1377601" y="211442"/>
                    <a:pt x="1351506" y="237537"/>
                  </a:cubicBezTo>
                  <a:cubicBezTo>
                    <a:pt x="1325411" y="263632"/>
                    <a:pt x="1290018" y="278292"/>
                    <a:pt x="1253115" y="278292"/>
                  </a:cubicBezTo>
                  <a:lnTo>
                    <a:pt x="139146" y="278292"/>
                  </a:lnTo>
                  <a:cubicBezTo>
                    <a:pt x="102242" y="278292"/>
                    <a:pt x="66850" y="263632"/>
                    <a:pt x="40755" y="237537"/>
                  </a:cubicBezTo>
                  <a:cubicBezTo>
                    <a:pt x="14660" y="211442"/>
                    <a:pt x="0" y="176050"/>
                    <a:pt x="0" y="139146"/>
                  </a:cubicBezTo>
                  <a:lnTo>
                    <a:pt x="0" y="139146"/>
                  </a:lnTo>
                  <a:cubicBezTo>
                    <a:pt x="0" y="102242"/>
                    <a:pt x="14660" y="66850"/>
                    <a:pt x="40755" y="40755"/>
                  </a:cubicBezTo>
                  <a:cubicBezTo>
                    <a:pt x="66850" y="14660"/>
                    <a:pt x="102242" y="0"/>
                    <a:pt x="139146" y="0"/>
                  </a:cubicBezTo>
                  <a:close/>
                </a:path>
              </a:pathLst>
            </a:custGeom>
            <a:solidFill>
              <a:srgbClr val="2F5597"/>
            </a:solidFill>
          </p:spPr>
        </p:sp>
        <p:sp>
          <p:nvSpPr>
            <p:cNvPr name="TextBox 11" id="11"/>
            <p:cNvSpPr txBox="true"/>
            <p:nvPr/>
          </p:nvSpPr>
          <p:spPr>
            <a:xfrm>
              <a:off x="0" y="-104775"/>
              <a:ext cx="1392260" cy="383067"/>
            </a:xfrm>
            <a:prstGeom prst="rect">
              <a:avLst/>
            </a:prstGeom>
          </p:spPr>
          <p:txBody>
            <a:bodyPr anchor="ctr" rtlCol="false" tIns="50800" lIns="50800" bIns="50800" rIns="50800"/>
            <a:lstStyle/>
            <a:p>
              <a:pPr algn="ctr">
                <a:lnSpc>
                  <a:spcPts val="6999"/>
                </a:lnSpc>
              </a:pPr>
              <a:r>
                <a:rPr lang="en-US" b="true" sz="4999">
                  <a:solidFill>
                    <a:srgbClr val="FFFFFF"/>
                  </a:solidFill>
                  <a:latin typeface="Barlow Condensed Bold"/>
                  <a:ea typeface="Barlow Condensed Bold"/>
                  <a:cs typeface="Barlow Condensed Bold"/>
                  <a:sym typeface="Barlow Condensed Bold"/>
                </a:rPr>
                <a:t>La storia</a:t>
              </a:r>
            </a:p>
          </p:txBody>
        </p:sp>
      </p:grpSp>
      <p:sp>
        <p:nvSpPr>
          <p:cNvPr name="Freeform 12" id="12"/>
          <p:cNvSpPr/>
          <p:nvPr/>
        </p:nvSpPr>
        <p:spPr>
          <a:xfrm flipH="false" flipV="false" rot="0">
            <a:off x="-935905" y="4490234"/>
            <a:ext cx="3505859" cy="6409932"/>
          </a:xfrm>
          <a:custGeom>
            <a:avLst/>
            <a:gdLst/>
            <a:ahLst/>
            <a:cxnLst/>
            <a:rect r="r" b="b" t="t" l="l"/>
            <a:pathLst>
              <a:path h="6409932" w="3505859">
                <a:moveTo>
                  <a:pt x="0" y="0"/>
                </a:moveTo>
                <a:lnTo>
                  <a:pt x="3505859" y="0"/>
                </a:lnTo>
                <a:lnTo>
                  <a:pt x="3505859" y="6409932"/>
                </a:lnTo>
                <a:lnTo>
                  <a:pt x="0" y="6409932"/>
                </a:lnTo>
                <a:lnTo>
                  <a:pt x="0" y="0"/>
                </a:lnTo>
                <a:close/>
              </a:path>
            </a:pathLst>
          </a:custGeom>
          <a:blipFill>
            <a:blip r:embed="rId8"/>
            <a:stretch>
              <a:fillRect l="0" t="0" r="0" b="0"/>
            </a:stretch>
          </a:blipFill>
        </p:spPr>
      </p:sp>
      <p:sp>
        <p:nvSpPr>
          <p:cNvPr name="TextBox 13" id="13"/>
          <p:cNvSpPr txBox="true"/>
          <p:nvPr/>
        </p:nvSpPr>
        <p:spPr>
          <a:xfrm rot="0">
            <a:off x="9910742" y="2907117"/>
            <a:ext cx="5056884" cy="6101715"/>
          </a:xfrm>
          <a:prstGeom prst="rect">
            <a:avLst/>
          </a:prstGeom>
        </p:spPr>
        <p:txBody>
          <a:bodyPr anchor="t" rtlCol="false" tIns="0" lIns="0" bIns="0" rIns="0">
            <a:spAutoFit/>
          </a:bodyPr>
          <a:lstStyle/>
          <a:p>
            <a:pPr algn="l">
              <a:lnSpc>
                <a:spcPts val="5354"/>
              </a:lnSpc>
            </a:pPr>
            <a:r>
              <a:rPr lang="en-US" sz="4499">
                <a:solidFill>
                  <a:srgbClr val="000000"/>
                </a:solidFill>
                <a:latin typeface="Barlow Condensed"/>
                <a:ea typeface="Barlow Condensed"/>
                <a:cs typeface="Barlow Condensed"/>
                <a:sym typeface="Barlow Condensed"/>
              </a:rPr>
              <a:t>Un'avventura straordinaria per imparare a vivere e collaborare a 400 km dalla Terra: un viaggio autentico tra scienza, quotidianità e nuove prospettive sulla felicità condivisa.</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302784" y="0"/>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Freeform 8" id="8"/>
          <p:cNvSpPr/>
          <p:nvPr/>
        </p:nvSpPr>
        <p:spPr>
          <a:xfrm flipH="false" flipV="false" rot="-417473">
            <a:off x="1753496" y="1516293"/>
            <a:ext cx="8411890" cy="5951412"/>
          </a:xfrm>
          <a:custGeom>
            <a:avLst/>
            <a:gdLst/>
            <a:ahLst/>
            <a:cxnLst/>
            <a:rect r="r" b="b" t="t" l="l"/>
            <a:pathLst>
              <a:path h="5951412" w="8411890">
                <a:moveTo>
                  <a:pt x="0" y="0"/>
                </a:moveTo>
                <a:lnTo>
                  <a:pt x="8411890" y="0"/>
                </a:lnTo>
                <a:lnTo>
                  <a:pt x="8411890" y="5951413"/>
                </a:lnTo>
                <a:lnTo>
                  <a:pt x="0" y="5951413"/>
                </a:lnTo>
                <a:lnTo>
                  <a:pt x="0" y="0"/>
                </a:lnTo>
                <a:close/>
              </a:path>
            </a:pathLst>
          </a:custGeom>
          <a:blipFill>
            <a:blip r:embed="rId7"/>
            <a:stretch>
              <a:fillRect l="0" t="0" r="0" b="0"/>
            </a:stretch>
          </a:blipFill>
          <a:ln w="104775" cap="rnd">
            <a:solidFill>
              <a:srgbClr val="FFFFFF"/>
            </a:solidFill>
            <a:prstDash val="solid"/>
            <a:round/>
          </a:ln>
        </p:spPr>
      </p:sp>
      <p:sp>
        <p:nvSpPr>
          <p:cNvPr name="Freeform 9" id="9"/>
          <p:cNvSpPr/>
          <p:nvPr/>
        </p:nvSpPr>
        <p:spPr>
          <a:xfrm flipH="false" flipV="false" rot="510826">
            <a:off x="10364372" y="1051708"/>
            <a:ext cx="5713753" cy="7734706"/>
          </a:xfrm>
          <a:custGeom>
            <a:avLst/>
            <a:gdLst/>
            <a:ahLst/>
            <a:cxnLst/>
            <a:rect r="r" b="b" t="t" l="l"/>
            <a:pathLst>
              <a:path h="7734706" w="5713753">
                <a:moveTo>
                  <a:pt x="0" y="0"/>
                </a:moveTo>
                <a:lnTo>
                  <a:pt x="5713753" y="0"/>
                </a:lnTo>
                <a:lnTo>
                  <a:pt x="5713753" y="7734706"/>
                </a:lnTo>
                <a:lnTo>
                  <a:pt x="0" y="7734706"/>
                </a:lnTo>
                <a:lnTo>
                  <a:pt x="0" y="0"/>
                </a:lnTo>
                <a:close/>
              </a:path>
            </a:pathLst>
          </a:custGeom>
          <a:blipFill>
            <a:blip r:embed="rId8"/>
            <a:stretch>
              <a:fillRect l="-4640" t="-3419" r="-2757" b="-2362"/>
            </a:stretch>
          </a:blipFill>
          <a:ln w="95250" cap="rnd">
            <a:solidFill>
              <a:srgbClr val="FFFFFF"/>
            </a:solidFill>
            <a:prstDash val="solid"/>
            <a:round/>
          </a:ln>
        </p:spPr>
      </p:sp>
      <p:sp>
        <p:nvSpPr>
          <p:cNvPr name="Freeform 10" id="10"/>
          <p:cNvSpPr/>
          <p:nvPr/>
        </p:nvSpPr>
        <p:spPr>
          <a:xfrm flipH="false" flipV="false" rot="0">
            <a:off x="8214727" y="5611941"/>
            <a:ext cx="2759615" cy="2759615"/>
          </a:xfrm>
          <a:custGeom>
            <a:avLst/>
            <a:gdLst/>
            <a:ahLst/>
            <a:cxnLst/>
            <a:rect r="r" b="b" t="t" l="l"/>
            <a:pathLst>
              <a:path h="2759615" w="2759615">
                <a:moveTo>
                  <a:pt x="0" y="0"/>
                </a:moveTo>
                <a:lnTo>
                  <a:pt x="2759615" y="0"/>
                </a:lnTo>
                <a:lnTo>
                  <a:pt x="2759615" y="2759615"/>
                </a:lnTo>
                <a:lnTo>
                  <a:pt x="0" y="275961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763476" y="8544208"/>
            <a:ext cx="15322370" cy="916980"/>
          </a:xfrm>
          <a:prstGeom prst="rect">
            <a:avLst/>
          </a:prstGeom>
        </p:spPr>
        <p:txBody>
          <a:bodyPr anchor="t" rtlCol="false" tIns="0" lIns="0" bIns="0" rIns="0">
            <a:spAutoFit/>
          </a:bodyPr>
          <a:lstStyle/>
          <a:p>
            <a:pPr algn="l">
              <a:lnSpc>
                <a:spcPts val="7107"/>
              </a:lnSpc>
            </a:pPr>
            <a:r>
              <a:rPr lang="en-US" sz="5972" b="true">
                <a:solidFill>
                  <a:srgbClr val="125BA5"/>
                </a:solidFill>
                <a:latin typeface="Barlow Condensed Bold"/>
                <a:ea typeface="Barlow Condensed Bold"/>
                <a:cs typeface="Barlow Condensed Bold"/>
                <a:sym typeface="Barlow Condensed Bold"/>
              </a:rPr>
              <a:t>Lo hai già appeso nella stanza del tuo gruppo ACR???</a:t>
            </a:r>
          </a:p>
        </p:txBody>
      </p:sp>
      <p:grpSp>
        <p:nvGrpSpPr>
          <p:cNvPr name="Group 12" id="12"/>
          <p:cNvGrpSpPr/>
          <p:nvPr/>
        </p:nvGrpSpPr>
        <p:grpSpPr>
          <a:xfrm rot="0">
            <a:off x="5208649" y="671373"/>
            <a:ext cx="5286239" cy="1056638"/>
            <a:chOff x="0" y="0"/>
            <a:chExt cx="1392260" cy="278292"/>
          </a:xfrm>
        </p:grpSpPr>
        <p:sp>
          <p:nvSpPr>
            <p:cNvPr name="Freeform 13" id="13"/>
            <p:cNvSpPr/>
            <p:nvPr/>
          </p:nvSpPr>
          <p:spPr>
            <a:xfrm flipH="false" flipV="false" rot="0">
              <a:off x="0" y="0"/>
              <a:ext cx="1392260" cy="278292"/>
            </a:xfrm>
            <a:custGeom>
              <a:avLst/>
              <a:gdLst/>
              <a:ahLst/>
              <a:cxnLst/>
              <a:rect r="r" b="b" t="t" l="l"/>
              <a:pathLst>
                <a:path h="278292" w="1392260">
                  <a:moveTo>
                    <a:pt x="139146" y="0"/>
                  </a:moveTo>
                  <a:lnTo>
                    <a:pt x="1253115" y="0"/>
                  </a:lnTo>
                  <a:cubicBezTo>
                    <a:pt x="1290018" y="0"/>
                    <a:pt x="1325411" y="14660"/>
                    <a:pt x="1351506" y="40755"/>
                  </a:cubicBezTo>
                  <a:cubicBezTo>
                    <a:pt x="1377601" y="66850"/>
                    <a:pt x="1392260" y="102242"/>
                    <a:pt x="1392260" y="139146"/>
                  </a:cubicBezTo>
                  <a:lnTo>
                    <a:pt x="1392260" y="139146"/>
                  </a:lnTo>
                  <a:cubicBezTo>
                    <a:pt x="1392260" y="176050"/>
                    <a:pt x="1377601" y="211442"/>
                    <a:pt x="1351506" y="237537"/>
                  </a:cubicBezTo>
                  <a:cubicBezTo>
                    <a:pt x="1325411" y="263632"/>
                    <a:pt x="1290018" y="278292"/>
                    <a:pt x="1253115" y="278292"/>
                  </a:cubicBezTo>
                  <a:lnTo>
                    <a:pt x="139146" y="278292"/>
                  </a:lnTo>
                  <a:cubicBezTo>
                    <a:pt x="102242" y="278292"/>
                    <a:pt x="66850" y="263632"/>
                    <a:pt x="40755" y="237537"/>
                  </a:cubicBezTo>
                  <a:cubicBezTo>
                    <a:pt x="14660" y="211442"/>
                    <a:pt x="0" y="176050"/>
                    <a:pt x="0" y="139146"/>
                  </a:cubicBezTo>
                  <a:lnTo>
                    <a:pt x="0" y="139146"/>
                  </a:lnTo>
                  <a:cubicBezTo>
                    <a:pt x="0" y="102242"/>
                    <a:pt x="14660" y="66850"/>
                    <a:pt x="40755" y="40755"/>
                  </a:cubicBezTo>
                  <a:cubicBezTo>
                    <a:pt x="66850" y="14660"/>
                    <a:pt x="102242" y="0"/>
                    <a:pt x="139146" y="0"/>
                  </a:cubicBezTo>
                  <a:close/>
                </a:path>
              </a:pathLst>
            </a:custGeom>
            <a:solidFill>
              <a:srgbClr val="FF6D4D"/>
            </a:solidFill>
          </p:spPr>
        </p:sp>
        <p:sp>
          <p:nvSpPr>
            <p:cNvPr name="TextBox 14" id="14"/>
            <p:cNvSpPr txBox="true"/>
            <p:nvPr/>
          </p:nvSpPr>
          <p:spPr>
            <a:xfrm>
              <a:off x="0" y="-104775"/>
              <a:ext cx="1392260" cy="383067"/>
            </a:xfrm>
            <a:prstGeom prst="rect">
              <a:avLst/>
            </a:prstGeom>
          </p:spPr>
          <p:txBody>
            <a:bodyPr anchor="ctr" rtlCol="false" tIns="50800" lIns="50800" bIns="50800" rIns="50800"/>
            <a:lstStyle/>
            <a:p>
              <a:pPr algn="ctr">
                <a:lnSpc>
                  <a:spcPts val="6999"/>
                </a:lnSpc>
              </a:pPr>
              <a:r>
                <a:rPr lang="en-US" b="true" sz="4999">
                  <a:solidFill>
                    <a:srgbClr val="FFFFFF"/>
                  </a:solidFill>
                  <a:latin typeface="Barlow Condensed Bold"/>
                  <a:ea typeface="Barlow Condensed Bold"/>
                  <a:cs typeface="Barlow Condensed Bold"/>
                  <a:sym typeface="Barlow Condensed Bold"/>
                </a:rPr>
                <a:t>InFamiglia</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302784" y="224439"/>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grpSp>
        <p:nvGrpSpPr>
          <p:cNvPr name="Group 8" id="8"/>
          <p:cNvGrpSpPr/>
          <p:nvPr/>
        </p:nvGrpSpPr>
        <p:grpSpPr>
          <a:xfrm rot="0">
            <a:off x="843257" y="1906341"/>
            <a:ext cx="5286239" cy="7065070"/>
            <a:chOff x="0" y="0"/>
            <a:chExt cx="1392260" cy="1860759"/>
          </a:xfrm>
        </p:grpSpPr>
        <p:sp>
          <p:nvSpPr>
            <p:cNvPr name="Freeform 9" id="9"/>
            <p:cNvSpPr/>
            <p:nvPr/>
          </p:nvSpPr>
          <p:spPr>
            <a:xfrm flipH="false" flipV="false" rot="0">
              <a:off x="0" y="0"/>
              <a:ext cx="1392260" cy="1860759"/>
            </a:xfrm>
            <a:custGeom>
              <a:avLst/>
              <a:gdLst/>
              <a:ahLst/>
              <a:cxnLst/>
              <a:rect r="r" b="b" t="t" l="l"/>
              <a:pathLst>
                <a:path h="1860759" w="1392260">
                  <a:moveTo>
                    <a:pt x="146454" y="0"/>
                  </a:moveTo>
                  <a:lnTo>
                    <a:pt x="1245806" y="0"/>
                  </a:lnTo>
                  <a:cubicBezTo>
                    <a:pt x="1284648" y="0"/>
                    <a:pt x="1321900" y="15430"/>
                    <a:pt x="1349365" y="42895"/>
                  </a:cubicBezTo>
                  <a:cubicBezTo>
                    <a:pt x="1376830" y="70361"/>
                    <a:pt x="1392260" y="107612"/>
                    <a:pt x="1392260" y="146454"/>
                  </a:cubicBezTo>
                  <a:lnTo>
                    <a:pt x="1392260" y="1714305"/>
                  </a:lnTo>
                  <a:cubicBezTo>
                    <a:pt x="1392260" y="1753147"/>
                    <a:pt x="1376830" y="1790398"/>
                    <a:pt x="1349365" y="1817864"/>
                  </a:cubicBezTo>
                  <a:cubicBezTo>
                    <a:pt x="1321900" y="1845329"/>
                    <a:pt x="1284648" y="1860759"/>
                    <a:pt x="1245806" y="1860759"/>
                  </a:cubicBezTo>
                  <a:lnTo>
                    <a:pt x="146454" y="1860759"/>
                  </a:lnTo>
                  <a:cubicBezTo>
                    <a:pt x="107612" y="1860759"/>
                    <a:pt x="70361" y="1845329"/>
                    <a:pt x="42895" y="1817864"/>
                  </a:cubicBezTo>
                  <a:cubicBezTo>
                    <a:pt x="15430" y="1790398"/>
                    <a:pt x="0" y="1753147"/>
                    <a:pt x="0" y="1714305"/>
                  </a:cubicBezTo>
                  <a:lnTo>
                    <a:pt x="0" y="146454"/>
                  </a:lnTo>
                  <a:cubicBezTo>
                    <a:pt x="0" y="107612"/>
                    <a:pt x="15430" y="70361"/>
                    <a:pt x="42895" y="42895"/>
                  </a:cubicBezTo>
                  <a:cubicBezTo>
                    <a:pt x="70361" y="15430"/>
                    <a:pt x="107612" y="0"/>
                    <a:pt x="146454" y="0"/>
                  </a:cubicBezTo>
                  <a:close/>
                </a:path>
              </a:pathLst>
            </a:custGeom>
            <a:solidFill>
              <a:srgbClr val="FFFFFF">
                <a:alpha val="63922"/>
              </a:srgbClr>
            </a:solidFill>
          </p:spPr>
        </p:sp>
        <p:sp>
          <p:nvSpPr>
            <p:cNvPr name="TextBox 10" id="10"/>
            <p:cNvSpPr txBox="true"/>
            <p:nvPr/>
          </p:nvSpPr>
          <p:spPr>
            <a:xfrm>
              <a:off x="0" y="152400"/>
              <a:ext cx="1392260" cy="1708359"/>
            </a:xfrm>
            <a:prstGeom prst="rect">
              <a:avLst/>
            </a:prstGeom>
          </p:spPr>
          <p:txBody>
            <a:bodyPr anchor="ctr" rtlCol="false" tIns="50800" lIns="50800" bIns="50800" rIns="50800"/>
            <a:lstStyle/>
            <a:p>
              <a:pPr algn="ctr">
                <a:lnSpc>
                  <a:spcPts val="4436"/>
                </a:lnSpc>
              </a:pPr>
            </a:p>
            <a:p>
              <a:pPr algn="ctr">
                <a:lnSpc>
                  <a:spcPts val="2870"/>
                </a:lnSpc>
              </a:pPr>
            </a:p>
            <a:p>
              <a:pPr algn="ctr">
                <a:lnSpc>
                  <a:spcPts val="4436"/>
                </a:lnSpc>
              </a:pPr>
              <a:r>
                <a:rPr lang="en-US" sz="5099" b="true">
                  <a:solidFill>
                    <a:srgbClr val="000000">
                      <a:alpha val="63922"/>
                    </a:srgbClr>
                  </a:solidFill>
                  <a:latin typeface="Barlow Condensed Bold"/>
                  <a:ea typeface="Barlow Condensed Bold"/>
                  <a:cs typeface="Barlow Condensed Bold"/>
                  <a:sym typeface="Barlow Condensed Bold"/>
                </a:rPr>
                <a:t>Betania</a:t>
              </a:r>
            </a:p>
            <a:p>
              <a:pPr algn="ctr">
                <a:lnSpc>
                  <a:spcPts val="3393"/>
                </a:lnSpc>
              </a:pPr>
              <a:r>
                <a:rPr lang="en-US" sz="3900">
                  <a:solidFill>
                    <a:srgbClr val="000000">
                      <a:alpha val="63922"/>
                    </a:srgbClr>
                  </a:solidFill>
                  <a:latin typeface="Barlow Condensed"/>
                  <a:ea typeface="Barlow Condensed"/>
                  <a:cs typeface="Barlow Condensed"/>
                  <a:sym typeface="Barlow Condensed"/>
                </a:rPr>
                <a:t>Lectio divina</a:t>
              </a:r>
            </a:p>
            <a:p>
              <a:pPr algn="ctr">
                <a:lnSpc>
                  <a:spcPts val="3393"/>
                </a:lnSpc>
              </a:pPr>
              <a:r>
                <a:rPr lang="en-US" sz="3900" i="true">
                  <a:solidFill>
                    <a:srgbClr val="000000">
                      <a:alpha val="63922"/>
                    </a:srgbClr>
                  </a:solidFill>
                  <a:latin typeface="Barlow Condensed Italics"/>
                  <a:ea typeface="Barlow Condensed Italics"/>
                  <a:cs typeface="Barlow Condensed Italics"/>
                  <a:sym typeface="Barlow Condensed Italics"/>
                </a:rPr>
                <a:t> “Signore è bello essere qui”  </a:t>
              </a:r>
            </a:p>
            <a:p>
              <a:pPr algn="ctr">
                <a:lnSpc>
                  <a:spcPts val="4436"/>
                </a:lnSpc>
              </a:pPr>
            </a:p>
            <a:p>
              <a:pPr algn="ctr">
                <a:lnSpc>
                  <a:spcPts val="4436"/>
                </a:lnSpc>
              </a:pPr>
              <a:r>
                <a:rPr lang="en-US" sz="5099" b="true">
                  <a:solidFill>
                    <a:srgbClr val="000000">
                      <a:alpha val="63922"/>
                    </a:srgbClr>
                  </a:solidFill>
                  <a:latin typeface="Barlow Condensed Bold"/>
                  <a:ea typeface="Barlow Condensed Bold"/>
                  <a:cs typeface="Barlow Condensed Bold"/>
                  <a:sym typeface="Barlow Condensed Bold"/>
                </a:rPr>
                <a:t>Al pozzo di Sicar</a:t>
              </a:r>
            </a:p>
            <a:p>
              <a:pPr algn="ctr">
                <a:lnSpc>
                  <a:spcPts val="3392"/>
                </a:lnSpc>
              </a:pPr>
              <a:r>
                <a:rPr lang="en-US" sz="3899">
                  <a:solidFill>
                    <a:srgbClr val="000000">
                      <a:alpha val="63922"/>
                    </a:srgbClr>
                  </a:solidFill>
                  <a:latin typeface="Barlow Condensed"/>
                  <a:ea typeface="Barlow Condensed"/>
                  <a:cs typeface="Barlow Condensed"/>
                  <a:sym typeface="Barlow Condensed"/>
                </a:rPr>
                <a:t>Ritiro di Avvento</a:t>
              </a:r>
            </a:p>
            <a:p>
              <a:pPr algn="ctr">
                <a:lnSpc>
                  <a:spcPts val="3392"/>
                </a:lnSpc>
              </a:pPr>
              <a:r>
                <a:rPr lang="en-US" sz="3899" i="true">
                  <a:solidFill>
                    <a:srgbClr val="000000">
                      <a:alpha val="63922"/>
                    </a:srgbClr>
                  </a:solidFill>
                  <a:latin typeface="Barlow Condensed Italics"/>
                  <a:ea typeface="Barlow Condensed Italics"/>
                  <a:cs typeface="Barlow Condensed Italics"/>
                  <a:sym typeface="Barlow Condensed Italics"/>
                </a:rPr>
                <a:t>“Il Signore farà a te una casa”</a:t>
              </a:r>
            </a:p>
            <a:p>
              <a:pPr algn="ctr">
                <a:lnSpc>
                  <a:spcPts val="3392"/>
                </a:lnSpc>
              </a:pPr>
            </a:p>
            <a:p>
              <a:pPr algn="ctr">
                <a:lnSpc>
                  <a:spcPts val="4436"/>
                </a:lnSpc>
              </a:pPr>
              <a:r>
                <a:rPr lang="en-US" sz="5099" b="true">
                  <a:solidFill>
                    <a:srgbClr val="000000">
                      <a:alpha val="63922"/>
                    </a:srgbClr>
                  </a:solidFill>
                  <a:latin typeface="Barlow Condensed Bold"/>
                  <a:ea typeface="Barlow Condensed Bold"/>
                  <a:cs typeface="Barlow Condensed Bold"/>
                  <a:sym typeface="Barlow Condensed Bold"/>
                </a:rPr>
                <a:t>Tabor</a:t>
              </a:r>
            </a:p>
            <a:p>
              <a:pPr algn="ctr">
                <a:lnSpc>
                  <a:spcPts val="3393"/>
                </a:lnSpc>
              </a:pPr>
              <a:r>
                <a:rPr lang="en-US" sz="3900">
                  <a:solidFill>
                    <a:srgbClr val="000000">
                      <a:alpha val="63922"/>
                    </a:srgbClr>
                  </a:solidFill>
                  <a:latin typeface="Barlow Condensed"/>
                  <a:ea typeface="Barlow Condensed"/>
                  <a:cs typeface="Barlow Condensed"/>
                  <a:sym typeface="Barlow Condensed"/>
                </a:rPr>
                <a:t>Week end di spiritualià Quaresima </a:t>
              </a:r>
            </a:p>
            <a:p>
              <a:pPr algn="ctr">
                <a:lnSpc>
                  <a:spcPts val="3393"/>
                </a:lnSpc>
              </a:pPr>
              <a:r>
                <a:rPr lang="en-US" sz="3900" i="true">
                  <a:solidFill>
                    <a:srgbClr val="000000">
                      <a:alpha val="63922"/>
                    </a:srgbClr>
                  </a:solidFill>
                  <a:latin typeface="Barlow Condensed Italics"/>
                  <a:ea typeface="Barlow Condensed Italics"/>
                  <a:cs typeface="Barlow Condensed Italics"/>
                  <a:sym typeface="Barlow Condensed Italics"/>
                </a:rPr>
                <a:t>“Che io veda di nuovo”</a:t>
              </a:r>
            </a:p>
          </p:txBody>
        </p:sp>
      </p:grpSp>
      <p:grpSp>
        <p:nvGrpSpPr>
          <p:cNvPr name="Group 11" id="11"/>
          <p:cNvGrpSpPr/>
          <p:nvPr/>
        </p:nvGrpSpPr>
        <p:grpSpPr>
          <a:xfrm rot="0">
            <a:off x="843257" y="1906341"/>
            <a:ext cx="5286239" cy="1056638"/>
            <a:chOff x="0" y="0"/>
            <a:chExt cx="1392260" cy="278292"/>
          </a:xfrm>
        </p:grpSpPr>
        <p:sp>
          <p:nvSpPr>
            <p:cNvPr name="Freeform 12" id="12"/>
            <p:cNvSpPr/>
            <p:nvPr/>
          </p:nvSpPr>
          <p:spPr>
            <a:xfrm flipH="false" flipV="false" rot="0">
              <a:off x="0" y="0"/>
              <a:ext cx="1392260" cy="278292"/>
            </a:xfrm>
            <a:custGeom>
              <a:avLst/>
              <a:gdLst/>
              <a:ahLst/>
              <a:cxnLst/>
              <a:rect r="r" b="b" t="t" l="l"/>
              <a:pathLst>
                <a:path h="278292" w="1392260">
                  <a:moveTo>
                    <a:pt x="139146" y="0"/>
                  </a:moveTo>
                  <a:lnTo>
                    <a:pt x="1253115" y="0"/>
                  </a:lnTo>
                  <a:cubicBezTo>
                    <a:pt x="1290018" y="0"/>
                    <a:pt x="1325411" y="14660"/>
                    <a:pt x="1351506" y="40755"/>
                  </a:cubicBezTo>
                  <a:cubicBezTo>
                    <a:pt x="1377601" y="66850"/>
                    <a:pt x="1392260" y="102242"/>
                    <a:pt x="1392260" y="139146"/>
                  </a:cubicBezTo>
                  <a:lnTo>
                    <a:pt x="1392260" y="139146"/>
                  </a:lnTo>
                  <a:cubicBezTo>
                    <a:pt x="1392260" y="176050"/>
                    <a:pt x="1377601" y="211442"/>
                    <a:pt x="1351506" y="237537"/>
                  </a:cubicBezTo>
                  <a:cubicBezTo>
                    <a:pt x="1325411" y="263632"/>
                    <a:pt x="1290018" y="278292"/>
                    <a:pt x="1253115" y="278292"/>
                  </a:cubicBezTo>
                  <a:lnTo>
                    <a:pt x="139146" y="278292"/>
                  </a:lnTo>
                  <a:cubicBezTo>
                    <a:pt x="102242" y="278292"/>
                    <a:pt x="66850" y="263632"/>
                    <a:pt x="40755" y="237537"/>
                  </a:cubicBezTo>
                  <a:cubicBezTo>
                    <a:pt x="14660" y="211442"/>
                    <a:pt x="0" y="176050"/>
                    <a:pt x="0" y="139146"/>
                  </a:cubicBezTo>
                  <a:lnTo>
                    <a:pt x="0" y="139146"/>
                  </a:lnTo>
                  <a:cubicBezTo>
                    <a:pt x="0" y="102242"/>
                    <a:pt x="14660" y="66850"/>
                    <a:pt x="40755" y="40755"/>
                  </a:cubicBezTo>
                  <a:cubicBezTo>
                    <a:pt x="66850" y="14660"/>
                    <a:pt x="102242" y="0"/>
                    <a:pt x="139146" y="0"/>
                  </a:cubicBezTo>
                  <a:close/>
                </a:path>
              </a:pathLst>
            </a:custGeom>
            <a:solidFill>
              <a:srgbClr val="2F5597"/>
            </a:solidFill>
          </p:spPr>
        </p:sp>
        <p:sp>
          <p:nvSpPr>
            <p:cNvPr name="TextBox 13" id="13"/>
            <p:cNvSpPr txBox="true"/>
            <p:nvPr/>
          </p:nvSpPr>
          <p:spPr>
            <a:xfrm>
              <a:off x="0" y="-104775"/>
              <a:ext cx="1392260" cy="383067"/>
            </a:xfrm>
            <a:prstGeom prst="rect">
              <a:avLst/>
            </a:prstGeom>
          </p:spPr>
          <p:txBody>
            <a:bodyPr anchor="ctr" rtlCol="false" tIns="50800" lIns="50800" bIns="50800" rIns="50800"/>
            <a:lstStyle/>
            <a:p>
              <a:pPr algn="ctr">
                <a:lnSpc>
                  <a:spcPts val="6999"/>
                </a:lnSpc>
              </a:pPr>
              <a:r>
                <a:rPr lang="en-US" b="true" sz="4999">
                  <a:solidFill>
                    <a:srgbClr val="FFFFFF"/>
                  </a:solidFill>
                  <a:latin typeface="Barlow Condensed Bold"/>
                  <a:ea typeface="Barlow Condensed Bold"/>
                  <a:cs typeface="Barlow Condensed Bold"/>
                  <a:sym typeface="Barlow Condensed Bold"/>
                </a:rPr>
                <a:t>Shemà</a:t>
              </a:r>
            </a:p>
          </p:txBody>
        </p:sp>
      </p:grpSp>
      <p:grpSp>
        <p:nvGrpSpPr>
          <p:cNvPr name="Group 14" id="14"/>
          <p:cNvGrpSpPr/>
          <p:nvPr/>
        </p:nvGrpSpPr>
        <p:grpSpPr>
          <a:xfrm rot="0">
            <a:off x="6651654" y="1906341"/>
            <a:ext cx="5286239" cy="6089136"/>
            <a:chOff x="0" y="0"/>
            <a:chExt cx="1392260" cy="1603723"/>
          </a:xfrm>
        </p:grpSpPr>
        <p:sp>
          <p:nvSpPr>
            <p:cNvPr name="Freeform 15" id="15"/>
            <p:cNvSpPr/>
            <p:nvPr/>
          </p:nvSpPr>
          <p:spPr>
            <a:xfrm flipH="false" flipV="false" rot="0">
              <a:off x="0" y="0"/>
              <a:ext cx="1392260" cy="1603723"/>
            </a:xfrm>
            <a:custGeom>
              <a:avLst/>
              <a:gdLst/>
              <a:ahLst/>
              <a:cxnLst/>
              <a:rect r="r" b="b" t="t" l="l"/>
              <a:pathLst>
                <a:path h="1603723" w="1392260">
                  <a:moveTo>
                    <a:pt x="146454" y="0"/>
                  </a:moveTo>
                  <a:lnTo>
                    <a:pt x="1245806" y="0"/>
                  </a:lnTo>
                  <a:cubicBezTo>
                    <a:pt x="1284648" y="0"/>
                    <a:pt x="1321900" y="15430"/>
                    <a:pt x="1349365" y="42895"/>
                  </a:cubicBezTo>
                  <a:cubicBezTo>
                    <a:pt x="1376830" y="70361"/>
                    <a:pt x="1392260" y="107612"/>
                    <a:pt x="1392260" y="146454"/>
                  </a:cubicBezTo>
                  <a:lnTo>
                    <a:pt x="1392260" y="1457269"/>
                  </a:lnTo>
                  <a:cubicBezTo>
                    <a:pt x="1392260" y="1496111"/>
                    <a:pt x="1376830" y="1533362"/>
                    <a:pt x="1349365" y="1560828"/>
                  </a:cubicBezTo>
                  <a:cubicBezTo>
                    <a:pt x="1321900" y="1588293"/>
                    <a:pt x="1284648" y="1603723"/>
                    <a:pt x="1245806" y="1603723"/>
                  </a:cubicBezTo>
                  <a:lnTo>
                    <a:pt x="146454" y="1603723"/>
                  </a:lnTo>
                  <a:cubicBezTo>
                    <a:pt x="107612" y="1603723"/>
                    <a:pt x="70361" y="1588293"/>
                    <a:pt x="42895" y="1560828"/>
                  </a:cubicBezTo>
                  <a:cubicBezTo>
                    <a:pt x="15430" y="1533362"/>
                    <a:pt x="0" y="1496111"/>
                    <a:pt x="0" y="1457269"/>
                  </a:cubicBezTo>
                  <a:lnTo>
                    <a:pt x="0" y="146454"/>
                  </a:lnTo>
                  <a:cubicBezTo>
                    <a:pt x="0" y="107612"/>
                    <a:pt x="15430" y="70361"/>
                    <a:pt x="42895" y="42895"/>
                  </a:cubicBezTo>
                  <a:cubicBezTo>
                    <a:pt x="70361" y="15430"/>
                    <a:pt x="107612" y="0"/>
                    <a:pt x="146454" y="0"/>
                  </a:cubicBezTo>
                  <a:close/>
                </a:path>
              </a:pathLst>
            </a:custGeom>
            <a:solidFill>
              <a:srgbClr val="FFFFFF">
                <a:alpha val="63922"/>
              </a:srgbClr>
            </a:solidFill>
          </p:spPr>
        </p:sp>
        <p:sp>
          <p:nvSpPr>
            <p:cNvPr name="TextBox 16" id="16"/>
            <p:cNvSpPr txBox="true"/>
            <p:nvPr/>
          </p:nvSpPr>
          <p:spPr>
            <a:xfrm>
              <a:off x="0" y="-76200"/>
              <a:ext cx="1392260" cy="1679923"/>
            </a:xfrm>
            <a:prstGeom prst="rect">
              <a:avLst/>
            </a:prstGeom>
          </p:spPr>
          <p:txBody>
            <a:bodyPr anchor="ctr" rtlCol="false" tIns="63500" lIns="63500" bIns="63500" rIns="63500"/>
            <a:lstStyle/>
            <a:p>
              <a:pPr algn="ctr">
                <a:lnSpc>
                  <a:spcPts val="5039"/>
                </a:lnSpc>
              </a:pPr>
            </a:p>
            <a:p>
              <a:pPr algn="ctr">
                <a:lnSpc>
                  <a:spcPts val="1540"/>
                </a:lnSpc>
              </a:pPr>
            </a:p>
            <a:p>
              <a:pPr algn="ctr">
                <a:lnSpc>
                  <a:spcPts val="4535"/>
                </a:lnSpc>
              </a:pPr>
              <a:r>
                <a:rPr lang="en-US" sz="3599">
                  <a:solidFill>
                    <a:srgbClr val="000000">
                      <a:alpha val="63922"/>
                    </a:srgbClr>
                  </a:solidFill>
                  <a:latin typeface="Barlow Condensed"/>
                  <a:ea typeface="Barlow Condensed"/>
                  <a:cs typeface="Barlow Condensed"/>
                  <a:sym typeface="Barlow Condensed"/>
                </a:rPr>
                <a:t>Avvento e Natale 3-6, 7-10, 11-14 </a:t>
              </a:r>
            </a:p>
            <a:p>
              <a:pPr algn="ctr">
                <a:lnSpc>
                  <a:spcPts val="4535"/>
                </a:lnSpc>
              </a:pPr>
              <a:r>
                <a:rPr lang="en-US" sz="3599" b="true">
                  <a:solidFill>
                    <a:srgbClr val="000000">
                      <a:alpha val="63922"/>
                    </a:srgbClr>
                  </a:solidFill>
                  <a:latin typeface="Barlow Condensed Bold"/>
                  <a:ea typeface="Barlow Condensed Bold"/>
                  <a:cs typeface="Barlow Condensed Bold"/>
                  <a:sym typeface="Barlow Condensed Bold"/>
                </a:rPr>
                <a:t>F</a:t>
              </a:r>
              <a:r>
                <a:rPr lang="en-US" sz="3599" b="true">
                  <a:solidFill>
                    <a:srgbClr val="000000">
                      <a:alpha val="63922"/>
                    </a:srgbClr>
                  </a:solidFill>
                  <a:latin typeface="Barlow Condensed Bold"/>
                  <a:ea typeface="Barlow Condensed Bold"/>
                  <a:cs typeface="Barlow Condensed Bold"/>
                  <a:sym typeface="Barlow Condensed Bold"/>
                </a:rPr>
                <a:t>ai spazio alla Luce. </a:t>
              </a:r>
            </a:p>
            <a:p>
              <a:pPr algn="ctr">
                <a:lnSpc>
                  <a:spcPts val="4535"/>
                </a:lnSpc>
              </a:pPr>
              <a:r>
                <a:rPr lang="en-US" sz="3599" b="true">
                  <a:solidFill>
                    <a:srgbClr val="000000">
                      <a:alpha val="63922"/>
                    </a:srgbClr>
                  </a:solidFill>
                  <a:latin typeface="Barlow Condensed Bold"/>
                  <a:ea typeface="Barlow Condensed Bold"/>
                  <a:cs typeface="Barlow Condensed Bold"/>
                  <a:sym typeface="Barlow Condensed Bold"/>
                </a:rPr>
                <a:t>In cammino con Maria</a:t>
              </a:r>
            </a:p>
            <a:p>
              <a:pPr algn="ctr">
                <a:lnSpc>
                  <a:spcPts val="4535"/>
                </a:lnSpc>
              </a:pPr>
            </a:p>
            <a:p>
              <a:pPr algn="ctr">
                <a:lnSpc>
                  <a:spcPts val="4535"/>
                </a:lnSpc>
              </a:pPr>
              <a:r>
                <a:rPr lang="en-US" sz="3599">
                  <a:solidFill>
                    <a:srgbClr val="000000">
                      <a:alpha val="63922"/>
                    </a:srgbClr>
                  </a:solidFill>
                  <a:latin typeface="Barlow Condensed"/>
                  <a:ea typeface="Barlow Condensed"/>
                  <a:cs typeface="Barlow Condensed"/>
                  <a:sym typeface="Barlow Condensed"/>
                </a:rPr>
                <a:t>Quaresima 3-6, 7-10, 11-14 </a:t>
              </a:r>
            </a:p>
            <a:p>
              <a:pPr algn="ctr">
                <a:lnSpc>
                  <a:spcPts val="4535"/>
                </a:lnSpc>
              </a:pPr>
              <a:r>
                <a:rPr lang="en-US" sz="3599" b="true">
                  <a:solidFill>
                    <a:srgbClr val="000000">
                      <a:alpha val="63922"/>
                    </a:srgbClr>
                  </a:solidFill>
                  <a:latin typeface="Barlow Condensed Bold"/>
                  <a:ea typeface="Barlow Condensed Bold"/>
                  <a:cs typeface="Barlow Condensed Bold"/>
                  <a:sym typeface="Barlow Condensed Bold"/>
                </a:rPr>
                <a:t>Tra T</a:t>
              </a:r>
              <a:r>
                <a:rPr lang="en-US" sz="3599" b="true">
                  <a:solidFill>
                    <a:srgbClr val="000000">
                      <a:alpha val="63922"/>
                    </a:srgbClr>
                  </a:solidFill>
                  <a:latin typeface="Barlow Condensed Bold"/>
                  <a:ea typeface="Barlow Condensed Bold"/>
                  <a:cs typeface="Barlow Condensed Bold"/>
                  <a:sym typeface="Barlow Condensed Bold"/>
                </a:rPr>
                <a:t>erra e Cielo. </a:t>
              </a:r>
            </a:p>
            <a:p>
              <a:pPr algn="ctr">
                <a:lnSpc>
                  <a:spcPts val="4535"/>
                </a:lnSpc>
              </a:pPr>
              <a:r>
                <a:rPr lang="en-US" b="true" sz="3599">
                  <a:solidFill>
                    <a:srgbClr val="000000">
                      <a:alpha val="63922"/>
                    </a:srgbClr>
                  </a:solidFill>
                  <a:latin typeface="Barlow Condensed Bold"/>
                  <a:ea typeface="Barlow Condensed Bold"/>
                  <a:cs typeface="Barlow Condensed Bold"/>
                  <a:sym typeface="Barlow Condensed Bold"/>
                </a:rPr>
                <a:t>Sui passi di Mosè</a:t>
              </a:r>
              <a:r>
                <a:rPr lang="en-US" sz="3599">
                  <a:solidFill>
                    <a:srgbClr val="000000">
                      <a:alpha val="63922"/>
                    </a:srgbClr>
                  </a:solidFill>
                  <a:latin typeface="Barlow Condensed"/>
                  <a:ea typeface="Barlow Condensed"/>
                  <a:cs typeface="Barlow Condensed"/>
                  <a:sym typeface="Barlow Condensed"/>
                </a:rPr>
                <a:t> </a:t>
              </a:r>
            </a:p>
          </p:txBody>
        </p:sp>
      </p:grpSp>
      <p:grpSp>
        <p:nvGrpSpPr>
          <p:cNvPr name="Group 17" id="17"/>
          <p:cNvGrpSpPr/>
          <p:nvPr/>
        </p:nvGrpSpPr>
        <p:grpSpPr>
          <a:xfrm rot="0">
            <a:off x="6651654" y="1906341"/>
            <a:ext cx="5286239" cy="1056638"/>
            <a:chOff x="0" y="0"/>
            <a:chExt cx="1392260" cy="278292"/>
          </a:xfrm>
        </p:grpSpPr>
        <p:sp>
          <p:nvSpPr>
            <p:cNvPr name="Freeform 18" id="18"/>
            <p:cNvSpPr/>
            <p:nvPr/>
          </p:nvSpPr>
          <p:spPr>
            <a:xfrm flipH="false" flipV="false" rot="0">
              <a:off x="0" y="0"/>
              <a:ext cx="1392260" cy="278292"/>
            </a:xfrm>
            <a:custGeom>
              <a:avLst/>
              <a:gdLst/>
              <a:ahLst/>
              <a:cxnLst/>
              <a:rect r="r" b="b" t="t" l="l"/>
              <a:pathLst>
                <a:path h="278292" w="1392260">
                  <a:moveTo>
                    <a:pt x="139146" y="0"/>
                  </a:moveTo>
                  <a:lnTo>
                    <a:pt x="1253115" y="0"/>
                  </a:lnTo>
                  <a:cubicBezTo>
                    <a:pt x="1290018" y="0"/>
                    <a:pt x="1325411" y="14660"/>
                    <a:pt x="1351506" y="40755"/>
                  </a:cubicBezTo>
                  <a:cubicBezTo>
                    <a:pt x="1377601" y="66850"/>
                    <a:pt x="1392260" y="102242"/>
                    <a:pt x="1392260" y="139146"/>
                  </a:cubicBezTo>
                  <a:lnTo>
                    <a:pt x="1392260" y="139146"/>
                  </a:lnTo>
                  <a:cubicBezTo>
                    <a:pt x="1392260" y="176050"/>
                    <a:pt x="1377601" y="211442"/>
                    <a:pt x="1351506" y="237537"/>
                  </a:cubicBezTo>
                  <a:cubicBezTo>
                    <a:pt x="1325411" y="263632"/>
                    <a:pt x="1290018" y="278292"/>
                    <a:pt x="1253115" y="278292"/>
                  </a:cubicBezTo>
                  <a:lnTo>
                    <a:pt x="139146" y="278292"/>
                  </a:lnTo>
                  <a:cubicBezTo>
                    <a:pt x="102242" y="278292"/>
                    <a:pt x="66850" y="263632"/>
                    <a:pt x="40755" y="237537"/>
                  </a:cubicBezTo>
                  <a:cubicBezTo>
                    <a:pt x="14660" y="211442"/>
                    <a:pt x="0" y="176050"/>
                    <a:pt x="0" y="139146"/>
                  </a:cubicBezTo>
                  <a:lnTo>
                    <a:pt x="0" y="139146"/>
                  </a:lnTo>
                  <a:cubicBezTo>
                    <a:pt x="0" y="102242"/>
                    <a:pt x="14660" y="66850"/>
                    <a:pt x="40755" y="40755"/>
                  </a:cubicBezTo>
                  <a:cubicBezTo>
                    <a:pt x="66850" y="14660"/>
                    <a:pt x="102242" y="0"/>
                    <a:pt x="139146" y="0"/>
                  </a:cubicBezTo>
                  <a:close/>
                </a:path>
              </a:pathLst>
            </a:custGeom>
            <a:solidFill>
              <a:srgbClr val="2F5597"/>
            </a:solidFill>
          </p:spPr>
        </p:sp>
        <p:sp>
          <p:nvSpPr>
            <p:cNvPr name="TextBox 19" id="19"/>
            <p:cNvSpPr txBox="true"/>
            <p:nvPr/>
          </p:nvSpPr>
          <p:spPr>
            <a:xfrm>
              <a:off x="0" y="-104775"/>
              <a:ext cx="1392260" cy="383067"/>
            </a:xfrm>
            <a:prstGeom prst="rect">
              <a:avLst/>
            </a:prstGeom>
          </p:spPr>
          <p:txBody>
            <a:bodyPr anchor="ctr" rtlCol="false" tIns="50800" lIns="50800" bIns="50800" rIns="50800"/>
            <a:lstStyle/>
            <a:p>
              <a:pPr algn="ctr">
                <a:lnSpc>
                  <a:spcPts val="6999"/>
                </a:lnSpc>
              </a:pPr>
              <a:r>
                <a:rPr lang="en-US" b="true" sz="4999">
                  <a:solidFill>
                    <a:srgbClr val="FFFFFF"/>
                  </a:solidFill>
                  <a:latin typeface="Barlow Condensed Bold"/>
                  <a:ea typeface="Barlow Condensed Bold"/>
                  <a:cs typeface="Barlow Condensed Bold"/>
                  <a:sym typeface="Barlow Condensed Bold"/>
                </a:rPr>
                <a:t>Sussidi </a:t>
              </a:r>
            </a:p>
          </p:txBody>
        </p:sp>
      </p:grpSp>
      <p:grpSp>
        <p:nvGrpSpPr>
          <p:cNvPr name="Group 20" id="20"/>
          <p:cNvGrpSpPr/>
          <p:nvPr/>
        </p:nvGrpSpPr>
        <p:grpSpPr>
          <a:xfrm rot="0">
            <a:off x="12461768" y="1906341"/>
            <a:ext cx="5286239" cy="6089136"/>
            <a:chOff x="0" y="0"/>
            <a:chExt cx="1392260" cy="1603723"/>
          </a:xfrm>
        </p:grpSpPr>
        <p:sp>
          <p:nvSpPr>
            <p:cNvPr name="Freeform 21" id="21"/>
            <p:cNvSpPr/>
            <p:nvPr/>
          </p:nvSpPr>
          <p:spPr>
            <a:xfrm flipH="false" flipV="false" rot="0">
              <a:off x="0" y="0"/>
              <a:ext cx="1392260" cy="1603723"/>
            </a:xfrm>
            <a:custGeom>
              <a:avLst/>
              <a:gdLst/>
              <a:ahLst/>
              <a:cxnLst/>
              <a:rect r="r" b="b" t="t" l="l"/>
              <a:pathLst>
                <a:path h="1603723" w="1392260">
                  <a:moveTo>
                    <a:pt x="146454" y="0"/>
                  </a:moveTo>
                  <a:lnTo>
                    <a:pt x="1245806" y="0"/>
                  </a:lnTo>
                  <a:cubicBezTo>
                    <a:pt x="1284648" y="0"/>
                    <a:pt x="1321900" y="15430"/>
                    <a:pt x="1349365" y="42895"/>
                  </a:cubicBezTo>
                  <a:cubicBezTo>
                    <a:pt x="1376830" y="70361"/>
                    <a:pt x="1392260" y="107612"/>
                    <a:pt x="1392260" y="146454"/>
                  </a:cubicBezTo>
                  <a:lnTo>
                    <a:pt x="1392260" y="1457269"/>
                  </a:lnTo>
                  <a:cubicBezTo>
                    <a:pt x="1392260" y="1496111"/>
                    <a:pt x="1376830" y="1533362"/>
                    <a:pt x="1349365" y="1560828"/>
                  </a:cubicBezTo>
                  <a:cubicBezTo>
                    <a:pt x="1321900" y="1588293"/>
                    <a:pt x="1284648" y="1603723"/>
                    <a:pt x="1245806" y="1603723"/>
                  </a:cubicBezTo>
                  <a:lnTo>
                    <a:pt x="146454" y="1603723"/>
                  </a:lnTo>
                  <a:cubicBezTo>
                    <a:pt x="107612" y="1603723"/>
                    <a:pt x="70361" y="1588293"/>
                    <a:pt x="42895" y="1560828"/>
                  </a:cubicBezTo>
                  <a:cubicBezTo>
                    <a:pt x="15430" y="1533362"/>
                    <a:pt x="0" y="1496111"/>
                    <a:pt x="0" y="1457269"/>
                  </a:cubicBezTo>
                  <a:lnTo>
                    <a:pt x="0" y="146454"/>
                  </a:lnTo>
                  <a:cubicBezTo>
                    <a:pt x="0" y="107612"/>
                    <a:pt x="15430" y="70361"/>
                    <a:pt x="42895" y="42895"/>
                  </a:cubicBezTo>
                  <a:cubicBezTo>
                    <a:pt x="70361" y="15430"/>
                    <a:pt x="107612" y="0"/>
                    <a:pt x="146454" y="0"/>
                  </a:cubicBezTo>
                  <a:close/>
                </a:path>
              </a:pathLst>
            </a:custGeom>
            <a:solidFill>
              <a:srgbClr val="FFFFFF">
                <a:alpha val="63922"/>
              </a:srgbClr>
            </a:solidFill>
          </p:spPr>
        </p:sp>
        <p:sp>
          <p:nvSpPr>
            <p:cNvPr name="TextBox 22" id="22"/>
            <p:cNvSpPr txBox="true"/>
            <p:nvPr/>
          </p:nvSpPr>
          <p:spPr>
            <a:xfrm>
              <a:off x="0" y="28575"/>
              <a:ext cx="1392260" cy="1575148"/>
            </a:xfrm>
            <a:prstGeom prst="rect">
              <a:avLst/>
            </a:prstGeom>
          </p:spPr>
          <p:txBody>
            <a:bodyPr anchor="ctr" rtlCol="false" tIns="50800" lIns="50800" bIns="50800" rIns="50800"/>
            <a:lstStyle/>
            <a:p>
              <a:pPr algn="ctr">
                <a:lnSpc>
                  <a:spcPts val="5599"/>
                </a:lnSpc>
              </a:pPr>
            </a:p>
          </p:txBody>
        </p:sp>
      </p:grpSp>
      <p:grpSp>
        <p:nvGrpSpPr>
          <p:cNvPr name="Group 23" id="23"/>
          <p:cNvGrpSpPr/>
          <p:nvPr/>
        </p:nvGrpSpPr>
        <p:grpSpPr>
          <a:xfrm rot="0">
            <a:off x="12461768" y="1906341"/>
            <a:ext cx="5286239" cy="1056638"/>
            <a:chOff x="0" y="0"/>
            <a:chExt cx="1392260" cy="278292"/>
          </a:xfrm>
        </p:grpSpPr>
        <p:sp>
          <p:nvSpPr>
            <p:cNvPr name="Freeform 24" id="24"/>
            <p:cNvSpPr/>
            <p:nvPr/>
          </p:nvSpPr>
          <p:spPr>
            <a:xfrm flipH="false" flipV="false" rot="0">
              <a:off x="0" y="0"/>
              <a:ext cx="1392260" cy="278292"/>
            </a:xfrm>
            <a:custGeom>
              <a:avLst/>
              <a:gdLst/>
              <a:ahLst/>
              <a:cxnLst/>
              <a:rect r="r" b="b" t="t" l="l"/>
              <a:pathLst>
                <a:path h="278292" w="1392260">
                  <a:moveTo>
                    <a:pt x="139146" y="0"/>
                  </a:moveTo>
                  <a:lnTo>
                    <a:pt x="1253115" y="0"/>
                  </a:lnTo>
                  <a:cubicBezTo>
                    <a:pt x="1290018" y="0"/>
                    <a:pt x="1325411" y="14660"/>
                    <a:pt x="1351506" y="40755"/>
                  </a:cubicBezTo>
                  <a:cubicBezTo>
                    <a:pt x="1377601" y="66850"/>
                    <a:pt x="1392260" y="102242"/>
                    <a:pt x="1392260" y="139146"/>
                  </a:cubicBezTo>
                  <a:lnTo>
                    <a:pt x="1392260" y="139146"/>
                  </a:lnTo>
                  <a:cubicBezTo>
                    <a:pt x="1392260" y="176050"/>
                    <a:pt x="1377601" y="211442"/>
                    <a:pt x="1351506" y="237537"/>
                  </a:cubicBezTo>
                  <a:cubicBezTo>
                    <a:pt x="1325411" y="263632"/>
                    <a:pt x="1290018" y="278292"/>
                    <a:pt x="1253115" y="278292"/>
                  </a:cubicBezTo>
                  <a:lnTo>
                    <a:pt x="139146" y="278292"/>
                  </a:lnTo>
                  <a:cubicBezTo>
                    <a:pt x="102242" y="278292"/>
                    <a:pt x="66850" y="263632"/>
                    <a:pt x="40755" y="237537"/>
                  </a:cubicBezTo>
                  <a:cubicBezTo>
                    <a:pt x="14660" y="211442"/>
                    <a:pt x="0" y="176050"/>
                    <a:pt x="0" y="139146"/>
                  </a:cubicBezTo>
                  <a:lnTo>
                    <a:pt x="0" y="139146"/>
                  </a:lnTo>
                  <a:cubicBezTo>
                    <a:pt x="0" y="102242"/>
                    <a:pt x="14660" y="66850"/>
                    <a:pt x="40755" y="40755"/>
                  </a:cubicBezTo>
                  <a:cubicBezTo>
                    <a:pt x="66850" y="14660"/>
                    <a:pt x="102242" y="0"/>
                    <a:pt x="139146" y="0"/>
                  </a:cubicBezTo>
                  <a:close/>
                </a:path>
              </a:pathLst>
            </a:custGeom>
            <a:solidFill>
              <a:srgbClr val="2F5597"/>
            </a:solidFill>
          </p:spPr>
        </p:sp>
        <p:sp>
          <p:nvSpPr>
            <p:cNvPr name="TextBox 25" id="25"/>
            <p:cNvSpPr txBox="true"/>
            <p:nvPr/>
          </p:nvSpPr>
          <p:spPr>
            <a:xfrm>
              <a:off x="0" y="-104775"/>
              <a:ext cx="1392260" cy="383067"/>
            </a:xfrm>
            <a:prstGeom prst="rect">
              <a:avLst/>
            </a:prstGeom>
          </p:spPr>
          <p:txBody>
            <a:bodyPr anchor="ctr" rtlCol="false" tIns="50800" lIns="50800" bIns="50800" rIns="50800"/>
            <a:lstStyle/>
            <a:p>
              <a:pPr algn="ctr">
                <a:lnSpc>
                  <a:spcPts val="6999"/>
                </a:lnSpc>
              </a:pPr>
              <a:r>
                <a:rPr lang="en-US" b="true" sz="4999">
                  <a:solidFill>
                    <a:srgbClr val="FFFFFF"/>
                  </a:solidFill>
                  <a:latin typeface="Barlow Condensed Bold"/>
                  <a:ea typeface="Barlow Condensed Bold"/>
                  <a:cs typeface="Barlow Condensed Bold"/>
                  <a:sym typeface="Barlow Condensed Bold"/>
                </a:rPr>
                <a:t>CampoScuola</a:t>
              </a:r>
            </a:p>
          </p:txBody>
        </p:sp>
      </p:grpSp>
      <p:sp>
        <p:nvSpPr>
          <p:cNvPr name="Freeform 26" id="26"/>
          <p:cNvSpPr/>
          <p:nvPr/>
        </p:nvSpPr>
        <p:spPr>
          <a:xfrm flipH="false" flipV="false" rot="0">
            <a:off x="12749804" y="4549797"/>
            <a:ext cx="4632633" cy="3445679"/>
          </a:xfrm>
          <a:custGeom>
            <a:avLst/>
            <a:gdLst/>
            <a:ahLst/>
            <a:cxnLst/>
            <a:rect r="r" b="b" t="t" l="l"/>
            <a:pathLst>
              <a:path h="3445679" w="4632633">
                <a:moveTo>
                  <a:pt x="0" y="0"/>
                </a:moveTo>
                <a:lnTo>
                  <a:pt x="4632633" y="0"/>
                </a:lnTo>
                <a:lnTo>
                  <a:pt x="4632633" y="3445679"/>
                </a:lnTo>
                <a:lnTo>
                  <a:pt x="0" y="3445679"/>
                </a:lnTo>
                <a:lnTo>
                  <a:pt x="0" y="0"/>
                </a:lnTo>
                <a:close/>
              </a:path>
            </a:pathLst>
          </a:custGeom>
          <a:blipFill>
            <a:blip r:embed="rId7"/>
            <a:stretch>
              <a:fillRect l="0" t="0" r="0" b="-84490"/>
            </a:stretch>
          </a:blipFill>
        </p:spPr>
      </p:sp>
      <p:sp>
        <p:nvSpPr>
          <p:cNvPr name="TextBox 27" id="27"/>
          <p:cNvSpPr txBox="true"/>
          <p:nvPr/>
        </p:nvSpPr>
        <p:spPr>
          <a:xfrm rot="0">
            <a:off x="12827338" y="3406018"/>
            <a:ext cx="4555099" cy="1368731"/>
          </a:xfrm>
          <a:prstGeom prst="rect">
            <a:avLst/>
          </a:prstGeom>
        </p:spPr>
        <p:txBody>
          <a:bodyPr anchor="t" rtlCol="false" tIns="0" lIns="0" bIns="0" rIns="0">
            <a:spAutoFit/>
          </a:bodyPr>
          <a:lstStyle/>
          <a:p>
            <a:pPr algn="ctr">
              <a:lnSpc>
                <a:spcPts val="5372"/>
              </a:lnSpc>
            </a:pPr>
            <a:r>
              <a:rPr lang="en-US" sz="5116" b="true">
                <a:solidFill>
                  <a:srgbClr val="000000"/>
                </a:solidFill>
                <a:latin typeface="Barlow Condensed Bold"/>
                <a:ea typeface="Barlow Condensed Bold"/>
                <a:cs typeface="Barlow Condensed Bold"/>
                <a:sym typeface="Barlow Condensed Bold"/>
              </a:rPr>
              <a:t>Pier Giorgio </a:t>
            </a:r>
          </a:p>
          <a:p>
            <a:pPr algn="ctr">
              <a:lnSpc>
                <a:spcPts val="5372"/>
              </a:lnSpc>
            </a:pPr>
            <a:r>
              <a:rPr lang="en-US" sz="5116" b="true">
                <a:solidFill>
                  <a:srgbClr val="000000"/>
                </a:solidFill>
                <a:latin typeface="Barlow Condensed Bold"/>
                <a:ea typeface="Barlow Condensed Bold"/>
                <a:cs typeface="Barlow Condensed Bold"/>
                <a:sym typeface="Barlow Condensed Bold"/>
              </a:rPr>
              <a:t>Frassati</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sp>
        <p:nvSpPr>
          <p:cNvPr name="Freeform 3" id="3"/>
          <p:cNvSpPr/>
          <p:nvPr/>
        </p:nvSpPr>
        <p:spPr>
          <a:xfrm flipH="false" flipV="false" rot="0">
            <a:off x="14238792" y="5264470"/>
            <a:ext cx="6041016" cy="6117484"/>
          </a:xfrm>
          <a:custGeom>
            <a:avLst/>
            <a:gdLst/>
            <a:ahLst/>
            <a:cxnLst/>
            <a:rect r="r" b="b" t="t" l="l"/>
            <a:pathLst>
              <a:path h="6117484" w="6041016">
                <a:moveTo>
                  <a:pt x="0" y="0"/>
                </a:moveTo>
                <a:lnTo>
                  <a:pt x="6041016" y="0"/>
                </a:lnTo>
                <a:lnTo>
                  <a:pt x="6041016" y="6117484"/>
                </a:lnTo>
                <a:lnTo>
                  <a:pt x="0" y="6117484"/>
                </a:lnTo>
                <a:lnTo>
                  <a:pt x="0" y="0"/>
                </a:lnTo>
                <a:close/>
              </a:path>
            </a:pathLst>
          </a:custGeom>
          <a:blipFill>
            <a:blip r:embed="rId3"/>
            <a:stretch>
              <a:fillRect l="0" t="0" r="0" b="0"/>
            </a:stretch>
          </a:blipFill>
        </p:spPr>
      </p:sp>
      <p:sp>
        <p:nvSpPr>
          <p:cNvPr name="Freeform 4" id="4"/>
          <p:cNvSpPr/>
          <p:nvPr/>
        </p:nvSpPr>
        <p:spPr>
          <a:xfrm flipH="false" flipV="false" rot="0">
            <a:off x="1285334" y="3055533"/>
            <a:ext cx="7858666" cy="1467766"/>
          </a:xfrm>
          <a:custGeom>
            <a:avLst/>
            <a:gdLst/>
            <a:ahLst/>
            <a:cxnLst/>
            <a:rect r="r" b="b" t="t" l="l"/>
            <a:pathLst>
              <a:path h="1467766" w="7858666">
                <a:moveTo>
                  <a:pt x="0" y="0"/>
                </a:moveTo>
                <a:lnTo>
                  <a:pt x="7858666" y="0"/>
                </a:lnTo>
                <a:lnTo>
                  <a:pt x="7858666" y="1467767"/>
                </a:lnTo>
                <a:lnTo>
                  <a:pt x="0" y="1467767"/>
                </a:lnTo>
                <a:lnTo>
                  <a:pt x="0" y="0"/>
                </a:lnTo>
                <a:close/>
              </a:path>
            </a:pathLst>
          </a:custGeom>
          <a:blipFill>
            <a:blip r:embed="rId4"/>
            <a:stretch>
              <a:fillRect l="0" t="0" r="0" b="0"/>
            </a:stretch>
          </a:blipFill>
        </p:spPr>
      </p:sp>
      <p:sp>
        <p:nvSpPr>
          <p:cNvPr name="Freeform 5" id="5"/>
          <p:cNvSpPr/>
          <p:nvPr/>
        </p:nvSpPr>
        <p:spPr>
          <a:xfrm flipH="false" flipV="false" rot="0">
            <a:off x="10355309" y="2748913"/>
            <a:ext cx="5457334" cy="2081007"/>
          </a:xfrm>
          <a:custGeom>
            <a:avLst/>
            <a:gdLst/>
            <a:ahLst/>
            <a:cxnLst/>
            <a:rect r="r" b="b" t="t" l="l"/>
            <a:pathLst>
              <a:path h="2081007" w="5457334">
                <a:moveTo>
                  <a:pt x="0" y="0"/>
                </a:moveTo>
                <a:lnTo>
                  <a:pt x="5457334" y="0"/>
                </a:lnTo>
                <a:lnTo>
                  <a:pt x="5457334" y="2081007"/>
                </a:lnTo>
                <a:lnTo>
                  <a:pt x="0" y="2081007"/>
                </a:lnTo>
                <a:lnTo>
                  <a:pt x="0" y="0"/>
                </a:lnTo>
                <a:close/>
              </a:path>
            </a:pathLst>
          </a:custGeom>
          <a:blipFill>
            <a:blip r:embed="rId5"/>
            <a:stretch>
              <a:fillRect l="0" t="0" r="0" b="0"/>
            </a:stretch>
          </a:blipFill>
        </p:spPr>
      </p:sp>
      <p:sp>
        <p:nvSpPr>
          <p:cNvPr name="Freeform 6" id="6"/>
          <p:cNvSpPr/>
          <p:nvPr/>
        </p:nvSpPr>
        <p:spPr>
          <a:xfrm flipH="false" flipV="false" rot="0">
            <a:off x="5566626" y="5264470"/>
            <a:ext cx="6382756" cy="2763668"/>
          </a:xfrm>
          <a:custGeom>
            <a:avLst/>
            <a:gdLst/>
            <a:ahLst/>
            <a:cxnLst/>
            <a:rect r="r" b="b" t="t" l="l"/>
            <a:pathLst>
              <a:path h="2763668" w="6382756">
                <a:moveTo>
                  <a:pt x="0" y="0"/>
                </a:moveTo>
                <a:lnTo>
                  <a:pt x="6382756" y="0"/>
                </a:lnTo>
                <a:lnTo>
                  <a:pt x="6382756" y="2763667"/>
                </a:lnTo>
                <a:lnTo>
                  <a:pt x="0" y="2763667"/>
                </a:lnTo>
                <a:lnTo>
                  <a:pt x="0" y="0"/>
                </a:lnTo>
                <a:close/>
              </a:path>
            </a:pathLst>
          </a:custGeom>
          <a:blipFill>
            <a:blip r:embed="rId6"/>
            <a:stretch>
              <a:fillRect l="0" t="0" r="0" b="0"/>
            </a:stretch>
          </a:blipFill>
        </p:spPr>
      </p:sp>
      <p:grpSp>
        <p:nvGrpSpPr>
          <p:cNvPr name="Group 7" id="7"/>
          <p:cNvGrpSpPr/>
          <p:nvPr/>
        </p:nvGrpSpPr>
        <p:grpSpPr>
          <a:xfrm rot="0">
            <a:off x="6500881" y="1028700"/>
            <a:ext cx="5286239" cy="1056638"/>
            <a:chOff x="0" y="0"/>
            <a:chExt cx="1392260" cy="278292"/>
          </a:xfrm>
        </p:grpSpPr>
        <p:sp>
          <p:nvSpPr>
            <p:cNvPr name="Freeform 8" id="8"/>
            <p:cNvSpPr/>
            <p:nvPr/>
          </p:nvSpPr>
          <p:spPr>
            <a:xfrm flipH="false" flipV="false" rot="0">
              <a:off x="0" y="0"/>
              <a:ext cx="1392260" cy="278292"/>
            </a:xfrm>
            <a:custGeom>
              <a:avLst/>
              <a:gdLst/>
              <a:ahLst/>
              <a:cxnLst/>
              <a:rect r="r" b="b" t="t" l="l"/>
              <a:pathLst>
                <a:path h="278292" w="1392260">
                  <a:moveTo>
                    <a:pt x="139146" y="0"/>
                  </a:moveTo>
                  <a:lnTo>
                    <a:pt x="1253115" y="0"/>
                  </a:lnTo>
                  <a:cubicBezTo>
                    <a:pt x="1290018" y="0"/>
                    <a:pt x="1325411" y="14660"/>
                    <a:pt x="1351506" y="40755"/>
                  </a:cubicBezTo>
                  <a:cubicBezTo>
                    <a:pt x="1377601" y="66850"/>
                    <a:pt x="1392260" y="102242"/>
                    <a:pt x="1392260" y="139146"/>
                  </a:cubicBezTo>
                  <a:lnTo>
                    <a:pt x="1392260" y="139146"/>
                  </a:lnTo>
                  <a:cubicBezTo>
                    <a:pt x="1392260" y="176050"/>
                    <a:pt x="1377601" y="211442"/>
                    <a:pt x="1351506" y="237537"/>
                  </a:cubicBezTo>
                  <a:cubicBezTo>
                    <a:pt x="1325411" y="263632"/>
                    <a:pt x="1290018" y="278292"/>
                    <a:pt x="1253115" y="278292"/>
                  </a:cubicBezTo>
                  <a:lnTo>
                    <a:pt x="139146" y="278292"/>
                  </a:lnTo>
                  <a:cubicBezTo>
                    <a:pt x="102242" y="278292"/>
                    <a:pt x="66850" y="263632"/>
                    <a:pt x="40755" y="237537"/>
                  </a:cubicBezTo>
                  <a:cubicBezTo>
                    <a:pt x="14660" y="211442"/>
                    <a:pt x="0" y="176050"/>
                    <a:pt x="0" y="139146"/>
                  </a:cubicBezTo>
                  <a:lnTo>
                    <a:pt x="0" y="139146"/>
                  </a:lnTo>
                  <a:cubicBezTo>
                    <a:pt x="0" y="102242"/>
                    <a:pt x="14660" y="66850"/>
                    <a:pt x="40755" y="40755"/>
                  </a:cubicBezTo>
                  <a:cubicBezTo>
                    <a:pt x="66850" y="14660"/>
                    <a:pt x="102242" y="0"/>
                    <a:pt x="139146" y="0"/>
                  </a:cubicBezTo>
                  <a:close/>
                </a:path>
              </a:pathLst>
            </a:custGeom>
            <a:solidFill>
              <a:srgbClr val="2F5597"/>
            </a:solidFill>
          </p:spPr>
        </p:sp>
        <p:sp>
          <p:nvSpPr>
            <p:cNvPr name="TextBox 9" id="9"/>
            <p:cNvSpPr txBox="true"/>
            <p:nvPr/>
          </p:nvSpPr>
          <p:spPr>
            <a:xfrm>
              <a:off x="0" y="-104775"/>
              <a:ext cx="1392260" cy="383067"/>
            </a:xfrm>
            <a:prstGeom prst="rect">
              <a:avLst/>
            </a:prstGeom>
          </p:spPr>
          <p:txBody>
            <a:bodyPr anchor="ctr" rtlCol="false" tIns="50800" lIns="50800" bIns="50800" rIns="50800"/>
            <a:lstStyle/>
            <a:p>
              <a:pPr algn="ctr">
                <a:lnSpc>
                  <a:spcPts val="6999"/>
                </a:lnSpc>
              </a:pPr>
              <a:r>
                <a:rPr lang="en-US" b="true" sz="4999">
                  <a:solidFill>
                    <a:srgbClr val="FFFFFF"/>
                  </a:solidFill>
                  <a:latin typeface="Barlow Condensed Bold"/>
                  <a:ea typeface="Barlow Condensed Bold"/>
                  <a:cs typeface="Barlow Condensed Bold"/>
                  <a:sym typeface="Barlow Condensed Bold"/>
                </a:rPr>
                <a:t>Stampa associativa</a:t>
              </a:r>
            </a:p>
          </p:txBody>
        </p:sp>
      </p:grpSp>
      <p:sp>
        <p:nvSpPr>
          <p:cNvPr name="TextBox 10" id="10"/>
          <p:cNvSpPr txBox="true"/>
          <p:nvPr/>
        </p:nvSpPr>
        <p:spPr>
          <a:xfrm rot="0">
            <a:off x="2320573" y="8394698"/>
            <a:ext cx="13492070" cy="863602"/>
          </a:xfrm>
          <a:prstGeom prst="rect">
            <a:avLst/>
          </a:prstGeom>
        </p:spPr>
        <p:txBody>
          <a:bodyPr anchor="t" rtlCol="false" tIns="0" lIns="0" bIns="0" rIns="0">
            <a:spAutoFit/>
          </a:bodyPr>
          <a:lstStyle/>
          <a:p>
            <a:pPr algn="ctr">
              <a:lnSpc>
                <a:spcPts val="6999"/>
              </a:lnSpc>
              <a:spcBef>
                <a:spcPct val="0"/>
              </a:spcBef>
            </a:pPr>
            <a:r>
              <a:rPr lang="en-US" sz="4999">
                <a:solidFill>
                  <a:srgbClr val="000000"/>
                </a:solidFill>
                <a:latin typeface="Barlow Condensed"/>
                <a:ea typeface="Barlow Condensed"/>
                <a:cs typeface="Barlow Condensed"/>
                <a:sym typeface="Barlow Condensed"/>
              </a:rPr>
              <a:t>arrivano nella cassetta postale di ogni ragazzo socio di Ac</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302784" y="0"/>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Freeform 8" id="8"/>
          <p:cNvSpPr/>
          <p:nvPr/>
        </p:nvSpPr>
        <p:spPr>
          <a:xfrm flipH="false" flipV="false" rot="0">
            <a:off x="7652458" y="1636535"/>
            <a:ext cx="2983083" cy="3782039"/>
          </a:xfrm>
          <a:custGeom>
            <a:avLst/>
            <a:gdLst/>
            <a:ahLst/>
            <a:cxnLst/>
            <a:rect r="r" b="b" t="t" l="l"/>
            <a:pathLst>
              <a:path h="3782039" w="2983083">
                <a:moveTo>
                  <a:pt x="0" y="0"/>
                </a:moveTo>
                <a:lnTo>
                  <a:pt x="2983084" y="0"/>
                </a:lnTo>
                <a:lnTo>
                  <a:pt x="2983084" y="3782039"/>
                </a:lnTo>
                <a:lnTo>
                  <a:pt x="0" y="37820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1956484" y="3414518"/>
            <a:ext cx="15071012" cy="3608060"/>
          </a:xfrm>
          <a:prstGeom prst="rect">
            <a:avLst/>
          </a:prstGeom>
        </p:spPr>
        <p:txBody>
          <a:bodyPr anchor="t" rtlCol="false" tIns="0" lIns="0" bIns="0" rIns="0">
            <a:spAutoFit/>
          </a:bodyPr>
          <a:lstStyle/>
          <a:p>
            <a:pPr algn="ctr">
              <a:lnSpc>
                <a:spcPts val="29546"/>
              </a:lnSpc>
              <a:spcBef>
                <a:spcPct val="0"/>
              </a:spcBef>
            </a:pPr>
            <a:r>
              <a:rPr lang="en-US" b="true" sz="21104">
                <a:solidFill>
                  <a:srgbClr val="2F5597"/>
                </a:solidFill>
                <a:latin typeface="Barlow Condensed Bold"/>
                <a:ea typeface="Barlow Condensed Bold"/>
                <a:cs typeface="Barlow Condensed Bold"/>
                <a:sym typeface="Barlow Condensed Bold"/>
              </a:rPr>
              <a:t>Buon cammino!</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2885308" y="1081745"/>
            <a:ext cx="14373992" cy="8376258"/>
            <a:chOff x="0" y="0"/>
            <a:chExt cx="3785743" cy="2206093"/>
          </a:xfrm>
        </p:grpSpPr>
        <p:sp>
          <p:nvSpPr>
            <p:cNvPr name="Freeform 4" id="4"/>
            <p:cNvSpPr/>
            <p:nvPr/>
          </p:nvSpPr>
          <p:spPr>
            <a:xfrm flipH="false" flipV="false" rot="0">
              <a:off x="0" y="0"/>
              <a:ext cx="3785743" cy="2206092"/>
            </a:xfrm>
            <a:custGeom>
              <a:avLst/>
              <a:gdLst/>
              <a:ahLst/>
              <a:cxnLst/>
              <a:rect r="r" b="b" t="t" l="l"/>
              <a:pathLst>
                <a:path h="2206092" w="3785743">
                  <a:moveTo>
                    <a:pt x="27469" y="0"/>
                  </a:moveTo>
                  <a:lnTo>
                    <a:pt x="3758274" y="0"/>
                  </a:lnTo>
                  <a:cubicBezTo>
                    <a:pt x="3765559" y="0"/>
                    <a:pt x="3772546" y="2894"/>
                    <a:pt x="3777697" y="8045"/>
                  </a:cubicBezTo>
                  <a:cubicBezTo>
                    <a:pt x="3782849" y="13197"/>
                    <a:pt x="3785743" y="20184"/>
                    <a:pt x="3785743" y="27469"/>
                  </a:cubicBezTo>
                  <a:lnTo>
                    <a:pt x="3785743" y="2178624"/>
                  </a:lnTo>
                  <a:cubicBezTo>
                    <a:pt x="3785743" y="2193794"/>
                    <a:pt x="3773445" y="2206092"/>
                    <a:pt x="3758274" y="2206092"/>
                  </a:cubicBezTo>
                  <a:lnTo>
                    <a:pt x="27469" y="2206092"/>
                  </a:lnTo>
                  <a:cubicBezTo>
                    <a:pt x="12298" y="2206092"/>
                    <a:pt x="0" y="2193794"/>
                    <a:pt x="0" y="2178624"/>
                  </a:cubicBezTo>
                  <a:lnTo>
                    <a:pt x="0" y="27469"/>
                  </a:lnTo>
                  <a:cubicBezTo>
                    <a:pt x="0" y="12298"/>
                    <a:pt x="12298" y="0"/>
                    <a:pt x="27469" y="0"/>
                  </a:cubicBezTo>
                  <a:close/>
                </a:path>
              </a:pathLst>
            </a:custGeom>
            <a:solidFill>
              <a:srgbClr val="FFFFFF"/>
            </a:solidFill>
          </p:spPr>
        </p:sp>
        <p:sp>
          <p:nvSpPr>
            <p:cNvPr name="TextBox 5" id="5"/>
            <p:cNvSpPr txBox="true"/>
            <p:nvPr/>
          </p:nvSpPr>
          <p:spPr>
            <a:xfrm>
              <a:off x="0" y="-38100"/>
              <a:ext cx="3785743" cy="224419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1874126">
            <a:off x="-1093211" y="5694959"/>
            <a:ext cx="6252881" cy="4580235"/>
          </a:xfrm>
          <a:custGeom>
            <a:avLst/>
            <a:gdLst/>
            <a:ahLst/>
            <a:cxnLst/>
            <a:rect r="r" b="b" t="t" l="l"/>
            <a:pathLst>
              <a:path h="4580235" w="6252881">
                <a:moveTo>
                  <a:pt x="0" y="0"/>
                </a:moveTo>
                <a:lnTo>
                  <a:pt x="6252881" y="0"/>
                </a:lnTo>
                <a:lnTo>
                  <a:pt x="6252881" y="4580235"/>
                </a:lnTo>
                <a:lnTo>
                  <a:pt x="0" y="4580235"/>
                </a:lnTo>
                <a:lnTo>
                  <a:pt x="0" y="0"/>
                </a:lnTo>
                <a:close/>
              </a:path>
            </a:pathLst>
          </a:custGeom>
          <a:blipFill>
            <a:blip r:embed="rId3"/>
            <a:stretch>
              <a:fillRect l="0" t="0" r="0" b="0"/>
            </a:stretch>
          </a:blipFill>
        </p:spPr>
      </p:sp>
      <p:sp>
        <p:nvSpPr>
          <p:cNvPr name="TextBox 7" id="7"/>
          <p:cNvSpPr txBox="true"/>
          <p:nvPr/>
        </p:nvSpPr>
        <p:spPr>
          <a:xfrm rot="0">
            <a:off x="3395161" y="1639619"/>
            <a:ext cx="13354286" cy="7474983"/>
          </a:xfrm>
          <a:prstGeom prst="rect">
            <a:avLst/>
          </a:prstGeom>
        </p:spPr>
        <p:txBody>
          <a:bodyPr anchor="t" rtlCol="false" tIns="0" lIns="0" bIns="0" rIns="0">
            <a:spAutoFit/>
          </a:bodyPr>
          <a:lstStyle/>
          <a:p>
            <a:pPr algn="just">
              <a:lnSpc>
                <a:spcPts val="4432"/>
              </a:lnSpc>
            </a:pPr>
            <a:r>
              <a:rPr lang="en-US" sz="3099">
                <a:solidFill>
                  <a:srgbClr val="000000"/>
                </a:solidFill>
                <a:latin typeface="Barlow Condensed"/>
                <a:ea typeface="Barlow Condensed"/>
                <a:cs typeface="Barlow Condensed"/>
                <a:sym typeface="Barlow Condensed"/>
              </a:rPr>
              <a:t>Da sempre desideriamo animare una </a:t>
            </a:r>
            <a:r>
              <a:rPr lang="en-US" b="true" sz="3099">
                <a:solidFill>
                  <a:srgbClr val="FF6D4D"/>
                </a:solidFill>
                <a:latin typeface="Barlow Condensed Bold"/>
                <a:ea typeface="Barlow Condensed Bold"/>
                <a:cs typeface="Barlow Condensed Bold"/>
                <a:sym typeface="Barlow Condensed Bold"/>
              </a:rPr>
              <a:t>comunità</a:t>
            </a:r>
            <a:r>
              <a:rPr lang="en-US" sz="3099">
                <a:solidFill>
                  <a:srgbClr val="000000"/>
                </a:solidFill>
                <a:latin typeface="Barlow Condensed"/>
                <a:ea typeface="Barlow Condensed"/>
                <a:cs typeface="Barlow Condensed"/>
                <a:sym typeface="Barlow Condensed"/>
              </a:rPr>
              <a:t> che può essere</a:t>
            </a:r>
            <a:r>
              <a:rPr lang="en-US" b="true" sz="3099">
                <a:solidFill>
                  <a:srgbClr val="000000"/>
                </a:solidFill>
                <a:latin typeface="Barlow Condensed Bold"/>
                <a:ea typeface="Barlow Condensed Bold"/>
                <a:cs typeface="Barlow Condensed Bold"/>
                <a:sym typeface="Barlow Condensed Bold"/>
              </a:rPr>
              <a:t> </a:t>
            </a:r>
            <a:r>
              <a:rPr lang="en-US" b="true" sz="3099">
                <a:solidFill>
                  <a:srgbClr val="FF6D4D"/>
                </a:solidFill>
                <a:latin typeface="Barlow Condensed Bold"/>
                <a:ea typeface="Barlow Condensed Bold"/>
                <a:cs typeface="Barlow Condensed Bold"/>
                <a:sym typeface="Barlow Condensed Bold"/>
              </a:rPr>
              <a:t>abitata da ogni persona</a:t>
            </a:r>
            <a:r>
              <a:rPr lang="en-US" b="true" sz="3099">
                <a:solidFill>
                  <a:srgbClr val="000000"/>
                </a:solidFill>
                <a:latin typeface="Barlow Condensed Bold"/>
                <a:ea typeface="Barlow Condensed Bold"/>
                <a:cs typeface="Barlow Condensed Bold"/>
                <a:sym typeface="Barlow Condensed Bold"/>
              </a:rPr>
              <a:t>.</a:t>
            </a:r>
            <a:r>
              <a:rPr lang="en-US" sz="3099">
                <a:solidFill>
                  <a:srgbClr val="000000"/>
                </a:solidFill>
                <a:latin typeface="Barlow Condensed"/>
                <a:ea typeface="Barlow Condensed"/>
                <a:cs typeface="Barlow Condensed"/>
                <a:sym typeface="Barlow Condensed"/>
              </a:rPr>
              <a:t> Oggi, ancora di più, è necessario pensarci attraverso le molteplici frontiere interpersonali e sociali, impegnandoci a costruire ponti di mediazione e dialogo tra le differenti esperienze personali e visioni del mondo. Il “noi più grande” a cui puntiamo non deve produrre un “voi più piccolo”, ma lasciare </a:t>
            </a:r>
            <a:r>
              <a:rPr lang="en-US" b="true" sz="3099">
                <a:solidFill>
                  <a:srgbClr val="FF6D4D"/>
                </a:solidFill>
                <a:latin typeface="Barlow Condensed Bold"/>
                <a:ea typeface="Barlow Condensed Bold"/>
                <a:cs typeface="Barlow Condensed Bold"/>
                <a:sym typeface="Barlow Condensed Bold"/>
              </a:rPr>
              <a:t>porte aperte</a:t>
            </a:r>
            <a:r>
              <a:rPr lang="en-US" b="true" sz="3099">
                <a:solidFill>
                  <a:srgbClr val="000000"/>
                </a:solidFill>
                <a:latin typeface="Barlow Condensed Bold"/>
                <a:ea typeface="Barlow Condensed Bold"/>
                <a:cs typeface="Barlow Condensed Bold"/>
                <a:sym typeface="Barlow Condensed Bold"/>
              </a:rPr>
              <a:t> </a:t>
            </a:r>
            <a:r>
              <a:rPr lang="en-US" sz="3099">
                <a:solidFill>
                  <a:srgbClr val="000000"/>
                </a:solidFill>
                <a:latin typeface="Barlow Condensed"/>
                <a:ea typeface="Barlow Condensed"/>
                <a:cs typeface="Barlow Condensed"/>
                <a:sym typeface="Barlow Condensed"/>
              </a:rPr>
              <a:t>e permettere la corresponsabilità di tutte e tutti. La promozione di una sincera inclusione costituisce il tratto caratteristico dell’Ac: tutte le </a:t>
            </a:r>
            <a:r>
              <a:rPr lang="en-US" b="true" sz="3099">
                <a:solidFill>
                  <a:srgbClr val="FF6D4D"/>
                </a:solidFill>
                <a:latin typeface="Barlow Condensed Bold"/>
                <a:ea typeface="Barlow Condensed Bold"/>
                <a:cs typeface="Barlow Condensed Bold"/>
                <a:sym typeface="Barlow Condensed Bold"/>
              </a:rPr>
              <a:t>differenze</a:t>
            </a:r>
            <a:r>
              <a:rPr lang="en-US" sz="3099">
                <a:solidFill>
                  <a:srgbClr val="000000"/>
                </a:solidFill>
                <a:latin typeface="Barlow Condensed"/>
                <a:ea typeface="Barlow Condensed"/>
                <a:cs typeface="Barlow Condensed"/>
                <a:sym typeface="Barlow Condensed"/>
              </a:rPr>
              <a:t> possono esser</a:t>
            </a:r>
            <a:r>
              <a:rPr lang="en-US" sz="3099">
                <a:solidFill>
                  <a:srgbClr val="000000"/>
                </a:solidFill>
                <a:latin typeface="Barlow Condensed"/>
                <a:ea typeface="Barlow Condensed"/>
                <a:cs typeface="Barlow Condensed"/>
                <a:sym typeface="Barlow Condensed"/>
              </a:rPr>
              <a:t>e occasione di </a:t>
            </a:r>
            <a:r>
              <a:rPr lang="en-US" b="true" sz="3099">
                <a:solidFill>
                  <a:srgbClr val="FF6D4D"/>
                </a:solidFill>
                <a:latin typeface="Barlow Condensed Bold"/>
                <a:ea typeface="Barlow Condensed Bold"/>
                <a:cs typeface="Barlow Condensed Bold"/>
                <a:sym typeface="Barlow Condensed Bold"/>
              </a:rPr>
              <a:t>bellezza</a:t>
            </a:r>
            <a:r>
              <a:rPr lang="en-US" sz="3099">
                <a:solidFill>
                  <a:srgbClr val="000000"/>
                </a:solidFill>
                <a:latin typeface="Barlow Condensed"/>
                <a:ea typeface="Barlow Condensed"/>
                <a:cs typeface="Barlow Condensed"/>
                <a:sym typeface="Barlow Condensed"/>
              </a:rPr>
              <a:t> e</a:t>
            </a:r>
            <a:r>
              <a:rPr lang="en-US" b="true" sz="3099">
                <a:solidFill>
                  <a:srgbClr val="000000"/>
                </a:solidFill>
                <a:latin typeface="Barlow Condensed Bold"/>
                <a:ea typeface="Barlow Condensed Bold"/>
                <a:cs typeface="Barlow Condensed Bold"/>
                <a:sym typeface="Barlow Condensed Bold"/>
              </a:rPr>
              <a:t> </a:t>
            </a:r>
            <a:r>
              <a:rPr lang="en-US" b="true" sz="3099">
                <a:solidFill>
                  <a:srgbClr val="FF6D4D"/>
                </a:solidFill>
                <a:latin typeface="Barlow Condensed Bold"/>
                <a:ea typeface="Barlow Condensed Bold"/>
                <a:cs typeface="Barlow Condensed Bold"/>
                <a:sym typeface="Barlow Condensed Bold"/>
              </a:rPr>
              <a:t>ricchezza</a:t>
            </a:r>
            <a:r>
              <a:rPr lang="en-US" sz="3099">
                <a:solidFill>
                  <a:srgbClr val="000000"/>
                </a:solidFill>
                <a:latin typeface="Barlow Condensed"/>
                <a:ea typeface="Barlow Condensed"/>
                <a:cs typeface="Barlow Condensed"/>
                <a:sym typeface="Barlow Condensed"/>
              </a:rPr>
              <a:t>; pertanto dobbiamo operare per non essere selettivi ma sempre più </a:t>
            </a:r>
            <a:r>
              <a:rPr lang="en-US" b="true" sz="3099">
                <a:solidFill>
                  <a:srgbClr val="FF6D4D"/>
                </a:solidFill>
                <a:latin typeface="Barlow Condensed Bold"/>
                <a:ea typeface="Barlow Condensed Bold"/>
                <a:cs typeface="Barlow Condensed Bold"/>
                <a:sym typeface="Barlow Condensed Bold"/>
              </a:rPr>
              <a:t>inclusivi</a:t>
            </a:r>
            <a:r>
              <a:rPr lang="en-US" sz="3099">
                <a:solidFill>
                  <a:srgbClr val="000000"/>
                </a:solidFill>
                <a:latin typeface="Barlow Condensed"/>
                <a:ea typeface="Barlow Condensed"/>
                <a:cs typeface="Barlow Condensed"/>
                <a:sym typeface="Barlow Condensed"/>
              </a:rPr>
              <a:t>. Anche dall’esperienza di vita dei ragazzi emerge la necessità di essere un’associazione con </a:t>
            </a:r>
            <a:r>
              <a:rPr lang="en-US" b="true" sz="3099">
                <a:solidFill>
                  <a:srgbClr val="FF6D4D"/>
                </a:solidFill>
                <a:latin typeface="Barlow Condensed Bold"/>
                <a:ea typeface="Barlow Condensed Bold"/>
                <a:cs typeface="Barlow Condensed Bold"/>
                <a:sym typeface="Barlow Condensed Bold"/>
              </a:rPr>
              <a:t>uno sguardo aperto</a:t>
            </a:r>
            <a:r>
              <a:rPr lang="en-US" sz="3099">
                <a:solidFill>
                  <a:srgbClr val="000000"/>
                </a:solidFill>
                <a:latin typeface="Barlow Condensed"/>
                <a:ea typeface="Barlow Condensed"/>
                <a:cs typeface="Barlow Condensed"/>
                <a:sym typeface="Barlow Condensed"/>
              </a:rPr>
              <a:t> capace di accorgersi delle situazioni che le persone vivono, soprattutto di quelle di difficoltà e marginalità. Per fare questo vogliamo</a:t>
            </a:r>
            <a:r>
              <a:rPr lang="en-US" b="true" sz="3099">
                <a:solidFill>
                  <a:srgbClr val="000000"/>
                </a:solidFill>
                <a:latin typeface="Barlow Condensed Bold"/>
                <a:ea typeface="Barlow Condensed Bold"/>
                <a:cs typeface="Barlow Condensed Bold"/>
                <a:sym typeface="Barlow Condensed Bold"/>
              </a:rPr>
              <a:t> </a:t>
            </a:r>
            <a:r>
              <a:rPr lang="en-US" b="true" sz="3099">
                <a:solidFill>
                  <a:srgbClr val="FF6D4D"/>
                </a:solidFill>
                <a:latin typeface="Barlow Condensed Bold"/>
                <a:ea typeface="Barlow Condensed Bold"/>
                <a:cs typeface="Barlow Condensed Bold"/>
                <a:sym typeface="Barlow Condensed Bold"/>
              </a:rPr>
              <a:t>metterci in ascolto </a:t>
            </a:r>
            <a:r>
              <a:rPr lang="en-US" sz="3099">
                <a:solidFill>
                  <a:srgbClr val="000000"/>
                </a:solidFill>
                <a:latin typeface="Barlow Condensed"/>
                <a:ea typeface="Barlow Condensed"/>
                <a:cs typeface="Barlow Condensed"/>
                <a:sym typeface="Barlow Condensed"/>
              </a:rPr>
              <a:t>della loro esperienza per cogliere i loro bisogni e desideri e farle sentire pienamente coinvolte.</a:t>
            </a:r>
          </a:p>
          <a:p>
            <a:pPr algn="just">
              <a:lnSpc>
                <a:spcPts val="524"/>
              </a:lnSpc>
              <a:spcBef>
                <a:spcPct val="0"/>
              </a:spcBef>
            </a:pPr>
          </a:p>
          <a:p>
            <a:pPr algn="r">
              <a:lnSpc>
                <a:spcPts val="2660"/>
              </a:lnSpc>
              <a:spcBef>
                <a:spcPct val="0"/>
              </a:spcBef>
            </a:pPr>
          </a:p>
          <a:p>
            <a:pPr algn="r">
              <a:lnSpc>
                <a:spcPts val="3640"/>
              </a:lnSpc>
              <a:spcBef>
                <a:spcPct val="0"/>
              </a:spcBef>
            </a:pPr>
            <a:r>
              <a:rPr lang="en-US" sz="2600">
                <a:solidFill>
                  <a:srgbClr val="000000"/>
                </a:solidFill>
                <a:latin typeface="Barlow Condensed"/>
                <a:ea typeface="Barlow Condensed"/>
                <a:cs typeface="Barlow Condensed"/>
                <a:sym typeface="Barlow Condensed"/>
              </a:rPr>
              <a:t>(</a:t>
            </a:r>
            <a:r>
              <a:rPr lang="en-US" sz="2600" i="true">
                <a:solidFill>
                  <a:srgbClr val="000000"/>
                </a:solidFill>
                <a:latin typeface="Barlow Condensed Italics"/>
                <a:ea typeface="Barlow Condensed Italics"/>
                <a:cs typeface="Barlow Condensed Italics"/>
                <a:sym typeface="Barlow Condensed Italics"/>
              </a:rPr>
              <a:t>cfr. Testimoni di tutte le cose da Lui compiute, </a:t>
            </a:r>
          </a:p>
          <a:p>
            <a:pPr algn="r">
              <a:lnSpc>
                <a:spcPts val="3640"/>
              </a:lnSpc>
              <a:spcBef>
                <a:spcPct val="0"/>
              </a:spcBef>
            </a:pPr>
            <a:r>
              <a:rPr lang="en-US" sz="2600" i="true">
                <a:solidFill>
                  <a:srgbClr val="000000"/>
                </a:solidFill>
                <a:latin typeface="Barlow Condensed Italics"/>
                <a:ea typeface="Barlow Condensed Italics"/>
                <a:cs typeface="Barlow Condensed Italics"/>
                <a:sym typeface="Barlow Condensed Italics"/>
              </a:rPr>
              <a:t>Documento assembleare XVIII Assemblea nazionale Ac)</a:t>
            </a:r>
          </a:p>
        </p:txBody>
      </p:sp>
      <p:grpSp>
        <p:nvGrpSpPr>
          <p:cNvPr name="Group 8" id="8"/>
          <p:cNvGrpSpPr/>
          <p:nvPr/>
        </p:nvGrpSpPr>
        <p:grpSpPr>
          <a:xfrm rot="0">
            <a:off x="16492312" y="8875373"/>
            <a:ext cx="1533975" cy="1165260"/>
            <a:chOff x="0" y="0"/>
            <a:chExt cx="2045300" cy="1553680"/>
          </a:xfrm>
        </p:grpSpPr>
        <p:sp>
          <p:nvSpPr>
            <p:cNvPr name="Freeform 9" id="9"/>
            <p:cNvSpPr/>
            <p:nvPr/>
          </p:nvSpPr>
          <p:spPr>
            <a:xfrm flipH="false" flipV="false" rot="-153120">
              <a:off x="579395" y="16688"/>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4"/>
              <a:stretch>
                <a:fillRect l="0" t="-1167" r="0" b="-1167"/>
              </a:stretch>
            </a:blipFill>
          </p:spPr>
        </p:sp>
        <p:sp>
          <p:nvSpPr>
            <p:cNvPr name="Freeform 10" id="10"/>
            <p:cNvSpPr/>
            <p:nvPr/>
          </p:nvSpPr>
          <p:spPr>
            <a:xfrm flipH="false" flipV="false" rot="0">
              <a:off x="62892" y="875239"/>
              <a:ext cx="1795156" cy="678441"/>
            </a:xfrm>
            <a:custGeom>
              <a:avLst/>
              <a:gdLst/>
              <a:ahLst/>
              <a:cxnLst/>
              <a:rect r="r" b="b" t="t" l="l"/>
              <a:pathLst>
                <a:path h="678441" w="1795156">
                  <a:moveTo>
                    <a:pt x="0" y="0"/>
                  </a:moveTo>
                  <a:lnTo>
                    <a:pt x="1795155" y="0"/>
                  </a:lnTo>
                  <a:lnTo>
                    <a:pt x="1795155" y="678441"/>
                  </a:lnTo>
                  <a:lnTo>
                    <a:pt x="0" y="678441"/>
                  </a:lnTo>
                  <a:lnTo>
                    <a:pt x="0" y="0"/>
                  </a:lnTo>
                  <a:close/>
                </a:path>
              </a:pathLst>
            </a:custGeom>
            <a:blipFill>
              <a:blip r:embed="rId5"/>
              <a:stretch>
                <a:fillRect l="0" t="-1100" r="0" b="-1100"/>
              </a:stretch>
            </a:blipFill>
          </p:spPr>
        </p:sp>
        <p:sp>
          <p:nvSpPr>
            <p:cNvPr name="Freeform 11" id="11"/>
            <p:cNvSpPr/>
            <p:nvPr/>
          </p:nvSpPr>
          <p:spPr>
            <a:xfrm flipH="false" flipV="false" rot="0">
              <a:off x="0" y="353806"/>
              <a:ext cx="2045300" cy="785486"/>
            </a:xfrm>
            <a:custGeom>
              <a:avLst/>
              <a:gdLst/>
              <a:ahLst/>
              <a:cxnLst/>
              <a:rect r="r" b="b" t="t" l="l"/>
              <a:pathLst>
                <a:path h="785486" w="2045300">
                  <a:moveTo>
                    <a:pt x="0" y="0"/>
                  </a:moveTo>
                  <a:lnTo>
                    <a:pt x="2045300" y="0"/>
                  </a:lnTo>
                  <a:lnTo>
                    <a:pt x="2045300" y="785486"/>
                  </a:lnTo>
                  <a:lnTo>
                    <a:pt x="0" y="785486"/>
                  </a:lnTo>
                  <a:lnTo>
                    <a:pt x="0" y="0"/>
                  </a:lnTo>
                  <a:close/>
                </a:path>
              </a:pathLst>
            </a:custGeom>
            <a:blipFill>
              <a:blip r:embed="rId6"/>
              <a:stretch>
                <a:fillRect l="0" t="-1100" r="0" b="-1100"/>
              </a:stretch>
            </a:blipFill>
          </p:spPr>
        </p:sp>
      </p:grpSp>
      <p:sp>
        <p:nvSpPr>
          <p:cNvPr name="Freeform 12" id="12"/>
          <p:cNvSpPr/>
          <p:nvPr/>
        </p:nvSpPr>
        <p:spPr>
          <a:xfrm flipH="false" flipV="false" rot="0">
            <a:off x="343855" y="202511"/>
            <a:ext cx="2511251" cy="1284924"/>
          </a:xfrm>
          <a:custGeom>
            <a:avLst/>
            <a:gdLst/>
            <a:ahLst/>
            <a:cxnLst/>
            <a:rect r="r" b="b" t="t" l="l"/>
            <a:pathLst>
              <a:path h="1284924" w="2511251">
                <a:moveTo>
                  <a:pt x="0" y="0"/>
                </a:moveTo>
                <a:lnTo>
                  <a:pt x="2511251" y="0"/>
                </a:lnTo>
                <a:lnTo>
                  <a:pt x="2511251" y="1284924"/>
                </a:lnTo>
                <a:lnTo>
                  <a:pt x="0" y="1284924"/>
                </a:lnTo>
                <a:lnTo>
                  <a:pt x="0" y="0"/>
                </a:lnTo>
                <a:close/>
              </a:path>
            </a:pathLst>
          </a:custGeom>
          <a:blipFill>
            <a:blip r:embed="rId7"/>
            <a:stretch>
              <a:fillRect l="0" t="0" r="0" b="0"/>
            </a:stretch>
          </a:blipFill>
        </p:spPr>
      </p:sp>
      <p:sp>
        <p:nvSpPr>
          <p:cNvPr name="TextBox 13" id="13"/>
          <p:cNvSpPr txBox="true"/>
          <p:nvPr/>
        </p:nvSpPr>
        <p:spPr>
          <a:xfrm rot="0">
            <a:off x="4261135" y="646165"/>
            <a:ext cx="11900051" cy="841270"/>
          </a:xfrm>
          <a:prstGeom prst="rect">
            <a:avLst/>
          </a:prstGeom>
        </p:spPr>
        <p:txBody>
          <a:bodyPr anchor="t" rtlCol="false" tIns="0" lIns="0" bIns="0" rIns="0">
            <a:spAutoFit/>
          </a:bodyPr>
          <a:lstStyle/>
          <a:p>
            <a:pPr algn="ctr">
              <a:lnSpc>
                <a:spcPts val="6405"/>
              </a:lnSpc>
            </a:pPr>
            <a:r>
              <a:rPr lang="en-US" sz="6042" b="true">
                <a:solidFill>
                  <a:srgbClr val="FF6D4D"/>
                </a:solidFill>
                <a:latin typeface="Barlow Bold"/>
                <a:ea typeface="Barlow Bold"/>
                <a:cs typeface="Barlow Bold"/>
                <a:sym typeface="Barlow Bold"/>
              </a:rPr>
              <a:t>NEL</a:t>
            </a:r>
            <a:r>
              <a:rPr lang="en-US" b="true" sz="6042">
                <a:solidFill>
                  <a:srgbClr val="FF6D4D"/>
                </a:solidFill>
                <a:latin typeface="Barlow Bold"/>
                <a:ea typeface="Barlow Bold"/>
                <a:cs typeface="Barlow Bold"/>
                <a:sym typeface="Barlow Bold"/>
              </a:rPr>
              <a:t> CAMMINO DELL’ASSOCIAZIONE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350324" y="224439"/>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grpSp>
        <p:nvGrpSpPr>
          <p:cNvPr name="Group 8" id="8"/>
          <p:cNvGrpSpPr/>
          <p:nvPr/>
        </p:nvGrpSpPr>
        <p:grpSpPr>
          <a:xfrm rot="0">
            <a:off x="2264802" y="1891614"/>
            <a:ext cx="3370201" cy="656843"/>
            <a:chOff x="0" y="0"/>
            <a:chExt cx="887625" cy="172996"/>
          </a:xfrm>
        </p:grpSpPr>
        <p:sp>
          <p:nvSpPr>
            <p:cNvPr name="Freeform 9" id="9"/>
            <p:cNvSpPr/>
            <p:nvPr/>
          </p:nvSpPr>
          <p:spPr>
            <a:xfrm flipH="false" flipV="false" rot="0">
              <a:off x="0" y="0"/>
              <a:ext cx="887625" cy="172996"/>
            </a:xfrm>
            <a:custGeom>
              <a:avLst/>
              <a:gdLst/>
              <a:ahLst/>
              <a:cxnLst/>
              <a:rect r="r" b="b" t="t" l="l"/>
              <a:pathLst>
                <a:path h="172996" w="887625">
                  <a:moveTo>
                    <a:pt x="86498" y="0"/>
                  </a:moveTo>
                  <a:lnTo>
                    <a:pt x="801127" y="0"/>
                  </a:lnTo>
                  <a:cubicBezTo>
                    <a:pt x="848899" y="0"/>
                    <a:pt x="887625" y="38726"/>
                    <a:pt x="887625" y="86498"/>
                  </a:cubicBezTo>
                  <a:lnTo>
                    <a:pt x="887625" y="86498"/>
                  </a:lnTo>
                  <a:cubicBezTo>
                    <a:pt x="887625" y="109439"/>
                    <a:pt x="878512" y="131440"/>
                    <a:pt x="862290" y="147661"/>
                  </a:cubicBezTo>
                  <a:cubicBezTo>
                    <a:pt x="846069" y="163883"/>
                    <a:pt x="824068" y="172996"/>
                    <a:pt x="801127" y="172996"/>
                  </a:cubicBezTo>
                  <a:lnTo>
                    <a:pt x="86498" y="172996"/>
                  </a:lnTo>
                  <a:cubicBezTo>
                    <a:pt x="38726" y="172996"/>
                    <a:pt x="0" y="134269"/>
                    <a:pt x="0" y="86498"/>
                  </a:cubicBezTo>
                  <a:lnTo>
                    <a:pt x="0" y="86498"/>
                  </a:lnTo>
                  <a:cubicBezTo>
                    <a:pt x="0" y="38726"/>
                    <a:pt x="38726" y="0"/>
                    <a:pt x="86498" y="0"/>
                  </a:cubicBezTo>
                  <a:close/>
                </a:path>
              </a:pathLst>
            </a:custGeom>
            <a:solidFill>
              <a:srgbClr val="2F5597"/>
            </a:solidFill>
          </p:spPr>
        </p:sp>
        <p:sp>
          <p:nvSpPr>
            <p:cNvPr name="TextBox 10" id="10"/>
            <p:cNvSpPr txBox="true"/>
            <p:nvPr/>
          </p:nvSpPr>
          <p:spPr>
            <a:xfrm>
              <a:off x="0" y="-66675"/>
              <a:ext cx="887625" cy="239671"/>
            </a:xfrm>
            <a:prstGeom prst="rect">
              <a:avLst/>
            </a:prstGeom>
          </p:spPr>
          <p:txBody>
            <a:bodyPr anchor="ctr" rtlCol="false" tIns="50800" lIns="50800" bIns="50800" rIns="50800"/>
            <a:lstStyle/>
            <a:p>
              <a:pPr algn="ctr">
                <a:lnSpc>
                  <a:spcPts val="4199"/>
                </a:lnSpc>
              </a:pPr>
              <a:r>
                <a:rPr lang="en-US" b="true" sz="2999">
                  <a:solidFill>
                    <a:srgbClr val="FFFFFF"/>
                  </a:solidFill>
                  <a:latin typeface="Barlow Condensed Bold"/>
                  <a:ea typeface="Barlow Condensed Bold"/>
                  <a:cs typeface="Barlow Condensed Bold"/>
                  <a:sym typeface="Barlow Condensed Bold"/>
                </a:rPr>
                <a:t>Anno associativo</a:t>
              </a:r>
            </a:p>
          </p:txBody>
        </p:sp>
      </p:grpSp>
      <p:grpSp>
        <p:nvGrpSpPr>
          <p:cNvPr name="Group 11" id="11"/>
          <p:cNvGrpSpPr/>
          <p:nvPr/>
        </p:nvGrpSpPr>
        <p:grpSpPr>
          <a:xfrm rot="0">
            <a:off x="6136106" y="1882089"/>
            <a:ext cx="6110870" cy="666369"/>
            <a:chOff x="0" y="0"/>
            <a:chExt cx="1609447" cy="175505"/>
          </a:xfrm>
        </p:grpSpPr>
        <p:sp>
          <p:nvSpPr>
            <p:cNvPr name="Freeform 12" id="12"/>
            <p:cNvSpPr/>
            <p:nvPr/>
          </p:nvSpPr>
          <p:spPr>
            <a:xfrm flipH="false" flipV="false" rot="0">
              <a:off x="0" y="0"/>
              <a:ext cx="1609447" cy="175505"/>
            </a:xfrm>
            <a:custGeom>
              <a:avLst/>
              <a:gdLst/>
              <a:ahLst/>
              <a:cxnLst/>
              <a:rect r="r" b="b" t="t" l="l"/>
              <a:pathLst>
                <a:path h="175505" w="1609447">
                  <a:moveTo>
                    <a:pt x="64612" y="0"/>
                  </a:moveTo>
                  <a:lnTo>
                    <a:pt x="1544835" y="0"/>
                  </a:lnTo>
                  <a:cubicBezTo>
                    <a:pt x="1561971" y="0"/>
                    <a:pt x="1578405" y="6807"/>
                    <a:pt x="1590523" y="18925"/>
                  </a:cubicBezTo>
                  <a:cubicBezTo>
                    <a:pt x="1602640" y="31042"/>
                    <a:pt x="1609447" y="47476"/>
                    <a:pt x="1609447" y="64612"/>
                  </a:cubicBezTo>
                  <a:lnTo>
                    <a:pt x="1609447" y="110892"/>
                  </a:lnTo>
                  <a:cubicBezTo>
                    <a:pt x="1609447" y="128028"/>
                    <a:pt x="1602640" y="144463"/>
                    <a:pt x="1590523" y="156580"/>
                  </a:cubicBezTo>
                  <a:cubicBezTo>
                    <a:pt x="1578405" y="168697"/>
                    <a:pt x="1561971" y="175505"/>
                    <a:pt x="1544835" y="175505"/>
                  </a:cubicBezTo>
                  <a:lnTo>
                    <a:pt x="64612" y="175505"/>
                  </a:lnTo>
                  <a:cubicBezTo>
                    <a:pt x="47476" y="175505"/>
                    <a:pt x="31042" y="168697"/>
                    <a:pt x="18925" y="156580"/>
                  </a:cubicBezTo>
                  <a:cubicBezTo>
                    <a:pt x="6807" y="144463"/>
                    <a:pt x="0" y="128028"/>
                    <a:pt x="0" y="110892"/>
                  </a:cubicBezTo>
                  <a:lnTo>
                    <a:pt x="0" y="64612"/>
                  </a:lnTo>
                  <a:cubicBezTo>
                    <a:pt x="0" y="47476"/>
                    <a:pt x="6807" y="31042"/>
                    <a:pt x="18925" y="18925"/>
                  </a:cubicBezTo>
                  <a:cubicBezTo>
                    <a:pt x="31042" y="6807"/>
                    <a:pt x="47476" y="0"/>
                    <a:pt x="64612" y="0"/>
                  </a:cubicBezTo>
                  <a:close/>
                </a:path>
              </a:pathLst>
            </a:custGeom>
            <a:solidFill>
              <a:srgbClr val="2F5597"/>
            </a:solidFill>
          </p:spPr>
        </p:sp>
        <p:sp>
          <p:nvSpPr>
            <p:cNvPr name="TextBox 13" id="13"/>
            <p:cNvSpPr txBox="true"/>
            <p:nvPr/>
          </p:nvSpPr>
          <p:spPr>
            <a:xfrm>
              <a:off x="0" y="-76200"/>
              <a:ext cx="1609447" cy="251705"/>
            </a:xfrm>
            <a:prstGeom prst="rect">
              <a:avLst/>
            </a:prstGeom>
          </p:spPr>
          <p:txBody>
            <a:bodyPr anchor="ctr" rtlCol="false" tIns="50800" lIns="50800" bIns="50800" rIns="50800"/>
            <a:lstStyle/>
            <a:p>
              <a:pPr algn="ctr">
                <a:lnSpc>
                  <a:spcPts val="4200"/>
                </a:lnSpc>
              </a:pPr>
              <a:r>
                <a:rPr lang="en-US" b="true" sz="3000">
                  <a:solidFill>
                    <a:srgbClr val="FFFFFF"/>
                  </a:solidFill>
                  <a:latin typeface="Barlow Condensed Bold"/>
                  <a:ea typeface="Barlow Condensed Bold"/>
                  <a:cs typeface="Barlow Condensed Bold"/>
                  <a:sym typeface="Barlow Condensed Bold"/>
                </a:rPr>
                <a:t>Brano dell’anno</a:t>
              </a:r>
            </a:p>
          </p:txBody>
        </p:sp>
      </p:grpSp>
      <p:grpSp>
        <p:nvGrpSpPr>
          <p:cNvPr name="Group 14" id="14"/>
          <p:cNvGrpSpPr/>
          <p:nvPr/>
        </p:nvGrpSpPr>
        <p:grpSpPr>
          <a:xfrm rot="0">
            <a:off x="12784266" y="1891614"/>
            <a:ext cx="4066408" cy="666369"/>
            <a:chOff x="0" y="0"/>
            <a:chExt cx="1070988" cy="175505"/>
          </a:xfrm>
        </p:grpSpPr>
        <p:sp>
          <p:nvSpPr>
            <p:cNvPr name="Freeform 15" id="15"/>
            <p:cNvSpPr/>
            <p:nvPr/>
          </p:nvSpPr>
          <p:spPr>
            <a:xfrm flipH="false" flipV="false" rot="0">
              <a:off x="0" y="0"/>
              <a:ext cx="1070988" cy="175505"/>
            </a:xfrm>
            <a:custGeom>
              <a:avLst/>
              <a:gdLst/>
              <a:ahLst/>
              <a:cxnLst/>
              <a:rect r="r" b="b" t="t" l="l"/>
              <a:pathLst>
                <a:path h="175505" w="1070988">
                  <a:moveTo>
                    <a:pt x="87752" y="0"/>
                  </a:moveTo>
                  <a:lnTo>
                    <a:pt x="983236" y="0"/>
                  </a:lnTo>
                  <a:cubicBezTo>
                    <a:pt x="1006509" y="0"/>
                    <a:pt x="1028829" y="9245"/>
                    <a:pt x="1045286" y="25702"/>
                  </a:cubicBezTo>
                  <a:cubicBezTo>
                    <a:pt x="1061743" y="42159"/>
                    <a:pt x="1070988" y="64479"/>
                    <a:pt x="1070988" y="87752"/>
                  </a:cubicBezTo>
                  <a:lnTo>
                    <a:pt x="1070988" y="87752"/>
                  </a:lnTo>
                  <a:cubicBezTo>
                    <a:pt x="1070988" y="136217"/>
                    <a:pt x="1031700" y="175505"/>
                    <a:pt x="983236" y="175505"/>
                  </a:cubicBezTo>
                  <a:lnTo>
                    <a:pt x="87752" y="175505"/>
                  </a:lnTo>
                  <a:cubicBezTo>
                    <a:pt x="64479" y="175505"/>
                    <a:pt x="42159" y="166259"/>
                    <a:pt x="25702" y="149803"/>
                  </a:cubicBezTo>
                  <a:cubicBezTo>
                    <a:pt x="9245" y="133346"/>
                    <a:pt x="0" y="111026"/>
                    <a:pt x="0" y="87752"/>
                  </a:cubicBezTo>
                  <a:lnTo>
                    <a:pt x="0" y="87752"/>
                  </a:lnTo>
                  <a:cubicBezTo>
                    <a:pt x="0" y="64479"/>
                    <a:pt x="9245" y="42159"/>
                    <a:pt x="25702" y="25702"/>
                  </a:cubicBezTo>
                  <a:cubicBezTo>
                    <a:pt x="42159" y="9245"/>
                    <a:pt x="64479" y="0"/>
                    <a:pt x="87752" y="0"/>
                  </a:cubicBezTo>
                  <a:close/>
                </a:path>
              </a:pathLst>
            </a:custGeom>
            <a:solidFill>
              <a:srgbClr val="2F5597"/>
            </a:solidFill>
          </p:spPr>
        </p:sp>
        <p:sp>
          <p:nvSpPr>
            <p:cNvPr name="TextBox 16" id="16"/>
            <p:cNvSpPr txBox="true"/>
            <p:nvPr/>
          </p:nvSpPr>
          <p:spPr>
            <a:xfrm>
              <a:off x="0" y="-76200"/>
              <a:ext cx="1070988" cy="251705"/>
            </a:xfrm>
            <a:prstGeom prst="rect">
              <a:avLst/>
            </a:prstGeom>
          </p:spPr>
          <p:txBody>
            <a:bodyPr anchor="ctr" rtlCol="false" tIns="50800" lIns="50800" bIns="50800" rIns="50800"/>
            <a:lstStyle/>
            <a:p>
              <a:pPr algn="ctr">
                <a:lnSpc>
                  <a:spcPts val="4200"/>
                </a:lnSpc>
              </a:pPr>
              <a:r>
                <a:rPr lang="en-US" b="true" sz="3000">
                  <a:solidFill>
                    <a:srgbClr val="FFFFFF"/>
                  </a:solidFill>
                  <a:latin typeface="Barlow Condensed Bold"/>
                  <a:ea typeface="Barlow Condensed Bold"/>
                  <a:cs typeface="Barlow Condensed Bold"/>
                  <a:sym typeface="Barlow Condensed Bold"/>
                </a:rPr>
                <a:t>Verbi</a:t>
              </a:r>
            </a:p>
          </p:txBody>
        </p:sp>
      </p:grpSp>
      <p:grpSp>
        <p:nvGrpSpPr>
          <p:cNvPr name="Group 17" id="17"/>
          <p:cNvGrpSpPr/>
          <p:nvPr/>
        </p:nvGrpSpPr>
        <p:grpSpPr>
          <a:xfrm rot="0">
            <a:off x="2264802" y="2773859"/>
            <a:ext cx="3370201" cy="990798"/>
            <a:chOff x="0" y="0"/>
            <a:chExt cx="887625" cy="260951"/>
          </a:xfrm>
        </p:grpSpPr>
        <p:sp>
          <p:nvSpPr>
            <p:cNvPr name="Freeform 18" id="18"/>
            <p:cNvSpPr/>
            <p:nvPr/>
          </p:nvSpPr>
          <p:spPr>
            <a:xfrm flipH="false" flipV="false" rot="0">
              <a:off x="0" y="0"/>
              <a:ext cx="887625" cy="260951"/>
            </a:xfrm>
            <a:custGeom>
              <a:avLst/>
              <a:gdLst/>
              <a:ahLst/>
              <a:cxnLst/>
              <a:rect r="r" b="b" t="t" l="l"/>
              <a:pathLst>
                <a:path h="260951" w="887625">
                  <a:moveTo>
                    <a:pt x="117156" y="0"/>
                  </a:moveTo>
                  <a:lnTo>
                    <a:pt x="770469" y="0"/>
                  </a:lnTo>
                  <a:cubicBezTo>
                    <a:pt x="835173" y="0"/>
                    <a:pt x="887625" y="52452"/>
                    <a:pt x="887625" y="117156"/>
                  </a:cubicBezTo>
                  <a:lnTo>
                    <a:pt x="887625" y="143795"/>
                  </a:lnTo>
                  <a:cubicBezTo>
                    <a:pt x="887625" y="174867"/>
                    <a:pt x="875282" y="204666"/>
                    <a:pt x="853311" y="226637"/>
                  </a:cubicBezTo>
                  <a:cubicBezTo>
                    <a:pt x="831340" y="248608"/>
                    <a:pt x="801541" y="260951"/>
                    <a:pt x="770469" y="260951"/>
                  </a:cubicBezTo>
                  <a:lnTo>
                    <a:pt x="117156" y="260951"/>
                  </a:lnTo>
                  <a:cubicBezTo>
                    <a:pt x="86084" y="260951"/>
                    <a:pt x="56285" y="248608"/>
                    <a:pt x="34314" y="226637"/>
                  </a:cubicBezTo>
                  <a:cubicBezTo>
                    <a:pt x="12343" y="204666"/>
                    <a:pt x="0" y="174867"/>
                    <a:pt x="0" y="143795"/>
                  </a:cubicBezTo>
                  <a:lnTo>
                    <a:pt x="0" y="117156"/>
                  </a:lnTo>
                  <a:cubicBezTo>
                    <a:pt x="0" y="86084"/>
                    <a:pt x="12343" y="56285"/>
                    <a:pt x="34314" y="34314"/>
                  </a:cubicBezTo>
                  <a:cubicBezTo>
                    <a:pt x="56285" y="12343"/>
                    <a:pt x="86084" y="0"/>
                    <a:pt x="117156" y="0"/>
                  </a:cubicBezTo>
                  <a:close/>
                </a:path>
              </a:pathLst>
            </a:custGeom>
            <a:solidFill>
              <a:srgbClr val="FFFFFF"/>
            </a:solidFill>
          </p:spPr>
        </p:sp>
        <p:sp>
          <p:nvSpPr>
            <p:cNvPr name="TextBox 19" id="19"/>
            <p:cNvSpPr txBox="true"/>
            <p:nvPr/>
          </p:nvSpPr>
          <p:spPr>
            <a:xfrm>
              <a:off x="0" y="-66675"/>
              <a:ext cx="887625" cy="327626"/>
            </a:xfrm>
            <a:prstGeom prst="rect">
              <a:avLst/>
            </a:prstGeom>
          </p:spPr>
          <p:txBody>
            <a:bodyPr anchor="ctr" rtlCol="false" tIns="50800" lIns="50800" bIns="50800" rIns="50800"/>
            <a:lstStyle/>
            <a:p>
              <a:pPr algn="ctr">
                <a:lnSpc>
                  <a:spcPts val="4059"/>
                </a:lnSpc>
              </a:pPr>
              <a:r>
                <a:rPr lang="en-US" sz="2899">
                  <a:solidFill>
                    <a:srgbClr val="000000"/>
                  </a:solidFill>
                  <a:latin typeface="Barlow Condensed"/>
                  <a:ea typeface="Barlow Condensed"/>
                  <a:cs typeface="Barlow Condensed"/>
                  <a:sym typeface="Barlow Condensed"/>
                </a:rPr>
                <a:t>2024/2025</a:t>
              </a:r>
            </a:p>
          </p:txBody>
        </p:sp>
      </p:grpSp>
      <p:grpSp>
        <p:nvGrpSpPr>
          <p:cNvPr name="Group 20" id="20"/>
          <p:cNvGrpSpPr/>
          <p:nvPr/>
        </p:nvGrpSpPr>
        <p:grpSpPr>
          <a:xfrm rot="0">
            <a:off x="2264802" y="4227881"/>
            <a:ext cx="3370201" cy="990798"/>
            <a:chOff x="0" y="0"/>
            <a:chExt cx="887625" cy="260951"/>
          </a:xfrm>
        </p:grpSpPr>
        <p:sp>
          <p:nvSpPr>
            <p:cNvPr name="Freeform 21" id="21"/>
            <p:cNvSpPr/>
            <p:nvPr/>
          </p:nvSpPr>
          <p:spPr>
            <a:xfrm flipH="false" flipV="false" rot="0">
              <a:off x="0" y="0"/>
              <a:ext cx="887625" cy="260951"/>
            </a:xfrm>
            <a:custGeom>
              <a:avLst/>
              <a:gdLst/>
              <a:ahLst/>
              <a:cxnLst/>
              <a:rect r="r" b="b" t="t" l="l"/>
              <a:pathLst>
                <a:path h="260951" w="887625">
                  <a:moveTo>
                    <a:pt x="117156" y="0"/>
                  </a:moveTo>
                  <a:lnTo>
                    <a:pt x="770469" y="0"/>
                  </a:lnTo>
                  <a:cubicBezTo>
                    <a:pt x="835173" y="0"/>
                    <a:pt x="887625" y="52452"/>
                    <a:pt x="887625" y="117156"/>
                  </a:cubicBezTo>
                  <a:lnTo>
                    <a:pt x="887625" y="143795"/>
                  </a:lnTo>
                  <a:cubicBezTo>
                    <a:pt x="887625" y="174867"/>
                    <a:pt x="875282" y="204666"/>
                    <a:pt x="853311" y="226637"/>
                  </a:cubicBezTo>
                  <a:cubicBezTo>
                    <a:pt x="831340" y="248608"/>
                    <a:pt x="801541" y="260951"/>
                    <a:pt x="770469" y="260951"/>
                  </a:cubicBezTo>
                  <a:lnTo>
                    <a:pt x="117156" y="260951"/>
                  </a:lnTo>
                  <a:cubicBezTo>
                    <a:pt x="86084" y="260951"/>
                    <a:pt x="56285" y="248608"/>
                    <a:pt x="34314" y="226637"/>
                  </a:cubicBezTo>
                  <a:cubicBezTo>
                    <a:pt x="12343" y="204666"/>
                    <a:pt x="0" y="174867"/>
                    <a:pt x="0" y="143795"/>
                  </a:cubicBezTo>
                  <a:lnTo>
                    <a:pt x="0" y="117156"/>
                  </a:lnTo>
                  <a:cubicBezTo>
                    <a:pt x="0" y="86084"/>
                    <a:pt x="12343" y="56285"/>
                    <a:pt x="34314" y="34314"/>
                  </a:cubicBezTo>
                  <a:cubicBezTo>
                    <a:pt x="56285" y="12343"/>
                    <a:pt x="86084" y="0"/>
                    <a:pt x="117156" y="0"/>
                  </a:cubicBezTo>
                  <a:close/>
                </a:path>
              </a:pathLst>
            </a:custGeom>
            <a:solidFill>
              <a:srgbClr val="FFFFFF"/>
            </a:solidFill>
          </p:spPr>
        </p:sp>
        <p:sp>
          <p:nvSpPr>
            <p:cNvPr name="TextBox 22" id="22"/>
            <p:cNvSpPr txBox="true"/>
            <p:nvPr/>
          </p:nvSpPr>
          <p:spPr>
            <a:xfrm>
              <a:off x="0" y="-66675"/>
              <a:ext cx="887625" cy="327626"/>
            </a:xfrm>
            <a:prstGeom prst="rect">
              <a:avLst/>
            </a:prstGeom>
          </p:spPr>
          <p:txBody>
            <a:bodyPr anchor="ctr" rtlCol="false" tIns="50800" lIns="50800" bIns="50800" rIns="50800"/>
            <a:lstStyle/>
            <a:p>
              <a:pPr algn="ctr">
                <a:lnSpc>
                  <a:spcPts val="4059"/>
                </a:lnSpc>
              </a:pPr>
              <a:r>
                <a:rPr lang="en-US" b="true" sz="2899">
                  <a:solidFill>
                    <a:srgbClr val="125BA5"/>
                  </a:solidFill>
                  <a:latin typeface="Barlow Condensed Bold"/>
                  <a:ea typeface="Barlow Condensed Bold"/>
                  <a:cs typeface="Barlow Condensed Bold"/>
                  <a:sym typeface="Barlow Condensed Bold"/>
                </a:rPr>
                <a:t>2025/2026</a:t>
              </a:r>
            </a:p>
          </p:txBody>
        </p:sp>
      </p:grpSp>
      <p:grpSp>
        <p:nvGrpSpPr>
          <p:cNvPr name="Group 23" id="23"/>
          <p:cNvGrpSpPr/>
          <p:nvPr/>
        </p:nvGrpSpPr>
        <p:grpSpPr>
          <a:xfrm rot="0">
            <a:off x="2264802" y="5685404"/>
            <a:ext cx="3370201" cy="990798"/>
            <a:chOff x="0" y="0"/>
            <a:chExt cx="887625" cy="260951"/>
          </a:xfrm>
        </p:grpSpPr>
        <p:sp>
          <p:nvSpPr>
            <p:cNvPr name="Freeform 24" id="24"/>
            <p:cNvSpPr/>
            <p:nvPr/>
          </p:nvSpPr>
          <p:spPr>
            <a:xfrm flipH="false" flipV="false" rot="0">
              <a:off x="0" y="0"/>
              <a:ext cx="887625" cy="260951"/>
            </a:xfrm>
            <a:custGeom>
              <a:avLst/>
              <a:gdLst/>
              <a:ahLst/>
              <a:cxnLst/>
              <a:rect r="r" b="b" t="t" l="l"/>
              <a:pathLst>
                <a:path h="260951" w="887625">
                  <a:moveTo>
                    <a:pt x="117156" y="0"/>
                  </a:moveTo>
                  <a:lnTo>
                    <a:pt x="770469" y="0"/>
                  </a:lnTo>
                  <a:cubicBezTo>
                    <a:pt x="835173" y="0"/>
                    <a:pt x="887625" y="52452"/>
                    <a:pt x="887625" y="117156"/>
                  </a:cubicBezTo>
                  <a:lnTo>
                    <a:pt x="887625" y="143795"/>
                  </a:lnTo>
                  <a:cubicBezTo>
                    <a:pt x="887625" y="174867"/>
                    <a:pt x="875282" y="204666"/>
                    <a:pt x="853311" y="226637"/>
                  </a:cubicBezTo>
                  <a:cubicBezTo>
                    <a:pt x="831340" y="248608"/>
                    <a:pt x="801541" y="260951"/>
                    <a:pt x="770469" y="260951"/>
                  </a:cubicBezTo>
                  <a:lnTo>
                    <a:pt x="117156" y="260951"/>
                  </a:lnTo>
                  <a:cubicBezTo>
                    <a:pt x="86084" y="260951"/>
                    <a:pt x="56285" y="248608"/>
                    <a:pt x="34314" y="226637"/>
                  </a:cubicBezTo>
                  <a:cubicBezTo>
                    <a:pt x="12343" y="204666"/>
                    <a:pt x="0" y="174867"/>
                    <a:pt x="0" y="143795"/>
                  </a:cubicBezTo>
                  <a:lnTo>
                    <a:pt x="0" y="117156"/>
                  </a:lnTo>
                  <a:cubicBezTo>
                    <a:pt x="0" y="86084"/>
                    <a:pt x="12343" y="56285"/>
                    <a:pt x="34314" y="34314"/>
                  </a:cubicBezTo>
                  <a:cubicBezTo>
                    <a:pt x="56285" y="12343"/>
                    <a:pt x="86084" y="0"/>
                    <a:pt x="117156" y="0"/>
                  </a:cubicBezTo>
                  <a:close/>
                </a:path>
              </a:pathLst>
            </a:custGeom>
            <a:solidFill>
              <a:srgbClr val="FFFFFF"/>
            </a:solidFill>
          </p:spPr>
        </p:sp>
        <p:sp>
          <p:nvSpPr>
            <p:cNvPr name="TextBox 25" id="25"/>
            <p:cNvSpPr txBox="true"/>
            <p:nvPr/>
          </p:nvSpPr>
          <p:spPr>
            <a:xfrm>
              <a:off x="0" y="-57150"/>
              <a:ext cx="887625" cy="318101"/>
            </a:xfrm>
            <a:prstGeom prst="rect">
              <a:avLst/>
            </a:prstGeom>
          </p:spPr>
          <p:txBody>
            <a:bodyPr anchor="ctr" rtlCol="false" tIns="50800" lIns="50800" bIns="50800" rIns="50800"/>
            <a:lstStyle/>
            <a:p>
              <a:pPr algn="ctr">
                <a:lnSpc>
                  <a:spcPts val="4060"/>
                </a:lnSpc>
              </a:pPr>
              <a:r>
                <a:rPr lang="en-US" sz="2900">
                  <a:solidFill>
                    <a:srgbClr val="000000"/>
                  </a:solidFill>
                  <a:latin typeface="Barlow Condensed"/>
                  <a:ea typeface="Barlow Condensed"/>
                  <a:cs typeface="Barlow Condensed"/>
                  <a:sym typeface="Barlow Condensed"/>
                </a:rPr>
                <a:t>2027/2028</a:t>
              </a:r>
            </a:p>
          </p:txBody>
        </p:sp>
      </p:grpSp>
      <p:grpSp>
        <p:nvGrpSpPr>
          <p:cNvPr name="Group 26" id="26"/>
          <p:cNvGrpSpPr/>
          <p:nvPr/>
        </p:nvGrpSpPr>
        <p:grpSpPr>
          <a:xfrm rot="0">
            <a:off x="6180454" y="2773859"/>
            <a:ext cx="6022173" cy="929225"/>
            <a:chOff x="0" y="0"/>
            <a:chExt cx="1586087" cy="244734"/>
          </a:xfrm>
        </p:grpSpPr>
        <p:sp>
          <p:nvSpPr>
            <p:cNvPr name="Freeform 27" id="27"/>
            <p:cNvSpPr/>
            <p:nvPr/>
          </p:nvSpPr>
          <p:spPr>
            <a:xfrm flipH="false" flipV="false" rot="0">
              <a:off x="0" y="0"/>
              <a:ext cx="1586087" cy="244734"/>
            </a:xfrm>
            <a:custGeom>
              <a:avLst/>
              <a:gdLst/>
              <a:ahLst/>
              <a:cxnLst/>
              <a:rect r="r" b="b" t="t" l="l"/>
              <a:pathLst>
                <a:path h="244734" w="1586087">
                  <a:moveTo>
                    <a:pt x="65564" y="0"/>
                  </a:moveTo>
                  <a:lnTo>
                    <a:pt x="1520523" y="0"/>
                  </a:lnTo>
                  <a:cubicBezTo>
                    <a:pt x="1556733" y="0"/>
                    <a:pt x="1586087" y="29354"/>
                    <a:pt x="1586087" y="65564"/>
                  </a:cubicBezTo>
                  <a:lnTo>
                    <a:pt x="1586087" y="179170"/>
                  </a:lnTo>
                  <a:cubicBezTo>
                    <a:pt x="1586087" y="215380"/>
                    <a:pt x="1556733" y="244734"/>
                    <a:pt x="1520523" y="244734"/>
                  </a:cubicBezTo>
                  <a:lnTo>
                    <a:pt x="65564" y="244734"/>
                  </a:lnTo>
                  <a:cubicBezTo>
                    <a:pt x="48175" y="244734"/>
                    <a:pt x="31499" y="237827"/>
                    <a:pt x="19203" y="225531"/>
                  </a:cubicBezTo>
                  <a:cubicBezTo>
                    <a:pt x="6908" y="213235"/>
                    <a:pt x="0" y="196559"/>
                    <a:pt x="0" y="179170"/>
                  </a:cubicBezTo>
                  <a:lnTo>
                    <a:pt x="0" y="65564"/>
                  </a:lnTo>
                  <a:cubicBezTo>
                    <a:pt x="0" y="29354"/>
                    <a:pt x="29354" y="0"/>
                    <a:pt x="65564" y="0"/>
                  </a:cubicBezTo>
                  <a:close/>
                </a:path>
              </a:pathLst>
            </a:custGeom>
            <a:solidFill>
              <a:srgbClr val="FFFFFF"/>
            </a:solidFill>
          </p:spPr>
        </p:sp>
        <p:sp>
          <p:nvSpPr>
            <p:cNvPr name="TextBox 28" id="28"/>
            <p:cNvSpPr txBox="true"/>
            <p:nvPr/>
          </p:nvSpPr>
          <p:spPr>
            <a:xfrm>
              <a:off x="0" y="-66675"/>
              <a:ext cx="1586087" cy="311409"/>
            </a:xfrm>
            <a:prstGeom prst="rect">
              <a:avLst/>
            </a:prstGeom>
          </p:spPr>
          <p:txBody>
            <a:bodyPr anchor="ctr" rtlCol="false" tIns="0" lIns="0" bIns="0" rIns="0"/>
            <a:lstStyle/>
            <a:p>
              <a:pPr algn="ctr">
                <a:lnSpc>
                  <a:spcPts val="4059"/>
                </a:lnSpc>
              </a:pPr>
              <a:r>
                <a:rPr lang="en-US" sz="2899">
                  <a:solidFill>
                    <a:srgbClr val="000000"/>
                  </a:solidFill>
                  <a:latin typeface="Barlow Condensed"/>
                  <a:ea typeface="Barlow Condensed"/>
                  <a:cs typeface="Barlow Condensed"/>
                  <a:sym typeface="Barlow Condensed"/>
                </a:rPr>
                <a:t>Lc 5, 1-11 «Prendi il largo»</a:t>
              </a:r>
            </a:p>
          </p:txBody>
        </p:sp>
      </p:grpSp>
      <p:grpSp>
        <p:nvGrpSpPr>
          <p:cNvPr name="Group 29" id="29"/>
          <p:cNvGrpSpPr/>
          <p:nvPr/>
        </p:nvGrpSpPr>
        <p:grpSpPr>
          <a:xfrm rot="0">
            <a:off x="12784266" y="2773859"/>
            <a:ext cx="4066408" cy="992137"/>
            <a:chOff x="0" y="0"/>
            <a:chExt cx="1070988" cy="261304"/>
          </a:xfrm>
        </p:grpSpPr>
        <p:sp>
          <p:nvSpPr>
            <p:cNvPr name="Freeform 30" id="30"/>
            <p:cNvSpPr/>
            <p:nvPr/>
          </p:nvSpPr>
          <p:spPr>
            <a:xfrm flipH="false" flipV="false" rot="0">
              <a:off x="0" y="0"/>
              <a:ext cx="1070988" cy="261304"/>
            </a:xfrm>
            <a:custGeom>
              <a:avLst/>
              <a:gdLst/>
              <a:ahLst/>
              <a:cxnLst/>
              <a:rect r="r" b="b" t="t" l="l"/>
              <a:pathLst>
                <a:path h="261304" w="1070988">
                  <a:moveTo>
                    <a:pt x="97097" y="0"/>
                  </a:moveTo>
                  <a:lnTo>
                    <a:pt x="973891" y="0"/>
                  </a:lnTo>
                  <a:cubicBezTo>
                    <a:pt x="999643" y="0"/>
                    <a:pt x="1024340" y="10230"/>
                    <a:pt x="1042549" y="28439"/>
                  </a:cubicBezTo>
                  <a:cubicBezTo>
                    <a:pt x="1060758" y="46648"/>
                    <a:pt x="1070988" y="71346"/>
                    <a:pt x="1070988" y="97097"/>
                  </a:cubicBezTo>
                  <a:lnTo>
                    <a:pt x="1070988" y="164206"/>
                  </a:lnTo>
                  <a:cubicBezTo>
                    <a:pt x="1070988" y="189958"/>
                    <a:pt x="1060758" y="214655"/>
                    <a:pt x="1042549" y="232864"/>
                  </a:cubicBezTo>
                  <a:cubicBezTo>
                    <a:pt x="1024340" y="251074"/>
                    <a:pt x="999643" y="261304"/>
                    <a:pt x="973891" y="261304"/>
                  </a:cubicBezTo>
                  <a:lnTo>
                    <a:pt x="97097" y="261304"/>
                  </a:lnTo>
                  <a:cubicBezTo>
                    <a:pt x="43472" y="261304"/>
                    <a:pt x="0" y="217832"/>
                    <a:pt x="0" y="164206"/>
                  </a:cubicBezTo>
                  <a:lnTo>
                    <a:pt x="0" y="97097"/>
                  </a:lnTo>
                  <a:cubicBezTo>
                    <a:pt x="0" y="71346"/>
                    <a:pt x="10230" y="46648"/>
                    <a:pt x="28439" y="28439"/>
                  </a:cubicBezTo>
                  <a:cubicBezTo>
                    <a:pt x="46648" y="10230"/>
                    <a:pt x="71346" y="0"/>
                    <a:pt x="97097" y="0"/>
                  </a:cubicBezTo>
                  <a:close/>
                </a:path>
              </a:pathLst>
            </a:custGeom>
            <a:solidFill>
              <a:srgbClr val="FFFFFF"/>
            </a:solidFill>
          </p:spPr>
        </p:sp>
        <p:sp>
          <p:nvSpPr>
            <p:cNvPr name="TextBox 31" id="31"/>
            <p:cNvSpPr txBox="true"/>
            <p:nvPr/>
          </p:nvSpPr>
          <p:spPr>
            <a:xfrm>
              <a:off x="0" y="190500"/>
              <a:ext cx="1070988" cy="70804"/>
            </a:xfrm>
            <a:prstGeom prst="rect">
              <a:avLst/>
            </a:prstGeom>
          </p:spPr>
          <p:txBody>
            <a:bodyPr anchor="ctr" rtlCol="false" tIns="50800" lIns="50800" bIns="50800" rIns="50800"/>
            <a:lstStyle/>
            <a:p>
              <a:pPr algn="ctr">
                <a:lnSpc>
                  <a:spcPts val="1450"/>
                </a:lnSpc>
              </a:pPr>
              <a:r>
                <a:rPr lang="en-US" sz="2900">
                  <a:solidFill>
                    <a:srgbClr val="000000"/>
                  </a:solidFill>
                  <a:latin typeface="Barlow Condensed"/>
                  <a:ea typeface="Barlow Condensed"/>
                  <a:cs typeface="Barlow Condensed"/>
                  <a:sym typeface="Barlow Condensed"/>
                </a:rPr>
                <a:t>Fidarsi</a:t>
              </a:r>
            </a:p>
          </p:txBody>
        </p:sp>
      </p:grpSp>
      <p:sp>
        <p:nvSpPr>
          <p:cNvPr name="Freeform 32" id="32"/>
          <p:cNvSpPr/>
          <p:nvPr/>
        </p:nvSpPr>
        <p:spPr>
          <a:xfrm flipH="false" flipV="false" rot="0">
            <a:off x="-1444261" y="5714078"/>
            <a:ext cx="7418127" cy="7182956"/>
          </a:xfrm>
          <a:custGeom>
            <a:avLst/>
            <a:gdLst/>
            <a:ahLst/>
            <a:cxnLst/>
            <a:rect r="r" b="b" t="t" l="l"/>
            <a:pathLst>
              <a:path h="7182956" w="7418127">
                <a:moveTo>
                  <a:pt x="0" y="0"/>
                </a:moveTo>
                <a:lnTo>
                  <a:pt x="7418127" y="0"/>
                </a:lnTo>
                <a:lnTo>
                  <a:pt x="7418127" y="7182956"/>
                </a:lnTo>
                <a:lnTo>
                  <a:pt x="0" y="7182956"/>
                </a:lnTo>
                <a:lnTo>
                  <a:pt x="0" y="0"/>
                </a:lnTo>
                <a:close/>
              </a:path>
            </a:pathLst>
          </a:custGeom>
          <a:blipFill>
            <a:blip r:embed="rId7"/>
            <a:stretch>
              <a:fillRect l="0" t="0" r="0" b="0"/>
            </a:stretch>
          </a:blipFill>
        </p:spPr>
      </p:sp>
      <p:grpSp>
        <p:nvGrpSpPr>
          <p:cNvPr name="Group 33" id="33"/>
          <p:cNvGrpSpPr/>
          <p:nvPr/>
        </p:nvGrpSpPr>
        <p:grpSpPr>
          <a:xfrm rot="0">
            <a:off x="12784266" y="4246009"/>
            <a:ext cx="4066408" cy="992137"/>
            <a:chOff x="0" y="0"/>
            <a:chExt cx="1070988" cy="261304"/>
          </a:xfrm>
        </p:grpSpPr>
        <p:sp>
          <p:nvSpPr>
            <p:cNvPr name="Freeform 34" id="34"/>
            <p:cNvSpPr/>
            <p:nvPr/>
          </p:nvSpPr>
          <p:spPr>
            <a:xfrm flipH="false" flipV="false" rot="0">
              <a:off x="0" y="0"/>
              <a:ext cx="1070988" cy="261304"/>
            </a:xfrm>
            <a:custGeom>
              <a:avLst/>
              <a:gdLst/>
              <a:ahLst/>
              <a:cxnLst/>
              <a:rect r="r" b="b" t="t" l="l"/>
              <a:pathLst>
                <a:path h="261304" w="1070988">
                  <a:moveTo>
                    <a:pt x="97097" y="0"/>
                  </a:moveTo>
                  <a:lnTo>
                    <a:pt x="973891" y="0"/>
                  </a:lnTo>
                  <a:cubicBezTo>
                    <a:pt x="999643" y="0"/>
                    <a:pt x="1024340" y="10230"/>
                    <a:pt x="1042549" y="28439"/>
                  </a:cubicBezTo>
                  <a:cubicBezTo>
                    <a:pt x="1060758" y="46648"/>
                    <a:pt x="1070988" y="71346"/>
                    <a:pt x="1070988" y="97097"/>
                  </a:cubicBezTo>
                  <a:lnTo>
                    <a:pt x="1070988" y="164206"/>
                  </a:lnTo>
                  <a:cubicBezTo>
                    <a:pt x="1070988" y="189958"/>
                    <a:pt x="1060758" y="214655"/>
                    <a:pt x="1042549" y="232864"/>
                  </a:cubicBezTo>
                  <a:cubicBezTo>
                    <a:pt x="1024340" y="251074"/>
                    <a:pt x="999643" y="261304"/>
                    <a:pt x="973891" y="261304"/>
                  </a:cubicBezTo>
                  <a:lnTo>
                    <a:pt x="97097" y="261304"/>
                  </a:lnTo>
                  <a:cubicBezTo>
                    <a:pt x="43472" y="261304"/>
                    <a:pt x="0" y="217832"/>
                    <a:pt x="0" y="164206"/>
                  </a:cubicBezTo>
                  <a:lnTo>
                    <a:pt x="0" y="97097"/>
                  </a:lnTo>
                  <a:cubicBezTo>
                    <a:pt x="0" y="71346"/>
                    <a:pt x="10230" y="46648"/>
                    <a:pt x="28439" y="28439"/>
                  </a:cubicBezTo>
                  <a:cubicBezTo>
                    <a:pt x="46648" y="10230"/>
                    <a:pt x="71346" y="0"/>
                    <a:pt x="97097" y="0"/>
                  </a:cubicBezTo>
                  <a:close/>
                </a:path>
              </a:pathLst>
            </a:custGeom>
            <a:solidFill>
              <a:srgbClr val="FFFFFF"/>
            </a:solidFill>
          </p:spPr>
        </p:sp>
        <p:sp>
          <p:nvSpPr>
            <p:cNvPr name="TextBox 35" id="35"/>
            <p:cNvSpPr txBox="true"/>
            <p:nvPr/>
          </p:nvSpPr>
          <p:spPr>
            <a:xfrm>
              <a:off x="0" y="190500"/>
              <a:ext cx="1070988" cy="70804"/>
            </a:xfrm>
            <a:prstGeom prst="rect">
              <a:avLst/>
            </a:prstGeom>
          </p:spPr>
          <p:txBody>
            <a:bodyPr anchor="ctr" rtlCol="false" tIns="50800" lIns="50800" bIns="50800" rIns="50800"/>
            <a:lstStyle/>
            <a:p>
              <a:pPr algn="ctr">
                <a:lnSpc>
                  <a:spcPts val="1450"/>
                </a:lnSpc>
              </a:pPr>
              <a:r>
                <a:rPr lang="en-US" b="true" sz="2900">
                  <a:solidFill>
                    <a:srgbClr val="125BA5"/>
                  </a:solidFill>
                  <a:latin typeface="Barlow Condensed Bold"/>
                  <a:ea typeface="Barlow Condensed Bold"/>
                  <a:cs typeface="Barlow Condensed Bold"/>
                  <a:sym typeface="Barlow Condensed Bold"/>
                </a:rPr>
                <a:t>Condividere</a:t>
              </a:r>
            </a:p>
          </p:txBody>
        </p:sp>
      </p:grpSp>
      <p:grpSp>
        <p:nvGrpSpPr>
          <p:cNvPr name="Group 36" id="36"/>
          <p:cNvGrpSpPr/>
          <p:nvPr/>
        </p:nvGrpSpPr>
        <p:grpSpPr>
          <a:xfrm rot="0">
            <a:off x="12784266" y="5714396"/>
            <a:ext cx="4066408" cy="992137"/>
            <a:chOff x="0" y="0"/>
            <a:chExt cx="1070988" cy="261304"/>
          </a:xfrm>
        </p:grpSpPr>
        <p:sp>
          <p:nvSpPr>
            <p:cNvPr name="Freeform 37" id="37"/>
            <p:cNvSpPr/>
            <p:nvPr/>
          </p:nvSpPr>
          <p:spPr>
            <a:xfrm flipH="false" flipV="false" rot="0">
              <a:off x="0" y="0"/>
              <a:ext cx="1070988" cy="261304"/>
            </a:xfrm>
            <a:custGeom>
              <a:avLst/>
              <a:gdLst/>
              <a:ahLst/>
              <a:cxnLst/>
              <a:rect r="r" b="b" t="t" l="l"/>
              <a:pathLst>
                <a:path h="261304" w="1070988">
                  <a:moveTo>
                    <a:pt x="97097" y="0"/>
                  </a:moveTo>
                  <a:lnTo>
                    <a:pt x="973891" y="0"/>
                  </a:lnTo>
                  <a:cubicBezTo>
                    <a:pt x="999643" y="0"/>
                    <a:pt x="1024340" y="10230"/>
                    <a:pt x="1042549" y="28439"/>
                  </a:cubicBezTo>
                  <a:cubicBezTo>
                    <a:pt x="1060758" y="46648"/>
                    <a:pt x="1070988" y="71346"/>
                    <a:pt x="1070988" y="97097"/>
                  </a:cubicBezTo>
                  <a:lnTo>
                    <a:pt x="1070988" y="164206"/>
                  </a:lnTo>
                  <a:cubicBezTo>
                    <a:pt x="1070988" y="189958"/>
                    <a:pt x="1060758" y="214655"/>
                    <a:pt x="1042549" y="232864"/>
                  </a:cubicBezTo>
                  <a:cubicBezTo>
                    <a:pt x="1024340" y="251074"/>
                    <a:pt x="999643" y="261304"/>
                    <a:pt x="973891" y="261304"/>
                  </a:cubicBezTo>
                  <a:lnTo>
                    <a:pt x="97097" y="261304"/>
                  </a:lnTo>
                  <a:cubicBezTo>
                    <a:pt x="43472" y="261304"/>
                    <a:pt x="0" y="217832"/>
                    <a:pt x="0" y="164206"/>
                  </a:cubicBezTo>
                  <a:lnTo>
                    <a:pt x="0" y="97097"/>
                  </a:lnTo>
                  <a:cubicBezTo>
                    <a:pt x="0" y="71346"/>
                    <a:pt x="10230" y="46648"/>
                    <a:pt x="28439" y="28439"/>
                  </a:cubicBezTo>
                  <a:cubicBezTo>
                    <a:pt x="46648" y="10230"/>
                    <a:pt x="71346" y="0"/>
                    <a:pt x="97097" y="0"/>
                  </a:cubicBezTo>
                  <a:close/>
                </a:path>
              </a:pathLst>
            </a:custGeom>
            <a:solidFill>
              <a:srgbClr val="FFFFFF"/>
            </a:solidFill>
          </p:spPr>
        </p:sp>
        <p:sp>
          <p:nvSpPr>
            <p:cNvPr name="TextBox 38" id="38"/>
            <p:cNvSpPr txBox="true"/>
            <p:nvPr/>
          </p:nvSpPr>
          <p:spPr>
            <a:xfrm>
              <a:off x="0" y="190500"/>
              <a:ext cx="1070988" cy="70804"/>
            </a:xfrm>
            <a:prstGeom prst="rect">
              <a:avLst/>
            </a:prstGeom>
          </p:spPr>
          <p:txBody>
            <a:bodyPr anchor="ctr" rtlCol="false" tIns="50800" lIns="50800" bIns="50800" rIns="50800"/>
            <a:lstStyle/>
            <a:p>
              <a:pPr algn="ctr">
                <a:lnSpc>
                  <a:spcPts val="1450"/>
                </a:lnSpc>
              </a:pPr>
              <a:r>
                <a:rPr lang="en-US" sz="2900">
                  <a:solidFill>
                    <a:srgbClr val="000000"/>
                  </a:solidFill>
                  <a:latin typeface="Barlow Condensed"/>
                  <a:ea typeface="Barlow Condensed"/>
                  <a:cs typeface="Barlow Condensed"/>
                  <a:sym typeface="Barlow Condensed"/>
                </a:rPr>
                <a:t>Generare</a:t>
              </a:r>
            </a:p>
          </p:txBody>
        </p:sp>
      </p:grpSp>
      <p:grpSp>
        <p:nvGrpSpPr>
          <p:cNvPr name="Group 39" id="39"/>
          <p:cNvGrpSpPr/>
          <p:nvPr/>
        </p:nvGrpSpPr>
        <p:grpSpPr>
          <a:xfrm rot="0">
            <a:off x="6224802" y="5745852"/>
            <a:ext cx="6022173" cy="929225"/>
            <a:chOff x="0" y="0"/>
            <a:chExt cx="1586087" cy="244734"/>
          </a:xfrm>
        </p:grpSpPr>
        <p:sp>
          <p:nvSpPr>
            <p:cNvPr name="Freeform 40" id="40"/>
            <p:cNvSpPr/>
            <p:nvPr/>
          </p:nvSpPr>
          <p:spPr>
            <a:xfrm flipH="false" flipV="false" rot="0">
              <a:off x="0" y="0"/>
              <a:ext cx="1586087" cy="244734"/>
            </a:xfrm>
            <a:custGeom>
              <a:avLst/>
              <a:gdLst/>
              <a:ahLst/>
              <a:cxnLst/>
              <a:rect r="r" b="b" t="t" l="l"/>
              <a:pathLst>
                <a:path h="244734" w="1586087">
                  <a:moveTo>
                    <a:pt x="65564" y="0"/>
                  </a:moveTo>
                  <a:lnTo>
                    <a:pt x="1520523" y="0"/>
                  </a:lnTo>
                  <a:cubicBezTo>
                    <a:pt x="1556733" y="0"/>
                    <a:pt x="1586087" y="29354"/>
                    <a:pt x="1586087" y="65564"/>
                  </a:cubicBezTo>
                  <a:lnTo>
                    <a:pt x="1586087" y="179170"/>
                  </a:lnTo>
                  <a:cubicBezTo>
                    <a:pt x="1586087" y="215380"/>
                    <a:pt x="1556733" y="244734"/>
                    <a:pt x="1520523" y="244734"/>
                  </a:cubicBezTo>
                  <a:lnTo>
                    <a:pt x="65564" y="244734"/>
                  </a:lnTo>
                  <a:cubicBezTo>
                    <a:pt x="48175" y="244734"/>
                    <a:pt x="31499" y="237827"/>
                    <a:pt x="19203" y="225531"/>
                  </a:cubicBezTo>
                  <a:cubicBezTo>
                    <a:pt x="6908" y="213235"/>
                    <a:pt x="0" y="196559"/>
                    <a:pt x="0" y="179170"/>
                  </a:cubicBezTo>
                  <a:lnTo>
                    <a:pt x="0" y="65564"/>
                  </a:lnTo>
                  <a:cubicBezTo>
                    <a:pt x="0" y="29354"/>
                    <a:pt x="29354" y="0"/>
                    <a:pt x="65564" y="0"/>
                  </a:cubicBezTo>
                  <a:close/>
                </a:path>
              </a:pathLst>
            </a:custGeom>
            <a:solidFill>
              <a:srgbClr val="FFFFFF"/>
            </a:solidFill>
          </p:spPr>
        </p:sp>
        <p:sp>
          <p:nvSpPr>
            <p:cNvPr name="TextBox 41" id="41"/>
            <p:cNvSpPr txBox="true"/>
            <p:nvPr/>
          </p:nvSpPr>
          <p:spPr>
            <a:xfrm>
              <a:off x="0" y="-66675"/>
              <a:ext cx="1586087" cy="311409"/>
            </a:xfrm>
            <a:prstGeom prst="rect">
              <a:avLst/>
            </a:prstGeom>
          </p:spPr>
          <p:txBody>
            <a:bodyPr anchor="ctr" rtlCol="false" tIns="0" lIns="0" bIns="0" rIns="0"/>
            <a:lstStyle/>
            <a:p>
              <a:pPr algn="ctr">
                <a:lnSpc>
                  <a:spcPts val="4059"/>
                </a:lnSpc>
              </a:pPr>
              <a:r>
                <a:rPr lang="en-US" sz="2899">
                  <a:solidFill>
                    <a:srgbClr val="000000"/>
                  </a:solidFill>
                  <a:latin typeface="Barlow Condensed"/>
                  <a:ea typeface="Barlow Condensed"/>
                  <a:cs typeface="Barlow Condensed"/>
                  <a:sym typeface="Barlow Condensed"/>
                </a:rPr>
                <a:t>Mc 2, 18-22 «Vino nuovo in otri nuovi»</a:t>
              </a:r>
            </a:p>
          </p:txBody>
        </p:sp>
      </p:grpSp>
      <p:grpSp>
        <p:nvGrpSpPr>
          <p:cNvPr name="Group 42" id="42"/>
          <p:cNvGrpSpPr/>
          <p:nvPr/>
        </p:nvGrpSpPr>
        <p:grpSpPr>
          <a:xfrm rot="0">
            <a:off x="6364544" y="4227881"/>
            <a:ext cx="5838084" cy="1083576"/>
            <a:chOff x="0" y="0"/>
            <a:chExt cx="1537602" cy="285386"/>
          </a:xfrm>
        </p:grpSpPr>
        <p:sp>
          <p:nvSpPr>
            <p:cNvPr name="Freeform 43" id="43"/>
            <p:cNvSpPr/>
            <p:nvPr/>
          </p:nvSpPr>
          <p:spPr>
            <a:xfrm flipH="false" flipV="false" rot="0">
              <a:off x="0" y="0"/>
              <a:ext cx="1537602" cy="285386"/>
            </a:xfrm>
            <a:custGeom>
              <a:avLst/>
              <a:gdLst/>
              <a:ahLst/>
              <a:cxnLst/>
              <a:rect r="r" b="b" t="t" l="l"/>
              <a:pathLst>
                <a:path h="285386" w="1537602">
                  <a:moveTo>
                    <a:pt x="67631" y="0"/>
                  </a:moveTo>
                  <a:lnTo>
                    <a:pt x="1469971" y="0"/>
                  </a:lnTo>
                  <a:cubicBezTo>
                    <a:pt x="1507323" y="0"/>
                    <a:pt x="1537602" y="30280"/>
                    <a:pt x="1537602" y="67631"/>
                  </a:cubicBezTo>
                  <a:lnTo>
                    <a:pt x="1537602" y="217755"/>
                  </a:lnTo>
                  <a:cubicBezTo>
                    <a:pt x="1537602" y="235692"/>
                    <a:pt x="1530477" y="252894"/>
                    <a:pt x="1517793" y="265578"/>
                  </a:cubicBezTo>
                  <a:cubicBezTo>
                    <a:pt x="1505110" y="278261"/>
                    <a:pt x="1487908" y="285386"/>
                    <a:pt x="1469971" y="285386"/>
                  </a:cubicBezTo>
                  <a:lnTo>
                    <a:pt x="67631" y="285386"/>
                  </a:lnTo>
                  <a:cubicBezTo>
                    <a:pt x="30280" y="285386"/>
                    <a:pt x="0" y="255107"/>
                    <a:pt x="0" y="217755"/>
                  </a:cubicBezTo>
                  <a:lnTo>
                    <a:pt x="0" y="67631"/>
                  </a:lnTo>
                  <a:cubicBezTo>
                    <a:pt x="0" y="30280"/>
                    <a:pt x="30280" y="0"/>
                    <a:pt x="67631" y="0"/>
                  </a:cubicBezTo>
                  <a:close/>
                </a:path>
              </a:pathLst>
            </a:custGeom>
            <a:solidFill>
              <a:srgbClr val="FFFFFF"/>
            </a:solidFill>
          </p:spPr>
        </p:sp>
        <p:sp>
          <p:nvSpPr>
            <p:cNvPr name="TextBox 44" id="44"/>
            <p:cNvSpPr txBox="true"/>
            <p:nvPr/>
          </p:nvSpPr>
          <p:spPr>
            <a:xfrm>
              <a:off x="0" y="-57150"/>
              <a:ext cx="1537602" cy="342536"/>
            </a:xfrm>
            <a:prstGeom prst="rect">
              <a:avLst/>
            </a:prstGeom>
          </p:spPr>
          <p:txBody>
            <a:bodyPr anchor="ctr" rtlCol="false" tIns="0" lIns="0" bIns="0" rIns="0"/>
            <a:lstStyle/>
            <a:p>
              <a:pPr algn="ctr">
                <a:lnSpc>
                  <a:spcPts val="3639"/>
                </a:lnSpc>
              </a:pPr>
              <a:r>
                <a:rPr lang="en-US" b="true" sz="2599">
                  <a:solidFill>
                    <a:srgbClr val="125BA5"/>
                  </a:solidFill>
                  <a:latin typeface="Barlow Condensed Bold"/>
                  <a:ea typeface="Barlow Condensed Bold"/>
                  <a:cs typeface="Barlow Condensed Bold"/>
                  <a:sym typeface="Barlow Condensed Bold"/>
                </a:rPr>
                <a:t>Mt 2, 17, 1-9 «Signore, è bello per noi essere qui»</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2885308" y="2207223"/>
            <a:ext cx="14373992" cy="6668150"/>
            <a:chOff x="0" y="0"/>
            <a:chExt cx="3785743" cy="1756221"/>
          </a:xfrm>
        </p:grpSpPr>
        <p:sp>
          <p:nvSpPr>
            <p:cNvPr name="Freeform 4" id="4"/>
            <p:cNvSpPr/>
            <p:nvPr/>
          </p:nvSpPr>
          <p:spPr>
            <a:xfrm flipH="false" flipV="false" rot="0">
              <a:off x="0" y="0"/>
              <a:ext cx="3785743" cy="1756221"/>
            </a:xfrm>
            <a:custGeom>
              <a:avLst/>
              <a:gdLst/>
              <a:ahLst/>
              <a:cxnLst/>
              <a:rect r="r" b="b" t="t" l="l"/>
              <a:pathLst>
                <a:path h="1756221" w="3785743">
                  <a:moveTo>
                    <a:pt x="27469" y="0"/>
                  </a:moveTo>
                  <a:lnTo>
                    <a:pt x="3758274" y="0"/>
                  </a:lnTo>
                  <a:cubicBezTo>
                    <a:pt x="3765559" y="0"/>
                    <a:pt x="3772546" y="2894"/>
                    <a:pt x="3777697" y="8045"/>
                  </a:cubicBezTo>
                  <a:cubicBezTo>
                    <a:pt x="3782849" y="13197"/>
                    <a:pt x="3785743" y="20184"/>
                    <a:pt x="3785743" y="27469"/>
                  </a:cubicBezTo>
                  <a:lnTo>
                    <a:pt x="3785743" y="1728752"/>
                  </a:lnTo>
                  <a:cubicBezTo>
                    <a:pt x="3785743" y="1743922"/>
                    <a:pt x="3773445" y="1756221"/>
                    <a:pt x="3758274" y="1756221"/>
                  </a:cubicBezTo>
                  <a:lnTo>
                    <a:pt x="27469" y="1756221"/>
                  </a:lnTo>
                  <a:cubicBezTo>
                    <a:pt x="12298" y="1756221"/>
                    <a:pt x="0" y="1743922"/>
                    <a:pt x="0" y="1728752"/>
                  </a:cubicBezTo>
                  <a:lnTo>
                    <a:pt x="0" y="27469"/>
                  </a:lnTo>
                  <a:cubicBezTo>
                    <a:pt x="0" y="12298"/>
                    <a:pt x="12298" y="0"/>
                    <a:pt x="27469" y="0"/>
                  </a:cubicBezTo>
                  <a:close/>
                </a:path>
              </a:pathLst>
            </a:custGeom>
            <a:solidFill>
              <a:srgbClr val="FFFFFF"/>
            </a:solidFill>
          </p:spPr>
        </p:sp>
        <p:sp>
          <p:nvSpPr>
            <p:cNvPr name="TextBox 5" id="5"/>
            <p:cNvSpPr txBox="true"/>
            <p:nvPr/>
          </p:nvSpPr>
          <p:spPr>
            <a:xfrm>
              <a:off x="0" y="-38100"/>
              <a:ext cx="3785743" cy="179432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1874126">
            <a:off x="-1093211" y="5694959"/>
            <a:ext cx="6252881" cy="4580235"/>
          </a:xfrm>
          <a:custGeom>
            <a:avLst/>
            <a:gdLst/>
            <a:ahLst/>
            <a:cxnLst/>
            <a:rect r="r" b="b" t="t" l="l"/>
            <a:pathLst>
              <a:path h="4580235" w="6252881">
                <a:moveTo>
                  <a:pt x="0" y="0"/>
                </a:moveTo>
                <a:lnTo>
                  <a:pt x="6252881" y="0"/>
                </a:lnTo>
                <a:lnTo>
                  <a:pt x="6252881" y="4580235"/>
                </a:lnTo>
                <a:lnTo>
                  <a:pt x="0" y="4580235"/>
                </a:lnTo>
                <a:lnTo>
                  <a:pt x="0" y="0"/>
                </a:lnTo>
                <a:close/>
              </a:path>
            </a:pathLst>
          </a:custGeom>
          <a:blipFill>
            <a:blip r:embed="rId3"/>
            <a:stretch>
              <a:fillRect l="0" t="0" r="0" b="0"/>
            </a:stretch>
          </a:blipFill>
        </p:spPr>
      </p:sp>
      <p:sp>
        <p:nvSpPr>
          <p:cNvPr name="TextBox 7" id="7"/>
          <p:cNvSpPr txBox="true"/>
          <p:nvPr/>
        </p:nvSpPr>
        <p:spPr>
          <a:xfrm rot="0">
            <a:off x="3395161" y="2666879"/>
            <a:ext cx="13354286" cy="5786529"/>
          </a:xfrm>
          <a:prstGeom prst="rect">
            <a:avLst/>
          </a:prstGeom>
        </p:spPr>
        <p:txBody>
          <a:bodyPr anchor="t" rtlCol="false" tIns="0" lIns="0" bIns="0" rIns="0">
            <a:spAutoFit/>
          </a:bodyPr>
          <a:lstStyle/>
          <a:p>
            <a:pPr algn="just">
              <a:lnSpc>
                <a:spcPts val="4289"/>
              </a:lnSpc>
            </a:pPr>
            <a:r>
              <a:rPr lang="en-US" sz="2999">
                <a:solidFill>
                  <a:srgbClr val="000000"/>
                </a:solidFill>
                <a:latin typeface="Barlow Condensed"/>
                <a:ea typeface="Barlow Condensed"/>
                <a:cs typeface="Barlow Condensed"/>
                <a:sym typeface="Barlow Condensed"/>
              </a:rPr>
              <a:t>31. In questo m</a:t>
            </a:r>
            <a:r>
              <a:rPr lang="en-US" sz="2999">
                <a:solidFill>
                  <a:srgbClr val="000000"/>
                </a:solidFill>
                <a:latin typeface="Barlow Condensed"/>
                <a:ea typeface="Barlow Condensed"/>
                <a:cs typeface="Barlow Condensed"/>
                <a:sym typeface="Barlow Condensed"/>
              </a:rPr>
              <a:t>on</a:t>
            </a:r>
            <a:r>
              <a:rPr lang="en-US" sz="2999">
                <a:solidFill>
                  <a:srgbClr val="000000"/>
                </a:solidFill>
                <a:latin typeface="Barlow Condensed"/>
                <a:ea typeface="Barlow Condensed"/>
                <a:cs typeface="Barlow Condensed"/>
                <a:sym typeface="Barlow Condensed"/>
              </a:rPr>
              <a:t>do che </a:t>
            </a:r>
            <a:r>
              <a:rPr lang="en-US" b="true" sz="2999">
                <a:solidFill>
                  <a:srgbClr val="FF6D4D"/>
                </a:solidFill>
                <a:latin typeface="Barlow Condensed Bold"/>
                <a:ea typeface="Barlow Condensed Bold"/>
                <a:cs typeface="Barlow Condensed Bold"/>
                <a:sym typeface="Barlow Condensed Bold"/>
              </a:rPr>
              <a:t>corre senza una rotta comune</a:t>
            </a:r>
            <a:r>
              <a:rPr lang="en-US" sz="2999">
                <a:solidFill>
                  <a:srgbClr val="000000"/>
                </a:solidFill>
                <a:latin typeface="Barlow Condensed"/>
                <a:ea typeface="Barlow Condensed"/>
                <a:cs typeface="Barlow Condensed"/>
                <a:sym typeface="Barlow Condensed"/>
              </a:rPr>
              <a:t>, s</a:t>
            </a:r>
            <a:r>
              <a:rPr lang="en-US" sz="2999">
                <a:solidFill>
                  <a:srgbClr val="000000"/>
                </a:solidFill>
                <a:latin typeface="Barlow Condensed"/>
                <a:ea typeface="Barlow Condensed"/>
                <a:cs typeface="Barlow Condensed"/>
                <a:sym typeface="Barlow Condensed"/>
              </a:rPr>
              <a:t>i r</a:t>
            </a:r>
            <a:r>
              <a:rPr lang="en-US" sz="2999">
                <a:solidFill>
                  <a:srgbClr val="000000"/>
                </a:solidFill>
                <a:latin typeface="Barlow Condensed"/>
                <a:ea typeface="Barlow Condensed"/>
                <a:cs typeface="Barlow Condensed"/>
                <a:sym typeface="Barlow Condensed"/>
              </a:rPr>
              <a:t>e</a:t>
            </a:r>
            <a:r>
              <a:rPr lang="en-US" sz="2999">
                <a:solidFill>
                  <a:srgbClr val="000000"/>
                </a:solidFill>
                <a:latin typeface="Barlow Condensed"/>
                <a:ea typeface="Barlow Condensed"/>
                <a:cs typeface="Barlow Condensed"/>
                <a:sym typeface="Barlow Condensed"/>
              </a:rPr>
              <a:t>s</a:t>
            </a:r>
            <a:r>
              <a:rPr lang="en-US" sz="2999">
                <a:solidFill>
                  <a:srgbClr val="000000"/>
                </a:solidFill>
                <a:latin typeface="Barlow Condensed"/>
                <a:ea typeface="Barlow Condensed"/>
                <a:cs typeface="Barlow Condensed"/>
                <a:sym typeface="Barlow Condensed"/>
              </a:rPr>
              <a:t>pira un’atmosfera in cui «la distanza fra l’ossessione per il proprio benessere e la felicità dell’umanità condivisa sembra allargarsi: sino a far pensare che fra il singolo e la comunità umana sia ormai in corso un vero e proprio scism</a:t>
            </a:r>
            <a:r>
              <a:rPr lang="en-US" sz="2999">
                <a:solidFill>
                  <a:srgbClr val="000000"/>
                </a:solidFill>
                <a:latin typeface="Barlow Condensed"/>
                <a:ea typeface="Barlow Condensed"/>
                <a:cs typeface="Barlow Condensed"/>
                <a:sym typeface="Barlow Condensed"/>
              </a:rPr>
              <a:t>a</a:t>
            </a:r>
            <a:r>
              <a:rPr lang="en-US" sz="2999">
                <a:solidFill>
                  <a:srgbClr val="000000"/>
                </a:solidFill>
                <a:latin typeface="Barlow Condensed"/>
                <a:ea typeface="Barlow Condensed"/>
                <a:cs typeface="Barlow Condensed"/>
                <a:sym typeface="Barlow Condensed"/>
              </a:rPr>
              <a:t>. […] Perché una cosa è sentirsi costretti a vivere insieme, altra cosa è apprezzare</a:t>
            </a:r>
            <a:r>
              <a:rPr lang="en-US" b="true" sz="2999">
                <a:solidFill>
                  <a:srgbClr val="FF6D4D"/>
                </a:solidFill>
                <a:latin typeface="Barlow Condensed Bold"/>
                <a:ea typeface="Barlow Condensed Bold"/>
                <a:cs typeface="Barlow Condensed Bold"/>
                <a:sym typeface="Barlow Condensed Bold"/>
              </a:rPr>
              <a:t> la ricchezza e</a:t>
            </a:r>
            <a:r>
              <a:rPr lang="en-US" b="true" sz="2999">
                <a:solidFill>
                  <a:srgbClr val="FF6D4D"/>
                </a:solidFill>
                <a:latin typeface="Barlow Condensed Bold"/>
                <a:ea typeface="Barlow Condensed Bold"/>
                <a:cs typeface="Barlow Condensed Bold"/>
                <a:sym typeface="Barlow Condensed Bold"/>
              </a:rPr>
              <a:t> la bellezza dei semi di vita comune</a:t>
            </a:r>
            <a:r>
              <a:rPr lang="en-US" sz="2999">
                <a:solidFill>
                  <a:srgbClr val="000000"/>
                </a:solidFill>
                <a:latin typeface="Barlow Condensed"/>
                <a:ea typeface="Barlow Condensed"/>
                <a:cs typeface="Barlow Condensed"/>
                <a:sym typeface="Barlow Condensed"/>
              </a:rPr>
              <a:t> che devono essere cercati e c</a:t>
            </a:r>
            <a:r>
              <a:rPr lang="en-US" sz="2999">
                <a:solidFill>
                  <a:srgbClr val="000000"/>
                </a:solidFill>
                <a:latin typeface="Barlow Condensed"/>
                <a:ea typeface="Barlow Condensed"/>
                <a:cs typeface="Barlow Condensed"/>
                <a:sym typeface="Barlow Condensed"/>
              </a:rPr>
              <a:t>o</a:t>
            </a:r>
            <a:r>
              <a:rPr lang="en-US" sz="2999">
                <a:solidFill>
                  <a:srgbClr val="000000"/>
                </a:solidFill>
                <a:latin typeface="Barlow Condensed"/>
                <a:ea typeface="Barlow Condensed"/>
                <a:cs typeface="Barlow Condensed"/>
                <a:sym typeface="Barlow Condensed"/>
              </a:rPr>
              <a:t>l</a:t>
            </a:r>
            <a:r>
              <a:rPr lang="en-US" sz="2999">
                <a:solidFill>
                  <a:srgbClr val="000000"/>
                </a:solidFill>
                <a:latin typeface="Barlow Condensed"/>
                <a:ea typeface="Barlow Condensed"/>
                <a:cs typeface="Barlow Condensed"/>
                <a:sym typeface="Barlow Condensed"/>
              </a:rPr>
              <a:t>t</a:t>
            </a:r>
            <a:r>
              <a:rPr lang="en-US" sz="2999">
                <a:solidFill>
                  <a:srgbClr val="000000"/>
                </a:solidFill>
                <a:latin typeface="Barlow Condensed"/>
                <a:ea typeface="Barlow Condensed"/>
                <a:cs typeface="Barlow Condensed"/>
                <a:sym typeface="Barlow Condensed"/>
              </a:rPr>
              <a:t>iv</a:t>
            </a:r>
            <a:r>
              <a:rPr lang="en-US" sz="2999">
                <a:solidFill>
                  <a:srgbClr val="000000"/>
                </a:solidFill>
                <a:latin typeface="Barlow Condensed"/>
                <a:ea typeface="Barlow Condensed"/>
                <a:cs typeface="Barlow Condensed"/>
                <a:sym typeface="Barlow Condensed"/>
              </a:rPr>
              <a:t>at</a:t>
            </a:r>
            <a:r>
              <a:rPr lang="en-US" sz="2999">
                <a:solidFill>
                  <a:srgbClr val="000000"/>
                </a:solidFill>
                <a:latin typeface="Barlow Condensed"/>
                <a:ea typeface="Barlow Condensed"/>
                <a:cs typeface="Barlow Condensed"/>
                <a:sym typeface="Barlow Condensed"/>
              </a:rPr>
              <a:t>i insieme». La tecnologia fa progressi continui, ma «come sar</a:t>
            </a:r>
            <a:r>
              <a:rPr lang="en-US" sz="2999">
                <a:solidFill>
                  <a:srgbClr val="000000"/>
                </a:solidFill>
                <a:latin typeface="Barlow Condensed"/>
                <a:ea typeface="Barlow Condensed"/>
                <a:cs typeface="Barlow Condensed"/>
                <a:sym typeface="Barlow Condensed"/>
              </a:rPr>
              <a:t>ebbe</a:t>
            </a:r>
            <a:r>
              <a:rPr lang="en-US" sz="2999">
                <a:solidFill>
                  <a:srgbClr val="000000"/>
                </a:solidFill>
                <a:latin typeface="Barlow Condensed"/>
                <a:ea typeface="Barlow Condensed"/>
                <a:cs typeface="Barlow Condensed"/>
                <a:sym typeface="Barlow Condensed"/>
              </a:rPr>
              <a:t> </a:t>
            </a:r>
            <a:r>
              <a:rPr lang="en-US" sz="2999">
                <a:solidFill>
                  <a:srgbClr val="000000"/>
                </a:solidFill>
                <a:latin typeface="Barlow Condensed"/>
                <a:ea typeface="Barlow Condensed"/>
                <a:cs typeface="Barlow Condensed"/>
                <a:sym typeface="Barlow Condensed"/>
              </a:rPr>
              <a:t>b</a:t>
            </a:r>
            <a:r>
              <a:rPr lang="en-US" sz="2999">
                <a:solidFill>
                  <a:srgbClr val="000000"/>
                </a:solidFill>
                <a:latin typeface="Barlow Condensed"/>
                <a:ea typeface="Barlow Condensed"/>
                <a:cs typeface="Barlow Condensed"/>
                <a:sym typeface="Barlow Condensed"/>
              </a:rPr>
              <a:t>e</a:t>
            </a:r>
            <a:r>
              <a:rPr lang="en-US" sz="2999">
                <a:solidFill>
                  <a:srgbClr val="000000"/>
                </a:solidFill>
                <a:latin typeface="Barlow Condensed"/>
                <a:ea typeface="Barlow Condensed"/>
                <a:cs typeface="Barlow Condensed"/>
                <a:sym typeface="Barlow Condensed"/>
              </a:rPr>
              <a:t>ll</a:t>
            </a:r>
            <a:r>
              <a:rPr lang="en-US" sz="2999">
                <a:solidFill>
                  <a:srgbClr val="000000"/>
                </a:solidFill>
                <a:latin typeface="Barlow Condensed"/>
                <a:ea typeface="Barlow Condensed"/>
                <a:cs typeface="Barlow Condensed"/>
                <a:sym typeface="Barlow Condensed"/>
              </a:rPr>
              <a:t>o se alla crescita delle innovazioni scientifiche e tecnologiche corrispondesse anche una sempre maggiore equità e inclusione sociale! Come sarebbe bello se, </a:t>
            </a:r>
            <a:r>
              <a:rPr lang="en-US" b="true" sz="2999">
                <a:solidFill>
                  <a:srgbClr val="FF6D4D"/>
                </a:solidFill>
                <a:latin typeface="Barlow Condensed Bold"/>
                <a:ea typeface="Barlow Condensed Bold"/>
                <a:cs typeface="Barlow Condensed Bold"/>
                <a:sym typeface="Barlow Condensed Bold"/>
              </a:rPr>
              <a:t>mentre scopriamo nuovi pianeti lontani, riscoprissimo i bisogni del fratello e della sorella che mi orbitano attorno!</a:t>
            </a:r>
            <a:r>
              <a:rPr lang="en-US" sz="2999">
                <a:solidFill>
                  <a:srgbClr val="000000"/>
                </a:solidFill>
                <a:latin typeface="Barlow Condensed"/>
                <a:ea typeface="Barlow Condensed"/>
                <a:cs typeface="Barlow Condensed"/>
                <a:sym typeface="Barlow Condensed"/>
              </a:rPr>
              <a:t>».</a:t>
            </a:r>
          </a:p>
          <a:p>
            <a:pPr algn="just">
              <a:lnSpc>
                <a:spcPts val="3145"/>
              </a:lnSpc>
            </a:pPr>
          </a:p>
          <a:p>
            <a:pPr algn="just">
              <a:lnSpc>
                <a:spcPts val="384"/>
              </a:lnSpc>
              <a:spcBef>
                <a:spcPct val="0"/>
              </a:spcBef>
            </a:pPr>
          </a:p>
          <a:p>
            <a:pPr algn="r">
              <a:lnSpc>
                <a:spcPts val="3499"/>
              </a:lnSpc>
              <a:spcBef>
                <a:spcPct val="0"/>
              </a:spcBef>
            </a:pPr>
            <a:r>
              <a:rPr lang="en-US" sz="2499">
                <a:solidFill>
                  <a:srgbClr val="000000"/>
                </a:solidFill>
                <a:latin typeface="Barlow Condensed"/>
                <a:ea typeface="Barlow Condensed"/>
                <a:cs typeface="Barlow Condensed"/>
                <a:sym typeface="Barlow Condensed"/>
              </a:rPr>
              <a:t>(Francesco,</a:t>
            </a:r>
            <a:r>
              <a:rPr lang="en-US" sz="2499" i="true">
                <a:solidFill>
                  <a:srgbClr val="000000"/>
                </a:solidFill>
                <a:latin typeface="Barlow Condensed Italics"/>
                <a:ea typeface="Barlow Condensed Italics"/>
                <a:cs typeface="Barlow Condensed Italics"/>
                <a:sym typeface="Barlow Condensed Italics"/>
              </a:rPr>
              <a:t> Fratelli tutti)</a:t>
            </a:r>
          </a:p>
        </p:txBody>
      </p:sp>
      <p:grpSp>
        <p:nvGrpSpPr>
          <p:cNvPr name="Group 8" id="8"/>
          <p:cNvGrpSpPr/>
          <p:nvPr/>
        </p:nvGrpSpPr>
        <p:grpSpPr>
          <a:xfrm rot="0">
            <a:off x="16492312" y="8875373"/>
            <a:ext cx="1533975" cy="1165260"/>
            <a:chOff x="0" y="0"/>
            <a:chExt cx="2045300" cy="1553680"/>
          </a:xfrm>
        </p:grpSpPr>
        <p:sp>
          <p:nvSpPr>
            <p:cNvPr name="Freeform 9" id="9"/>
            <p:cNvSpPr/>
            <p:nvPr/>
          </p:nvSpPr>
          <p:spPr>
            <a:xfrm flipH="false" flipV="false" rot="-153120">
              <a:off x="579395" y="16688"/>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4"/>
              <a:stretch>
                <a:fillRect l="0" t="-1167" r="0" b="-1167"/>
              </a:stretch>
            </a:blipFill>
          </p:spPr>
        </p:sp>
        <p:sp>
          <p:nvSpPr>
            <p:cNvPr name="Freeform 10" id="10"/>
            <p:cNvSpPr/>
            <p:nvPr/>
          </p:nvSpPr>
          <p:spPr>
            <a:xfrm flipH="false" flipV="false" rot="0">
              <a:off x="62892" y="875239"/>
              <a:ext cx="1795156" cy="678441"/>
            </a:xfrm>
            <a:custGeom>
              <a:avLst/>
              <a:gdLst/>
              <a:ahLst/>
              <a:cxnLst/>
              <a:rect r="r" b="b" t="t" l="l"/>
              <a:pathLst>
                <a:path h="678441" w="1795156">
                  <a:moveTo>
                    <a:pt x="0" y="0"/>
                  </a:moveTo>
                  <a:lnTo>
                    <a:pt x="1795155" y="0"/>
                  </a:lnTo>
                  <a:lnTo>
                    <a:pt x="1795155" y="678441"/>
                  </a:lnTo>
                  <a:lnTo>
                    <a:pt x="0" y="678441"/>
                  </a:lnTo>
                  <a:lnTo>
                    <a:pt x="0" y="0"/>
                  </a:lnTo>
                  <a:close/>
                </a:path>
              </a:pathLst>
            </a:custGeom>
            <a:blipFill>
              <a:blip r:embed="rId5"/>
              <a:stretch>
                <a:fillRect l="0" t="-1100" r="0" b="-1100"/>
              </a:stretch>
            </a:blipFill>
          </p:spPr>
        </p:sp>
        <p:sp>
          <p:nvSpPr>
            <p:cNvPr name="Freeform 11" id="11"/>
            <p:cNvSpPr/>
            <p:nvPr/>
          </p:nvSpPr>
          <p:spPr>
            <a:xfrm flipH="false" flipV="false" rot="0">
              <a:off x="0" y="353806"/>
              <a:ext cx="2045300" cy="785486"/>
            </a:xfrm>
            <a:custGeom>
              <a:avLst/>
              <a:gdLst/>
              <a:ahLst/>
              <a:cxnLst/>
              <a:rect r="r" b="b" t="t" l="l"/>
              <a:pathLst>
                <a:path h="785486" w="2045300">
                  <a:moveTo>
                    <a:pt x="0" y="0"/>
                  </a:moveTo>
                  <a:lnTo>
                    <a:pt x="2045300" y="0"/>
                  </a:lnTo>
                  <a:lnTo>
                    <a:pt x="2045300" y="785486"/>
                  </a:lnTo>
                  <a:lnTo>
                    <a:pt x="0" y="785486"/>
                  </a:lnTo>
                  <a:lnTo>
                    <a:pt x="0" y="0"/>
                  </a:lnTo>
                  <a:close/>
                </a:path>
              </a:pathLst>
            </a:custGeom>
            <a:blipFill>
              <a:blip r:embed="rId6"/>
              <a:stretch>
                <a:fillRect l="0" t="-1100" r="0" b="-1100"/>
              </a:stretch>
            </a:blipFill>
          </p:spPr>
        </p:sp>
      </p:grpSp>
      <p:sp>
        <p:nvSpPr>
          <p:cNvPr name="Freeform 12" id="12"/>
          <p:cNvSpPr/>
          <p:nvPr/>
        </p:nvSpPr>
        <p:spPr>
          <a:xfrm flipH="false" flipV="false" rot="0">
            <a:off x="343855" y="202511"/>
            <a:ext cx="2511251" cy="1284924"/>
          </a:xfrm>
          <a:custGeom>
            <a:avLst/>
            <a:gdLst/>
            <a:ahLst/>
            <a:cxnLst/>
            <a:rect r="r" b="b" t="t" l="l"/>
            <a:pathLst>
              <a:path h="1284924" w="2511251">
                <a:moveTo>
                  <a:pt x="0" y="0"/>
                </a:moveTo>
                <a:lnTo>
                  <a:pt x="2511251" y="0"/>
                </a:lnTo>
                <a:lnTo>
                  <a:pt x="2511251" y="1284924"/>
                </a:lnTo>
                <a:lnTo>
                  <a:pt x="0" y="1284924"/>
                </a:lnTo>
                <a:lnTo>
                  <a:pt x="0" y="0"/>
                </a:lnTo>
                <a:close/>
              </a:path>
            </a:pathLst>
          </a:custGeom>
          <a:blipFill>
            <a:blip r:embed="rId7"/>
            <a:stretch>
              <a:fillRect l="0" t="0" r="0" b="0"/>
            </a:stretch>
          </a:blipFill>
        </p:spPr>
      </p:sp>
      <p:sp>
        <p:nvSpPr>
          <p:cNvPr name="TextBox 13" id="13"/>
          <p:cNvSpPr txBox="true"/>
          <p:nvPr/>
        </p:nvSpPr>
        <p:spPr>
          <a:xfrm rot="0">
            <a:off x="5071496" y="1563635"/>
            <a:ext cx="10001616" cy="841270"/>
          </a:xfrm>
          <a:prstGeom prst="rect">
            <a:avLst/>
          </a:prstGeom>
        </p:spPr>
        <p:txBody>
          <a:bodyPr anchor="t" rtlCol="false" tIns="0" lIns="0" bIns="0" rIns="0">
            <a:spAutoFit/>
          </a:bodyPr>
          <a:lstStyle/>
          <a:p>
            <a:pPr algn="ctr">
              <a:lnSpc>
                <a:spcPts val="6405"/>
              </a:lnSpc>
            </a:pPr>
            <a:r>
              <a:rPr lang="en-US" sz="6042" b="true">
                <a:solidFill>
                  <a:srgbClr val="FF6D4D"/>
                </a:solidFill>
                <a:latin typeface="Barlow Bold"/>
                <a:ea typeface="Barlow Bold"/>
                <a:cs typeface="Barlow Bold"/>
                <a:sym typeface="Barlow Bold"/>
              </a:rPr>
              <a:t>IL MAGISTERO DELLA CHIESA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1370" t="-34850" r="0" b="-124917"/>
            </a:stretch>
          </a:blipFill>
        </p:spPr>
      </p:sp>
      <p:sp>
        <p:nvSpPr>
          <p:cNvPr name="Freeform 3" id="3"/>
          <p:cNvSpPr/>
          <p:nvPr/>
        </p:nvSpPr>
        <p:spPr>
          <a:xfrm flipH="false" flipV="false" rot="0">
            <a:off x="14095132" y="681992"/>
            <a:ext cx="5749208" cy="5821983"/>
          </a:xfrm>
          <a:custGeom>
            <a:avLst/>
            <a:gdLst/>
            <a:ahLst/>
            <a:cxnLst/>
            <a:rect r="r" b="b" t="t" l="l"/>
            <a:pathLst>
              <a:path h="5821983" w="5749208">
                <a:moveTo>
                  <a:pt x="0" y="0"/>
                </a:moveTo>
                <a:lnTo>
                  <a:pt x="5749208" y="0"/>
                </a:lnTo>
                <a:lnTo>
                  <a:pt x="5749208" y="5821983"/>
                </a:lnTo>
                <a:lnTo>
                  <a:pt x="0" y="5821983"/>
                </a:lnTo>
                <a:lnTo>
                  <a:pt x="0" y="0"/>
                </a:lnTo>
                <a:close/>
              </a:path>
            </a:pathLst>
          </a:custGeom>
          <a:blipFill>
            <a:blip r:embed="rId3"/>
            <a:stretch>
              <a:fillRect l="0" t="0" r="0" b="0"/>
            </a:stretch>
          </a:blipFill>
        </p:spPr>
      </p:sp>
      <p:grpSp>
        <p:nvGrpSpPr>
          <p:cNvPr name="Group 4" id="4"/>
          <p:cNvGrpSpPr/>
          <p:nvPr/>
        </p:nvGrpSpPr>
        <p:grpSpPr>
          <a:xfrm rot="0">
            <a:off x="302784" y="0"/>
            <a:ext cx="17682433" cy="9838122"/>
            <a:chOff x="0" y="0"/>
            <a:chExt cx="23576577" cy="13117496"/>
          </a:xfrm>
        </p:grpSpPr>
        <p:sp>
          <p:nvSpPr>
            <p:cNvPr name="Freeform 5" id="5"/>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4"/>
              <a:stretch>
                <a:fillRect l="0" t="-1167" r="0" b="-1167"/>
              </a:stretch>
            </a:blipFill>
          </p:spPr>
        </p:sp>
        <p:sp>
          <p:nvSpPr>
            <p:cNvPr name="Freeform 6" id="6"/>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5"/>
              <a:stretch>
                <a:fillRect l="0" t="-1100" r="0" b="-1100"/>
              </a:stretch>
            </a:blipFill>
          </p:spPr>
        </p:sp>
        <p:sp>
          <p:nvSpPr>
            <p:cNvPr name="Freeform 7" id="7"/>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6"/>
              <a:stretch>
                <a:fillRect l="0" t="-1100" r="0" b="-1100"/>
              </a:stretch>
            </a:blipFill>
          </p:spPr>
        </p:sp>
        <p:sp>
          <p:nvSpPr>
            <p:cNvPr name="Freeform 8" id="8"/>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7"/>
              <a:stretch>
                <a:fillRect l="0" t="0" r="0" b="0"/>
              </a:stretch>
            </a:blipFill>
          </p:spPr>
        </p:sp>
      </p:grpSp>
      <p:sp>
        <p:nvSpPr>
          <p:cNvPr name="TextBox 9" id="9"/>
          <p:cNvSpPr txBox="true"/>
          <p:nvPr/>
        </p:nvSpPr>
        <p:spPr>
          <a:xfrm rot="0">
            <a:off x="2437467" y="2039249"/>
            <a:ext cx="14362034" cy="6522828"/>
          </a:xfrm>
          <a:prstGeom prst="rect">
            <a:avLst/>
          </a:prstGeom>
        </p:spPr>
        <p:txBody>
          <a:bodyPr anchor="t" rtlCol="false" tIns="0" lIns="0" bIns="0" rIns="0">
            <a:spAutoFit/>
          </a:bodyPr>
          <a:lstStyle/>
          <a:p>
            <a:pPr algn="ctr">
              <a:lnSpc>
                <a:spcPts val="5920"/>
              </a:lnSpc>
            </a:pPr>
            <a:r>
              <a:rPr lang="en-US" sz="7790" b="true">
                <a:solidFill>
                  <a:srgbClr val="125BA5"/>
                </a:solidFill>
                <a:latin typeface="Barlow Bold"/>
                <a:ea typeface="Barlow Bold"/>
                <a:cs typeface="Barlow Bold"/>
                <a:sym typeface="Barlow Bold"/>
              </a:rPr>
              <a:t>Le coordinate della </a:t>
            </a:r>
          </a:p>
          <a:p>
            <a:pPr algn="ctr">
              <a:lnSpc>
                <a:spcPts val="5920"/>
              </a:lnSpc>
            </a:pPr>
            <a:r>
              <a:rPr lang="en-US" sz="7790" b="true">
                <a:solidFill>
                  <a:srgbClr val="125BA5"/>
                </a:solidFill>
                <a:latin typeface="Barlow Bold"/>
                <a:ea typeface="Barlow Bold"/>
                <a:cs typeface="Barlow Bold"/>
                <a:sym typeface="Barlow Bold"/>
              </a:rPr>
              <a:t>proposta formativa</a:t>
            </a:r>
          </a:p>
          <a:p>
            <a:pPr algn="ctr">
              <a:lnSpc>
                <a:spcPts val="3208"/>
              </a:lnSpc>
            </a:pPr>
          </a:p>
          <a:p>
            <a:pPr algn="ctr">
              <a:lnSpc>
                <a:spcPts val="2506"/>
              </a:lnSpc>
            </a:pPr>
          </a:p>
          <a:p>
            <a:pPr algn="l" marL="912685" indent="-456342" lvl="1">
              <a:lnSpc>
                <a:spcPts val="5918"/>
              </a:lnSpc>
              <a:buFont typeface="Arial"/>
              <a:buChar char="•"/>
            </a:pPr>
            <a:r>
              <a:rPr lang="en-US" sz="4227">
                <a:solidFill>
                  <a:srgbClr val="000000"/>
                </a:solidFill>
                <a:latin typeface="Barlow"/>
                <a:ea typeface="Barlow"/>
                <a:cs typeface="Barlow"/>
                <a:sym typeface="Barlow"/>
              </a:rPr>
              <a:t>Icona biblica: </a:t>
            </a:r>
            <a:r>
              <a:rPr lang="en-US" b="true" sz="4227">
                <a:solidFill>
                  <a:srgbClr val="000000"/>
                </a:solidFill>
                <a:latin typeface="Barlow Bold"/>
                <a:ea typeface="Barlow Bold"/>
                <a:cs typeface="Barlow Bold"/>
                <a:sym typeface="Barlow Bold"/>
              </a:rPr>
              <a:t>Vangelo di Matteo (Mt 17, 1-9)</a:t>
            </a:r>
          </a:p>
          <a:p>
            <a:pPr algn="l" marL="912685" indent="-456342" lvl="1">
              <a:lnSpc>
                <a:spcPts val="5918"/>
              </a:lnSpc>
              <a:buFont typeface="Arial"/>
              <a:buChar char="•"/>
            </a:pPr>
            <a:r>
              <a:rPr lang="en-US" sz="4227">
                <a:solidFill>
                  <a:srgbClr val="000000"/>
                </a:solidFill>
                <a:latin typeface="Barlow"/>
                <a:ea typeface="Barlow"/>
                <a:cs typeface="Barlow"/>
                <a:sym typeface="Barlow"/>
              </a:rPr>
              <a:t>Categoria: </a:t>
            </a:r>
            <a:r>
              <a:rPr lang="en-US" b="true" sz="4227">
                <a:solidFill>
                  <a:srgbClr val="000000"/>
                </a:solidFill>
                <a:latin typeface="Barlow Bold"/>
                <a:ea typeface="Barlow Bold"/>
                <a:cs typeface="Barlow Bold"/>
                <a:sym typeface="Barlow Bold"/>
              </a:rPr>
              <a:t>Compagnia</a:t>
            </a:r>
          </a:p>
          <a:p>
            <a:pPr algn="l" marL="912685" indent="-456342" lvl="1">
              <a:lnSpc>
                <a:spcPts val="5918"/>
              </a:lnSpc>
              <a:buFont typeface="Arial"/>
              <a:buChar char="•"/>
            </a:pPr>
            <a:r>
              <a:rPr lang="en-US" sz="4227">
                <a:solidFill>
                  <a:srgbClr val="000000"/>
                </a:solidFill>
                <a:latin typeface="Barlow"/>
                <a:ea typeface="Barlow"/>
                <a:cs typeface="Barlow"/>
                <a:sym typeface="Barlow"/>
              </a:rPr>
              <a:t>Domanda di vita: </a:t>
            </a:r>
            <a:r>
              <a:rPr lang="en-US" b="true" sz="4227">
                <a:solidFill>
                  <a:srgbClr val="000000"/>
                </a:solidFill>
                <a:latin typeface="Barlow Bold"/>
                <a:ea typeface="Barlow Bold"/>
                <a:cs typeface="Barlow Bold"/>
                <a:sym typeface="Barlow Bold"/>
              </a:rPr>
              <a:t>Prossimità - Accoglienza</a:t>
            </a:r>
          </a:p>
          <a:p>
            <a:pPr algn="l" marL="912685" indent="-456342" lvl="1">
              <a:lnSpc>
                <a:spcPts val="5918"/>
              </a:lnSpc>
              <a:buFont typeface="Arial"/>
              <a:buChar char="•"/>
            </a:pPr>
            <a:r>
              <a:rPr lang="en-US" sz="4227">
                <a:solidFill>
                  <a:srgbClr val="000000"/>
                </a:solidFill>
                <a:latin typeface="Barlow"/>
                <a:ea typeface="Barlow"/>
                <a:cs typeface="Barlow"/>
                <a:sym typeface="Barlow"/>
              </a:rPr>
              <a:t>Atteggiamenti: </a:t>
            </a:r>
            <a:r>
              <a:rPr lang="en-US" b="true" sz="4227">
                <a:solidFill>
                  <a:srgbClr val="000000"/>
                </a:solidFill>
                <a:latin typeface="Barlow Bold"/>
                <a:ea typeface="Barlow Bold"/>
                <a:cs typeface="Barlow Bold"/>
                <a:sym typeface="Barlow Bold"/>
              </a:rPr>
              <a:t>Accoglienza, Gratitudine, Condivisone, Gratutità</a:t>
            </a:r>
          </a:p>
          <a:p>
            <a:pPr algn="l" marL="912685" indent="-456342" lvl="1">
              <a:lnSpc>
                <a:spcPts val="5918"/>
              </a:lnSpc>
              <a:buFont typeface="Arial"/>
              <a:buChar char="•"/>
            </a:pPr>
            <a:r>
              <a:rPr lang="en-US" sz="4227">
                <a:solidFill>
                  <a:srgbClr val="000000"/>
                </a:solidFill>
                <a:latin typeface="Barlow"/>
                <a:ea typeface="Barlow"/>
                <a:cs typeface="Barlow"/>
                <a:sym typeface="Barlow"/>
              </a:rPr>
              <a:t>Ambientazione: </a:t>
            </a:r>
            <a:r>
              <a:rPr lang="en-US" b="true" sz="4227">
                <a:solidFill>
                  <a:srgbClr val="000000"/>
                </a:solidFill>
                <a:latin typeface="Barlow Bold"/>
                <a:ea typeface="Barlow Bold"/>
                <a:cs typeface="Barlow Bold"/>
                <a:sym typeface="Barlow Bold"/>
              </a:rPr>
              <a:t>La stazione spaziale internazionale (ISS)</a:t>
            </a:r>
          </a:p>
        </p:txBody>
      </p:sp>
      <p:sp>
        <p:nvSpPr>
          <p:cNvPr name="Freeform 10" id="10"/>
          <p:cNvSpPr/>
          <p:nvPr/>
        </p:nvSpPr>
        <p:spPr>
          <a:xfrm flipH="false" flipV="false" rot="0">
            <a:off x="-1143985" y="7249768"/>
            <a:ext cx="4942432" cy="5176707"/>
          </a:xfrm>
          <a:custGeom>
            <a:avLst/>
            <a:gdLst/>
            <a:ahLst/>
            <a:cxnLst/>
            <a:rect r="r" b="b" t="t" l="l"/>
            <a:pathLst>
              <a:path h="5176707" w="4942432">
                <a:moveTo>
                  <a:pt x="0" y="0"/>
                </a:moveTo>
                <a:lnTo>
                  <a:pt x="4942432" y="0"/>
                </a:lnTo>
                <a:lnTo>
                  <a:pt x="4942432" y="5176707"/>
                </a:lnTo>
                <a:lnTo>
                  <a:pt x="0" y="5176707"/>
                </a:lnTo>
                <a:lnTo>
                  <a:pt x="0" y="0"/>
                </a:lnTo>
                <a:close/>
              </a:path>
            </a:pathLst>
          </a:custGeom>
          <a:blipFill>
            <a:blip r:embed="rId8"/>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2885308" y="1424428"/>
            <a:ext cx="14373992" cy="8145057"/>
            <a:chOff x="0" y="0"/>
            <a:chExt cx="3785743" cy="2145200"/>
          </a:xfrm>
        </p:grpSpPr>
        <p:sp>
          <p:nvSpPr>
            <p:cNvPr name="Freeform 4" id="4"/>
            <p:cNvSpPr/>
            <p:nvPr/>
          </p:nvSpPr>
          <p:spPr>
            <a:xfrm flipH="false" flipV="false" rot="0">
              <a:off x="0" y="0"/>
              <a:ext cx="3785743" cy="2145200"/>
            </a:xfrm>
            <a:custGeom>
              <a:avLst/>
              <a:gdLst/>
              <a:ahLst/>
              <a:cxnLst/>
              <a:rect r="r" b="b" t="t" l="l"/>
              <a:pathLst>
                <a:path h="2145200" w="3785743">
                  <a:moveTo>
                    <a:pt x="27469" y="0"/>
                  </a:moveTo>
                  <a:lnTo>
                    <a:pt x="3758274" y="0"/>
                  </a:lnTo>
                  <a:cubicBezTo>
                    <a:pt x="3765559" y="0"/>
                    <a:pt x="3772546" y="2894"/>
                    <a:pt x="3777697" y="8045"/>
                  </a:cubicBezTo>
                  <a:cubicBezTo>
                    <a:pt x="3782849" y="13197"/>
                    <a:pt x="3785743" y="20184"/>
                    <a:pt x="3785743" y="27469"/>
                  </a:cubicBezTo>
                  <a:lnTo>
                    <a:pt x="3785743" y="2117731"/>
                  </a:lnTo>
                  <a:cubicBezTo>
                    <a:pt x="3785743" y="2132902"/>
                    <a:pt x="3773445" y="2145200"/>
                    <a:pt x="3758274" y="2145200"/>
                  </a:cubicBezTo>
                  <a:lnTo>
                    <a:pt x="27469" y="2145200"/>
                  </a:lnTo>
                  <a:cubicBezTo>
                    <a:pt x="20184" y="2145200"/>
                    <a:pt x="13197" y="2142306"/>
                    <a:pt x="8045" y="2137155"/>
                  </a:cubicBezTo>
                  <a:cubicBezTo>
                    <a:pt x="2894" y="2132003"/>
                    <a:pt x="0" y="2125016"/>
                    <a:pt x="0" y="2117731"/>
                  </a:cubicBezTo>
                  <a:lnTo>
                    <a:pt x="0" y="27469"/>
                  </a:lnTo>
                  <a:cubicBezTo>
                    <a:pt x="0" y="12298"/>
                    <a:pt x="12298" y="0"/>
                    <a:pt x="27469" y="0"/>
                  </a:cubicBezTo>
                  <a:close/>
                </a:path>
              </a:pathLst>
            </a:custGeom>
            <a:solidFill>
              <a:srgbClr val="FFFFFF"/>
            </a:solidFill>
          </p:spPr>
        </p:sp>
        <p:sp>
          <p:nvSpPr>
            <p:cNvPr name="TextBox 5" id="5"/>
            <p:cNvSpPr txBox="true"/>
            <p:nvPr/>
          </p:nvSpPr>
          <p:spPr>
            <a:xfrm>
              <a:off x="0" y="-38100"/>
              <a:ext cx="3785743" cy="21833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5612305" y="2011153"/>
            <a:ext cx="8919997" cy="655955"/>
          </a:xfrm>
          <a:prstGeom prst="rect">
            <a:avLst/>
          </a:prstGeom>
        </p:spPr>
        <p:txBody>
          <a:bodyPr anchor="t" rtlCol="false" tIns="0" lIns="0" bIns="0" rIns="0">
            <a:spAutoFit/>
          </a:bodyPr>
          <a:lstStyle/>
          <a:p>
            <a:pPr algn="ctr">
              <a:lnSpc>
                <a:spcPts val="5319"/>
              </a:lnSpc>
              <a:spcBef>
                <a:spcPct val="0"/>
              </a:spcBef>
            </a:pPr>
            <a:r>
              <a:rPr lang="en-US" b="true" sz="3799">
                <a:solidFill>
                  <a:srgbClr val="2F5597"/>
                </a:solidFill>
                <a:latin typeface="Barlow Bold"/>
                <a:ea typeface="Barlow Bold"/>
                <a:cs typeface="Barlow Bold"/>
                <a:sym typeface="Barlow Bold"/>
              </a:rPr>
              <a:t>Matteo 17, 1-9</a:t>
            </a:r>
          </a:p>
        </p:txBody>
      </p:sp>
      <p:grpSp>
        <p:nvGrpSpPr>
          <p:cNvPr name="Group 7" id="7"/>
          <p:cNvGrpSpPr/>
          <p:nvPr/>
        </p:nvGrpSpPr>
        <p:grpSpPr>
          <a:xfrm rot="0">
            <a:off x="302784" y="0"/>
            <a:ext cx="17682433" cy="9838122"/>
            <a:chOff x="0" y="0"/>
            <a:chExt cx="23576577" cy="13117496"/>
          </a:xfrm>
        </p:grpSpPr>
        <p:sp>
          <p:nvSpPr>
            <p:cNvPr name="Freeform 8" id="8"/>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9" id="9"/>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10" id="10"/>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11" id="11"/>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TextBox 12" id="12"/>
          <p:cNvSpPr txBox="true"/>
          <p:nvPr/>
        </p:nvSpPr>
        <p:spPr>
          <a:xfrm rot="0">
            <a:off x="3395161" y="2860996"/>
            <a:ext cx="13354286" cy="6583490"/>
          </a:xfrm>
          <a:prstGeom prst="rect">
            <a:avLst/>
          </a:prstGeom>
        </p:spPr>
        <p:txBody>
          <a:bodyPr anchor="t" rtlCol="false" tIns="0" lIns="0" bIns="0" rIns="0">
            <a:spAutoFit/>
          </a:bodyPr>
          <a:lstStyle/>
          <a:p>
            <a:pPr algn="just">
              <a:lnSpc>
                <a:spcPts val="4432"/>
              </a:lnSpc>
            </a:pPr>
            <a:r>
              <a:rPr lang="en-US" sz="3099">
                <a:solidFill>
                  <a:srgbClr val="000000"/>
                </a:solidFill>
                <a:latin typeface="Barlow Condensed"/>
                <a:ea typeface="Barlow Condensed"/>
                <a:cs typeface="Barlow Condensed"/>
                <a:sym typeface="Barlow Condensed"/>
              </a:rPr>
              <a:t> Sei giorni dopo, Gesù prese </a:t>
            </a:r>
            <a:r>
              <a:rPr lang="en-US" sz="3099">
                <a:solidFill>
                  <a:srgbClr val="000000"/>
                </a:solidFill>
                <a:latin typeface="Barlow Condensed"/>
                <a:ea typeface="Barlow Condensed"/>
                <a:cs typeface="Barlow Condensed"/>
                <a:sym typeface="Barlow Condensed"/>
              </a:rPr>
              <a:t>con</a:t>
            </a:r>
            <a:r>
              <a:rPr lang="en-US" sz="3099">
                <a:solidFill>
                  <a:srgbClr val="000000"/>
                </a:solidFill>
                <a:latin typeface="Barlow Condensed"/>
                <a:ea typeface="Barlow Condensed"/>
                <a:cs typeface="Barlow Condensed"/>
                <a:sym typeface="Barlow Condensed"/>
              </a:rPr>
              <a:t> sé Pietro, G</a:t>
            </a:r>
            <a:r>
              <a:rPr lang="en-US" sz="3099">
                <a:solidFill>
                  <a:srgbClr val="000000"/>
                </a:solidFill>
                <a:latin typeface="Barlow Condensed"/>
                <a:ea typeface="Barlow Condensed"/>
                <a:cs typeface="Barlow Condensed"/>
                <a:sym typeface="Barlow Condensed"/>
              </a:rPr>
              <a:t>ia</a:t>
            </a:r>
            <a:r>
              <a:rPr lang="en-US" sz="3099">
                <a:solidFill>
                  <a:srgbClr val="000000"/>
                </a:solidFill>
                <a:latin typeface="Barlow Condensed"/>
                <a:ea typeface="Barlow Condensed"/>
                <a:cs typeface="Barlow Condensed"/>
                <a:sym typeface="Barlow Condensed"/>
              </a:rPr>
              <a:t>como</a:t>
            </a:r>
            <a:r>
              <a:rPr lang="en-US" sz="3099">
                <a:solidFill>
                  <a:srgbClr val="000000"/>
                </a:solidFill>
                <a:latin typeface="Barlow Condensed"/>
                <a:ea typeface="Barlow Condensed"/>
                <a:cs typeface="Barlow Condensed"/>
                <a:sym typeface="Barlow Condensed"/>
              </a:rPr>
              <a:t> </a:t>
            </a:r>
            <a:r>
              <a:rPr lang="en-US" sz="3099">
                <a:solidFill>
                  <a:srgbClr val="000000"/>
                </a:solidFill>
                <a:latin typeface="Barlow Condensed"/>
                <a:ea typeface="Barlow Condensed"/>
                <a:cs typeface="Barlow Condensed"/>
                <a:sym typeface="Barlow Condensed"/>
              </a:rPr>
              <a:t>e</a:t>
            </a:r>
            <a:r>
              <a:rPr lang="en-US" sz="3099">
                <a:solidFill>
                  <a:srgbClr val="000000"/>
                </a:solidFill>
                <a:latin typeface="Barlow Condensed"/>
                <a:ea typeface="Barlow Condensed"/>
                <a:cs typeface="Barlow Condensed"/>
                <a:sym typeface="Barlow Condensed"/>
              </a:rPr>
              <a:t> </a:t>
            </a:r>
            <a:r>
              <a:rPr lang="en-US" sz="3099">
                <a:solidFill>
                  <a:srgbClr val="000000"/>
                </a:solidFill>
                <a:latin typeface="Barlow Condensed"/>
                <a:ea typeface="Barlow Condensed"/>
                <a:cs typeface="Barlow Condensed"/>
                <a:sym typeface="Barlow Condensed"/>
              </a:rPr>
              <a:t>Gi</a:t>
            </a:r>
            <a:r>
              <a:rPr lang="en-US" sz="3099">
                <a:solidFill>
                  <a:srgbClr val="000000"/>
                </a:solidFill>
                <a:latin typeface="Barlow Condensed"/>
                <a:ea typeface="Barlow Condensed"/>
                <a:cs typeface="Barlow Condensed"/>
                <a:sym typeface="Barlow Condensed"/>
              </a:rPr>
              <a:t>o</a:t>
            </a:r>
            <a:r>
              <a:rPr lang="en-US" sz="3099">
                <a:solidFill>
                  <a:srgbClr val="000000"/>
                </a:solidFill>
                <a:latin typeface="Barlow Condensed"/>
                <a:ea typeface="Barlow Condensed"/>
                <a:cs typeface="Barlow Condensed"/>
                <a:sym typeface="Barlow Condensed"/>
              </a:rPr>
              <a:t>van</a:t>
            </a:r>
            <a:r>
              <a:rPr lang="en-US" sz="3099">
                <a:solidFill>
                  <a:srgbClr val="000000"/>
                </a:solidFill>
                <a:latin typeface="Barlow Condensed"/>
                <a:ea typeface="Barlow Condensed"/>
                <a:cs typeface="Barlow Condensed"/>
                <a:sym typeface="Barlow Condensed"/>
              </a:rPr>
              <a:t>ni s</a:t>
            </a:r>
            <a:r>
              <a:rPr lang="en-US" sz="3099">
                <a:solidFill>
                  <a:srgbClr val="000000"/>
                </a:solidFill>
                <a:latin typeface="Barlow Condensed"/>
                <a:ea typeface="Barlow Condensed"/>
                <a:cs typeface="Barlow Condensed"/>
                <a:sym typeface="Barlow Condensed"/>
              </a:rPr>
              <a:t>u</a:t>
            </a:r>
            <a:r>
              <a:rPr lang="en-US" sz="3099">
                <a:solidFill>
                  <a:srgbClr val="000000"/>
                </a:solidFill>
                <a:latin typeface="Barlow Condensed"/>
                <a:ea typeface="Barlow Condensed"/>
                <a:cs typeface="Barlow Condensed"/>
                <a:sym typeface="Barlow Condensed"/>
              </a:rPr>
              <a:t>o</a:t>
            </a:r>
            <a:r>
              <a:rPr lang="en-US" sz="3099">
                <a:solidFill>
                  <a:srgbClr val="000000"/>
                </a:solidFill>
                <a:latin typeface="Barlow Condensed"/>
                <a:ea typeface="Barlow Condensed"/>
                <a:cs typeface="Barlow Condensed"/>
                <a:sym typeface="Barlow Condensed"/>
              </a:rPr>
              <a:t> fratello e li condusse in disparte, su un alto monte. E fu trasfigurato davanti a loro: il suo volto brillò come il sole e le sue vesti divennero candide come la luce. Ed ecco, apparvero loro Mosè ed Elia, che conversavano con lui. Prendendo la parola, Pietro disse a Gesù: «Signore, è bello per noi essere qui! Se vuoi, farò qui tre ca</a:t>
            </a:r>
            <a:r>
              <a:rPr lang="en-US" sz="3099">
                <a:solidFill>
                  <a:srgbClr val="000000"/>
                </a:solidFill>
                <a:latin typeface="Barlow Condensed"/>
                <a:ea typeface="Barlow Condensed"/>
                <a:cs typeface="Barlow Condensed"/>
                <a:sym typeface="Barlow Condensed"/>
              </a:rPr>
              <a:t>p</a:t>
            </a:r>
            <a:r>
              <a:rPr lang="en-US" sz="3099">
                <a:solidFill>
                  <a:srgbClr val="000000"/>
                </a:solidFill>
                <a:latin typeface="Barlow Condensed"/>
                <a:ea typeface="Barlow Condensed"/>
                <a:cs typeface="Barlow Condensed"/>
                <a:sym typeface="Barlow Condensed"/>
              </a:rPr>
              <a:t>ann</a:t>
            </a:r>
            <a:r>
              <a:rPr lang="en-US" sz="3099">
                <a:solidFill>
                  <a:srgbClr val="000000"/>
                </a:solidFill>
                <a:latin typeface="Barlow Condensed"/>
                <a:ea typeface="Barlow Condensed"/>
                <a:cs typeface="Barlow Condensed"/>
                <a:sym typeface="Barlow Condensed"/>
              </a:rPr>
              <a:t>e</a:t>
            </a:r>
            <a:r>
              <a:rPr lang="en-US" sz="3099">
                <a:solidFill>
                  <a:srgbClr val="000000"/>
                </a:solidFill>
                <a:latin typeface="Barlow Condensed"/>
                <a:ea typeface="Barlow Condensed"/>
                <a:cs typeface="Barlow Condensed"/>
                <a:sym typeface="Barlow Condensed"/>
              </a:rPr>
              <a:t>,</a:t>
            </a:r>
            <a:r>
              <a:rPr lang="en-US" sz="3099">
                <a:solidFill>
                  <a:srgbClr val="000000"/>
                </a:solidFill>
                <a:latin typeface="Barlow Condensed"/>
                <a:ea typeface="Barlow Condensed"/>
                <a:cs typeface="Barlow Condensed"/>
                <a:sym typeface="Barlow Condensed"/>
              </a:rPr>
              <a:t> </a:t>
            </a:r>
            <a:r>
              <a:rPr lang="en-US" sz="3099">
                <a:solidFill>
                  <a:srgbClr val="000000"/>
                </a:solidFill>
                <a:latin typeface="Barlow Condensed"/>
                <a:ea typeface="Barlow Condensed"/>
                <a:cs typeface="Barlow Condensed"/>
                <a:sym typeface="Barlow Condensed"/>
              </a:rPr>
              <a:t>un</a:t>
            </a:r>
            <a:r>
              <a:rPr lang="en-US" sz="3099">
                <a:solidFill>
                  <a:srgbClr val="000000"/>
                </a:solidFill>
                <a:latin typeface="Barlow Condensed"/>
                <a:ea typeface="Barlow Condensed"/>
                <a:cs typeface="Barlow Condensed"/>
                <a:sym typeface="Barlow Condensed"/>
              </a:rPr>
              <a:t>a</a:t>
            </a:r>
            <a:r>
              <a:rPr lang="en-US" sz="3099">
                <a:solidFill>
                  <a:srgbClr val="000000"/>
                </a:solidFill>
                <a:latin typeface="Barlow Condensed"/>
                <a:ea typeface="Barlow Condensed"/>
                <a:cs typeface="Barlow Condensed"/>
                <a:sym typeface="Barlow Condensed"/>
              </a:rPr>
              <a:t> </a:t>
            </a:r>
            <a:r>
              <a:rPr lang="en-US" sz="3099">
                <a:solidFill>
                  <a:srgbClr val="000000"/>
                </a:solidFill>
                <a:latin typeface="Barlow Condensed"/>
                <a:ea typeface="Barlow Condensed"/>
                <a:cs typeface="Barlow Condensed"/>
                <a:sym typeface="Barlow Condensed"/>
              </a:rPr>
              <a:t>per</a:t>
            </a:r>
            <a:r>
              <a:rPr lang="en-US" sz="3099">
                <a:solidFill>
                  <a:srgbClr val="000000"/>
                </a:solidFill>
                <a:latin typeface="Barlow Condensed"/>
                <a:ea typeface="Barlow Condensed"/>
                <a:cs typeface="Barlow Condensed"/>
                <a:sym typeface="Barlow Condensed"/>
              </a:rPr>
              <a:t> </a:t>
            </a:r>
            <a:r>
              <a:rPr lang="en-US" sz="3099">
                <a:solidFill>
                  <a:srgbClr val="000000"/>
                </a:solidFill>
                <a:latin typeface="Barlow Condensed"/>
                <a:ea typeface="Barlow Condensed"/>
                <a:cs typeface="Barlow Condensed"/>
                <a:sym typeface="Barlow Condensed"/>
              </a:rPr>
              <a:t>te</a:t>
            </a:r>
            <a:r>
              <a:rPr lang="en-US" sz="3099">
                <a:solidFill>
                  <a:srgbClr val="000000"/>
                </a:solidFill>
                <a:latin typeface="Barlow Condensed"/>
                <a:ea typeface="Barlow Condensed"/>
                <a:cs typeface="Barlow Condensed"/>
                <a:sym typeface="Barlow Condensed"/>
              </a:rPr>
              <a:t>, una per Mosè e una per Elia». Egli stava ancora parlando, quando una nube luminosa li coprì con la sua ombra. Ed ecco una voce dalla nube che diceva: «Questi è il Figlio mio, l'amato: in lui ho posto il mio compiacimento. Ascoltatelo». All'u</a:t>
            </a:r>
            <a:r>
              <a:rPr lang="en-US" sz="3099">
                <a:solidFill>
                  <a:srgbClr val="000000"/>
                </a:solidFill>
                <a:latin typeface="Barlow Condensed"/>
                <a:ea typeface="Barlow Condensed"/>
                <a:cs typeface="Barlow Condensed"/>
                <a:sym typeface="Barlow Condensed"/>
              </a:rPr>
              <a:t>dire</a:t>
            </a:r>
            <a:r>
              <a:rPr lang="en-US" sz="3099">
                <a:solidFill>
                  <a:srgbClr val="000000"/>
                </a:solidFill>
                <a:latin typeface="Barlow Condensed"/>
                <a:ea typeface="Barlow Condensed"/>
                <a:cs typeface="Barlow Condensed"/>
                <a:sym typeface="Barlow Condensed"/>
              </a:rPr>
              <a:t> ciò, i discepoli cadder</a:t>
            </a:r>
            <a:r>
              <a:rPr lang="en-US" sz="3099">
                <a:solidFill>
                  <a:srgbClr val="000000"/>
                </a:solidFill>
                <a:latin typeface="Barlow Condensed"/>
                <a:ea typeface="Barlow Condensed"/>
                <a:cs typeface="Barlow Condensed"/>
                <a:sym typeface="Barlow Condensed"/>
              </a:rPr>
              <a:t>o con la facc</a:t>
            </a:r>
            <a:r>
              <a:rPr lang="en-US" sz="3099">
                <a:solidFill>
                  <a:srgbClr val="000000"/>
                </a:solidFill>
                <a:latin typeface="Barlow Condensed"/>
                <a:ea typeface="Barlow Condensed"/>
                <a:cs typeface="Barlow Condensed"/>
                <a:sym typeface="Barlow Condensed"/>
              </a:rPr>
              <a:t>i</a:t>
            </a:r>
            <a:r>
              <a:rPr lang="en-US" sz="3099">
                <a:solidFill>
                  <a:srgbClr val="000000"/>
                </a:solidFill>
                <a:latin typeface="Barlow Condensed"/>
                <a:ea typeface="Barlow Condensed"/>
                <a:cs typeface="Barlow Condensed"/>
                <a:sym typeface="Barlow Condensed"/>
              </a:rPr>
              <a:t>a a terra e furono presi da grande timore. Ma Gesù si</a:t>
            </a:r>
            <a:r>
              <a:rPr lang="en-US" sz="3099">
                <a:solidFill>
                  <a:srgbClr val="000000"/>
                </a:solidFill>
                <a:latin typeface="Barlow Condensed"/>
                <a:ea typeface="Barlow Condensed"/>
                <a:cs typeface="Barlow Condensed"/>
                <a:sym typeface="Barlow Condensed"/>
              </a:rPr>
              <a:t> av</a:t>
            </a:r>
            <a:r>
              <a:rPr lang="en-US" sz="3099">
                <a:solidFill>
                  <a:srgbClr val="000000"/>
                </a:solidFill>
                <a:latin typeface="Barlow Condensed"/>
                <a:ea typeface="Barlow Condensed"/>
                <a:cs typeface="Barlow Condensed"/>
                <a:sym typeface="Barlow Condensed"/>
              </a:rPr>
              <a:t>vi</a:t>
            </a:r>
            <a:r>
              <a:rPr lang="en-US" sz="3099">
                <a:solidFill>
                  <a:srgbClr val="000000"/>
                </a:solidFill>
                <a:latin typeface="Barlow Condensed"/>
                <a:ea typeface="Barlow Condensed"/>
                <a:cs typeface="Barlow Condensed"/>
                <a:sym typeface="Barlow Condensed"/>
              </a:rPr>
              <a:t>ci</a:t>
            </a:r>
            <a:r>
              <a:rPr lang="en-US" sz="3099">
                <a:solidFill>
                  <a:srgbClr val="000000"/>
                </a:solidFill>
                <a:latin typeface="Barlow Condensed"/>
                <a:ea typeface="Barlow Condensed"/>
                <a:cs typeface="Barlow Condensed"/>
                <a:sym typeface="Barlow Condensed"/>
              </a:rPr>
              <a:t>nò, li toccò e disse: «Alzatevi e non temete». Alzando gli occhi non videro nessuno, se non Gesù s</a:t>
            </a:r>
            <a:r>
              <a:rPr lang="en-US" sz="3099">
                <a:solidFill>
                  <a:srgbClr val="000000"/>
                </a:solidFill>
                <a:latin typeface="Barlow Condensed"/>
                <a:ea typeface="Barlow Condensed"/>
                <a:cs typeface="Barlow Condensed"/>
                <a:sym typeface="Barlow Condensed"/>
              </a:rPr>
              <a:t>ol</a:t>
            </a:r>
            <a:r>
              <a:rPr lang="en-US" sz="3099">
                <a:solidFill>
                  <a:srgbClr val="000000"/>
                </a:solidFill>
                <a:latin typeface="Barlow Condensed"/>
                <a:ea typeface="Barlow Condensed"/>
                <a:cs typeface="Barlow Condensed"/>
                <a:sym typeface="Barlow Condensed"/>
              </a:rPr>
              <a:t>o</a:t>
            </a:r>
            <a:r>
              <a:rPr lang="en-US" sz="3099">
                <a:solidFill>
                  <a:srgbClr val="000000"/>
                </a:solidFill>
                <a:latin typeface="Barlow Condensed"/>
                <a:ea typeface="Barlow Condensed"/>
                <a:cs typeface="Barlow Condensed"/>
                <a:sym typeface="Barlow Condensed"/>
              </a:rPr>
              <a:t>.</a:t>
            </a:r>
            <a:r>
              <a:rPr lang="en-US" sz="3099">
                <a:solidFill>
                  <a:srgbClr val="000000"/>
                </a:solidFill>
                <a:latin typeface="Barlow Condensed"/>
                <a:ea typeface="Barlow Condensed"/>
                <a:cs typeface="Barlow Condensed"/>
                <a:sym typeface="Barlow Condensed"/>
              </a:rPr>
              <a:t> </a:t>
            </a:r>
            <a:r>
              <a:rPr lang="en-US" sz="3099">
                <a:solidFill>
                  <a:srgbClr val="000000"/>
                </a:solidFill>
                <a:latin typeface="Barlow Condensed"/>
                <a:ea typeface="Barlow Condensed"/>
                <a:cs typeface="Barlow Condensed"/>
                <a:sym typeface="Barlow Condensed"/>
              </a:rPr>
              <a:t>M</a:t>
            </a:r>
            <a:r>
              <a:rPr lang="en-US" sz="3099">
                <a:solidFill>
                  <a:srgbClr val="000000"/>
                </a:solidFill>
                <a:latin typeface="Barlow Condensed"/>
                <a:ea typeface="Barlow Condensed"/>
                <a:cs typeface="Barlow Condensed"/>
                <a:sym typeface="Barlow Condensed"/>
              </a:rPr>
              <a:t>e</a:t>
            </a:r>
            <a:r>
              <a:rPr lang="en-US" sz="3099">
                <a:solidFill>
                  <a:srgbClr val="000000"/>
                </a:solidFill>
                <a:latin typeface="Barlow Condensed"/>
                <a:ea typeface="Barlow Condensed"/>
                <a:cs typeface="Barlow Condensed"/>
                <a:sym typeface="Barlow Condensed"/>
              </a:rPr>
              <a:t>n</a:t>
            </a:r>
            <a:r>
              <a:rPr lang="en-US" sz="3099">
                <a:solidFill>
                  <a:srgbClr val="000000"/>
                </a:solidFill>
                <a:latin typeface="Barlow Condensed"/>
                <a:ea typeface="Barlow Condensed"/>
                <a:cs typeface="Barlow Condensed"/>
                <a:sym typeface="Barlow Condensed"/>
              </a:rPr>
              <a:t>t</a:t>
            </a:r>
            <a:r>
              <a:rPr lang="en-US" sz="3099">
                <a:solidFill>
                  <a:srgbClr val="000000"/>
                </a:solidFill>
                <a:latin typeface="Barlow Condensed"/>
                <a:ea typeface="Barlow Condensed"/>
                <a:cs typeface="Barlow Condensed"/>
                <a:sym typeface="Barlow Condensed"/>
              </a:rPr>
              <a:t>re</a:t>
            </a:r>
            <a:r>
              <a:rPr lang="en-US" sz="3099">
                <a:solidFill>
                  <a:srgbClr val="000000"/>
                </a:solidFill>
                <a:latin typeface="Barlow Condensed"/>
                <a:ea typeface="Barlow Condensed"/>
                <a:cs typeface="Barlow Condensed"/>
                <a:sym typeface="Barlow Condensed"/>
              </a:rPr>
              <a:t> scendevano dal monte, Gesù ordinò loro: «Non parlate a nessuno di questa visione, prima che i</a:t>
            </a:r>
            <a:r>
              <a:rPr lang="en-US" sz="3099">
                <a:solidFill>
                  <a:srgbClr val="000000"/>
                </a:solidFill>
                <a:latin typeface="Barlow Condensed"/>
                <a:ea typeface="Barlow Condensed"/>
                <a:cs typeface="Barlow Condensed"/>
                <a:sym typeface="Barlow Condensed"/>
              </a:rPr>
              <a:t>l</a:t>
            </a:r>
            <a:r>
              <a:rPr lang="en-US" sz="3099">
                <a:solidFill>
                  <a:srgbClr val="000000"/>
                </a:solidFill>
                <a:latin typeface="Barlow Condensed"/>
                <a:ea typeface="Barlow Condensed"/>
                <a:cs typeface="Barlow Condensed"/>
                <a:sym typeface="Barlow Condensed"/>
              </a:rPr>
              <a:t> </a:t>
            </a:r>
            <a:r>
              <a:rPr lang="en-US" sz="3099">
                <a:solidFill>
                  <a:srgbClr val="000000"/>
                </a:solidFill>
                <a:latin typeface="Barlow Condensed"/>
                <a:ea typeface="Barlow Condensed"/>
                <a:cs typeface="Barlow Condensed"/>
                <a:sym typeface="Barlow Condensed"/>
              </a:rPr>
              <a:t>Fig</a:t>
            </a:r>
            <a:r>
              <a:rPr lang="en-US" sz="3099">
                <a:solidFill>
                  <a:srgbClr val="000000"/>
                </a:solidFill>
                <a:latin typeface="Barlow Condensed"/>
                <a:ea typeface="Barlow Condensed"/>
                <a:cs typeface="Barlow Condensed"/>
                <a:sym typeface="Barlow Condensed"/>
              </a:rPr>
              <a:t>l</a:t>
            </a:r>
            <a:r>
              <a:rPr lang="en-US" sz="3099">
                <a:solidFill>
                  <a:srgbClr val="000000"/>
                </a:solidFill>
                <a:latin typeface="Barlow Condensed"/>
                <a:ea typeface="Barlow Condensed"/>
                <a:cs typeface="Barlow Condensed"/>
                <a:sym typeface="Barlow Condensed"/>
              </a:rPr>
              <a:t>i</a:t>
            </a:r>
            <a:r>
              <a:rPr lang="en-US" sz="3099">
                <a:solidFill>
                  <a:srgbClr val="000000"/>
                </a:solidFill>
                <a:latin typeface="Barlow Condensed"/>
                <a:ea typeface="Barlow Condensed"/>
                <a:cs typeface="Barlow Condensed"/>
                <a:sym typeface="Barlow Condensed"/>
              </a:rPr>
              <a:t>o dell'uomo non sia risorto dai morti».</a:t>
            </a:r>
          </a:p>
          <a:p>
            <a:pPr algn="r">
              <a:lnSpc>
                <a:spcPts val="3220"/>
              </a:lnSpc>
              <a:spcBef>
                <a:spcPct val="0"/>
              </a:spcBef>
            </a:pPr>
          </a:p>
        </p:txBody>
      </p:sp>
      <p:sp>
        <p:nvSpPr>
          <p:cNvPr name="Freeform 13" id="13"/>
          <p:cNvSpPr/>
          <p:nvPr/>
        </p:nvSpPr>
        <p:spPr>
          <a:xfrm flipH="false" flipV="false" rot="0">
            <a:off x="-766269" y="3487001"/>
            <a:ext cx="3929209" cy="7183963"/>
          </a:xfrm>
          <a:custGeom>
            <a:avLst/>
            <a:gdLst/>
            <a:ahLst/>
            <a:cxnLst/>
            <a:rect r="r" b="b" t="t" l="l"/>
            <a:pathLst>
              <a:path h="7183963" w="3929209">
                <a:moveTo>
                  <a:pt x="0" y="0"/>
                </a:moveTo>
                <a:lnTo>
                  <a:pt x="3929209" y="0"/>
                </a:lnTo>
                <a:lnTo>
                  <a:pt x="3929209" y="7183963"/>
                </a:lnTo>
                <a:lnTo>
                  <a:pt x="0" y="7183963"/>
                </a:lnTo>
                <a:lnTo>
                  <a:pt x="0" y="0"/>
                </a:lnTo>
                <a:close/>
              </a:path>
            </a:pathLst>
          </a:custGeom>
          <a:blipFill>
            <a:blip r:embed="rId7"/>
            <a:stretch>
              <a:fillRect l="0" t="0" r="0" b="0"/>
            </a:stretch>
          </a:blipFill>
        </p:spPr>
      </p:sp>
      <p:sp>
        <p:nvSpPr>
          <p:cNvPr name="TextBox 14" id="14"/>
          <p:cNvSpPr txBox="true"/>
          <p:nvPr/>
        </p:nvSpPr>
        <p:spPr>
          <a:xfrm rot="0">
            <a:off x="3490052" y="1021449"/>
            <a:ext cx="13259395" cy="808729"/>
          </a:xfrm>
          <a:prstGeom prst="rect">
            <a:avLst/>
          </a:prstGeom>
        </p:spPr>
        <p:txBody>
          <a:bodyPr anchor="t" rtlCol="false" tIns="0" lIns="0" bIns="0" rIns="0">
            <a:spAutoFit/>
          </a:bodyPr>
          <a:lstStyle/>
          <a:p>
            <a:pPr algn="ctr">
              <a:lnSpc>
                <a:spcPts val="6193"/>
              </a:lnSpc>
            </a:pPr>
            <a:r>
              <a:rPr lang="en-US" sz="5842" b="true">
                <a:solidFill>
                  <a:srgbClr val="FF6D4D"/>
                </a:solidFill>
                <a:latin typeface="Barlow Bold"/>
                <a:ea typeface="Barlow Bold"/>
                <a:cs typeface="Barlow Bold"/>
                <a:sym typeface="Barlow Bold"/>
              </a:rPr>
              <a:t>SIGNORE, E’ BELLO</a:t>
            </a:r>
            <a:r>
              <a:rPr lang="en-US" b="true" sz="5842">
                <a:solidFill>
                  <a:srgbClr val="FF6D4D"/>
                </a:solidFill>
                <a:latin typeface="Barlow Bold"/>
                <a:ea typeface="Barlow Bold"/>
                <a:cs typeface="Barlow Bold"/>
                <a:sym typeface="Barlow Bold"/>
              </a:rPr>
              <a:t> PER NOI ESSERE QUI!</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302784" y="0"/>
            <a:ext cx="17682433" cy="9838122"/>
            <a:chOff x="0" y="0"/>
            <a:chExt cx="23576577" cy="13117496"/>
          </a:xfrm>
        </p:grpSpPr>
        <p:sp>
          <p:nvSpPr>
            <p:cNvPr name="Freeform 4" id="4"/>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5" id="5"/>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6" id="6"/>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7" id="7"/>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Freeform 8" id="8"/>
          <p:cNvSpPr/>
          <p:nvPr/>
        </p:nvSpPr>
        <p:spPr>
          <a:xfrm flipH="false" flipV="false" rot="0">
            <a:off x="2759604" y="3600450"/>
            <a:ext cx="13472964" cy="7018682"/>
          </a:xfrm>
          <a:custGeom>
            <a:avLst/>
            <a:gdLst/>
            <a:ahLst/>
            <a:cxnLst/>
            <a:rect r="r" b="b" t="t" l="l"/>
            <a:pathLst>
              <a:path h="7018682" w="13472964">
                <a:moveTo>
                  <a:pt x="0" y="0"/>
                </a:moveTo>
                <a:lnTo>
                  <a:pt x="13472965" y="0"/>
                </a:lnTo>
                <a:lnTo>
                  <a:pt x="13472965" y="7018682"/>
                </a:lnTo>
                <a:lnTo>
                  <a:pt x="0" y="7018682"/>
                </a:lnTo>
                <a:lnTo>
                  <a:pt x="0" y="0"/>
                </a:lnTo>
                <a:close/>
              </a:path>
            </a:pathLst>
          </a:custGeom>
          <a:blipFill>
            <a:blip r:embed="rId7"/>
            <a:stretch>
              <a:fillRect l="0" t="-91958" r="0" b="0"/>
            </a:stretch>
          </a:blipFill>
        </p:spPr>
      </p:sp>
      <p:grpSp>
        <p:nvGrpSpPr>
          <p:cNvPr name="Group 9" id="9"/>
          <p:cNvGrpSpPr/>
          <p:nvPr/>
        </p:nvGrpSpPr>
        <p:grpSpPr>
          <a:xfrm rot="0">
            <a:off x="6500881" y="1028700"/>
            <a:ext cx="5286239" cy="873497"/>
            <a:chOff x="0" y="0"/>
            <a:chExt cx="1392260" cy="230057"/>
          </a:xfrm>
        </p:grpSpPr>
        <p:sp>
          <p:nvSpPr>
            <p:cNvPr name="Freeform 10" id="10"/>
            <p:cNvSpPr/>
            <p:nvPr/>
          </p:nvSpPr>
          <p:spPr>
            <a:xfrm flipH="false" flipV="false" rot="0">
              <a:off x="0" y="0"/>
              <a:ext cx="1392260" cy="230057"/>
            </a:xfrm>
            <a:custGeom>
              <a:avLst/>
              <a:gdLst/>
              <a:ahLst/>
              <a:cxnLst/>
              <a:rect r="r" b="b" t="t" l="l"/>
              <a:pathLst>
                <a:path h="230057" w="1392260">
                  <a:moveTo>
                    <a:pt x="115028" y="0"/>
                  </a:moveTo>
                  <a:lnTo>
                    <a:pt x="1277232" y="0"/>
                  </a:lnTo>
                  <a:cubicBezTo>
                    <a:pt x="1307740" y="0"/>
                    <a:pt x="1336997" y="12119"/>
                    <a:pt x="1358569" y="33691"/>
                  </a:cubicBezTo>
                  <a:cubicBezTo>
                    <a:pt x="1380141" y="55263"/>
                    <a:pt x="1392260" y="84521"/>
                    <a:pt x="1392260" y="115028"/>
                  </a:cubicBezTo>
                  <a:lnTo>
                    <a:pt x="1392260" y="115028"/>
                  </a:lnTo>
                  <a:cubicBezTo>
                    <a:pt x="1392260" y="145536"/>
                    <a:pt x="1380141" y="174794"/>
                    <a:pt x="1358569" y="196366"/>
                  </a:cubicBezTo>
                  <a:cubicBezTo>
                    <a:pt x="1336997" y="217938"/>
                    <a:pt x="1307740" y="230057"/>
                    <a:pt x="1277232" y="230057"/>
                  </a:cubicBezTo>
                  <a:lnTo>
                    <a:pt x="115028" y="230057"/>
                  </a:lnTo>
                  <a:cubicBezTo>
                    <a:pt x="84521" y="230057"/>
                    <a:pt x="55263" y="217938"/>
                    <a:pt x="33691" y="196366"/>
                  </a:cubicBezTo>
                  <a:cubicBezTo>
                    <a:pt x="12119" y="174794"/>
                    <a:pt x="0" y="145536"/>
                    <a:pt x="0" y="115028"/>
                  </a:cubicBezTo>
                  <a:lnTo>
                    <a:pt x="0" y="115028"/>
                  </a:lnTo>
                  <a:cubicBezTo>
                    <a:pt x="0" y="84521"/>
                    <a:pt x="12119" y="55263"/>
                    <a:pt x="33691" y="33691"/>
                  </a:cubicBezTo>
                  <a:cubicBezTo>
                    <a:pt x="55263" y="12119"/>
                    <a:pt x="84521" y="0"/>
                    <a:pt x="115028" y="0"/>
                  </a:cubicBezTo>
                  <a:close/>
                </a:path>
              </a:pathLst>
            </a:custGeom>
            <a:solidFill>
              <a:srgbClr val="2F5597"/>
            </a:solidFill>
          </p:spPr>
        </p:sp>
        <p:sp>
          <p:nvSpPr>
            <p:cNvPr name="TextBox 11" id="11"/>
            <p:cNvSpPr txBox="true"/>
            <p:nvPr/>
          </p:nvSpPr>
          <p:spPr>
            <a:xfrm>
              <a:off x="0" y="-38100"/>
              <a:ext cx="1392260" cy="268157"/>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4193084" y="1104949"/>
            <a:ext cx="9901833" cy="3852036"/>
          </a:xfrm>
          <a:prstGeom prst="rect">
            <a:avLst/>
          </a:prstGeom>
        </p:spPr>
        <p:txBody>
          <a:bodyPr anchor="t" rtlCol="false" tIns="0" lIns="0" bIns="0" rIns="0">
            <a:spAutoFit/>
          </a:bodyPr>
          <a:lstStyle/>
          <a:p>
            <a:pPr algn="ctr">
              <a:lnSpc>
                <a:spcPts val="6159"/>
              </a:lnSpc>
            </a:pPr>
            <a:r>
              <a:rPr lang="en-US" sz="4399">
                <a:solidFill>
                  <a:srgbClr val="FFFFFF"/>
                </a:solidFill>
                <a:latin typeface="Contrail One"/>
                <a:ea typeface="Contrail One"/>
                <a:cs typeface="Contrail One"/>
                <a:sym typeface="Contrail One"/>
              </a:rPr>
              <a:t>Domanda di Vita</a:t>
            </a:r>
          </a:p>
          <a:p>
            <a:pPr algn="ctr">
              <a:lnSpc>
                <a:spcPts val="15156"/>
              </a:lnSpc>
            </a:pPr>
            <a:r>
              <a:rPr lang="en-US" sz="14298" b="true">
                <a:solidFill>
                  <a:srgbClr val="FF6D4D"/>
                </a:solidFill>
                <a:latin typeface="Barlow Condensed Bold"/>
                <a:ea typeface="Barlow Condensed Bold"/>
                <a:cs typeface="Barlow Condensed Bold"/>
                <a:sym typeface="Barlow Condensed Bold"/>
              </a:rPr>
              <a:t>MI FAI VEDERE?</a:t>
            </a:r>
          </a:p>
          <a:p>
            <a:pPr algn="ctr">
              <a:lnSpc>
                <a:spcPts val="8267"/>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70" t="-34850" r="0" b="-124917"/>
            </a:stretch>
          </a:blipFill>
        </p:spPr>
      </p:sp>
      <p:grpSp>
        <p:nvGrpSpPr>
          <p:cNvPr name="Group 3" id="3"/>
          <p:cNvGrpSpPr/>
          <p:nvPr/>
        </p:nvGrpSpPr>
        <p:grpSpPr>
          <a:xfrm rot="0">
            <a:off x="1028700" y="1424428"/>
            <a:ext cx="16230600" cy="8145057"/>
            <a:chOff x="0" y="0"/>
            <a:chExt cx="4274726" cy="2145200"/>
          </a:xfrm>
        </p:grpSpPr>
        <p:sp>
          <p:nvSpPr>
            <p:cNvPr name="Freeform 4" id="4"/>
            <p:cNvSpPr/>
            <p:nvPr/>
          </p:nvSpPr>
          <p:spPr>
            <a:xfrm flipH="false" flipV="false" rot="0">
              <a:off x="0" y="0"/>
              <a:ext cx="4274726" cy="2145200"/>
            </a:xfrm>
            <a:custGeom>
              <a:avLst/>
              <a:gdLst/>
              <a:ahLst/>
              <a:cxnLst/>
              <a:rect r="r" b="b" t="t" l="l"/>
              <a:pathLst>
                <a:path h="2145200" w="4274726">
                  <a:moveTo>
                    <a:pt x="24327" y="0"/>
                  </a:moveTo>
                  <a:lnTo>
                    <a:pt x="4250399" y="0"/>
                  </a:lnTo>
                  <a:cubicBezTo>
                    <a:pt x="4263834" y="0"/>
                    <a:pt x="4274726" y="10891"/>
                    <a:pt x="4274726" y="24327"/>
                  </a:cubicBezTo>
                  <a:lnTo>
                    <a:pt x="4274726" y="2120873"/>
                  </a:lnTo>
                  <a:cubicBezTo>
                    <a:pt x="4274726" y="2134309"/>
                    <a:pt x="4263834" y="2145200"/>
                    <a:pt x="4250399" y="2145200"/>
                  </a:cubicBezTo>
                  <a:lnTo>
                    <a:pt x="24327" y="2145200"/>
                  </a:lnTo>
                  <a:cubicBezTo>
                    <a:pt x="10891" y="2145200"/>
                    <a:pt x="0" y="2134309"/>
                    <a:pt x="0" y="2120873"/>
                  </a:cubicBezTo>
                  <a:lnTo>
                    <a:pt x="0" y="24327"/>
                  </a:lnTo>
                  <a:cubicBezTo>
                    <a:pt x="0" y="10891"/>
                    <a:pt x="10891" y="0"/>
                    <a:pt x="24327" y="0"/>
                  </a:cubicBezTo>
                  <a:close/>
                </a:path>
              </a:pathLst>
            </a:custGeom>
            <a:solidFill>
              <a:srgbClr val="FFFFFF"/>
            </a:solidFill>
          </p:spPr>
        </p:sp>
        <p:sp>
          <p:nvSpPr>
            <p:cNvPr name="TextBox 5" id="5"/>
            <p:cNvSpPr txBox="true"/>
            <p:nvPr/>
          </p:nvSpPr>
          <p:spPr>
            <a:xfrm>
              <a:off x="0" y="-38100"/>
              <a:ext cx="4274726" cy="21833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302784" y="0"/>
            <a:ext cx="17682433" cy="9838122"/>
            <a:chOff x="0" y="0"/>
            <a:chExt cx="23576577" cy="13117496"/>
          </a:xfrm>
        </p:grpSpPr>
        <p:sp>
          <p:nvSpPr>
            <p:cNvPr name="Freeform 7" id="7"/>
            <p:cNvSpPr/>
            <p:nvPr/>
          </p:nvSpPr>
          <p:spPr>
            <a:xfrm flipH="false" flipV="false" rot="-153120">
              <a:off x="22110672" y="11580504"/>
              <a:ext cx="762149" cy="564158"/>
            </a:xfrm>
            <a:custGeom>
              <a:avLst/>
              <a:gdLst/>
              <a:ahLst/>
              <a:cxnLst/>
              <a:rect r="r" b="b" t="t" l="l"/>
              <a:pathLst>
                <a:path h="564158" w="762149">
                  <a:moveTo>
                    <a:pt x="0" y="0"/>
                  </a:moveTo>
                  <a:lnTo>
                    <a:pt x="762149" y="0"/>
                  </a:lnTo>
                  <a:lnTo>
                    <a:pt x="762149" y="564158"/>
                  </a:lnTo>
                  <a:lnTo>
                    <a:pt x="0" y="564158"/>
                  </a:lnTo>
                  <a:lnTo>
                    <a:pt x="0" y="0"/>
                  </a:lnTo>
                  <a:close/>
                </a:path>
              </a:pathLst>
            </a:custGeom>
            <a:blipFill>
              <a:blip r:embed="rId3"/>
              <a:stretch>
                <a:fillRect l="0" t="-1167" r="0" b="-1167"/>
              </a:stretch>
            </a:blipFill>
          </p:spPr>
        </p:sp>
        <p:sp>
          <p:nvSpPr>
            <p:cNvPr name="Freeform 8" id="8"/>
            <p:cNvSpPr/>
            <p:nvPr/>
          </p:nvSpPr>
          <p:spPr>
            <a:xfrm flipH="false" flipV="false" rot="0">
              <a:off x="21594168" y="12439054"/>
              <a:ext cx="1795156" cy="678441"/>
            </a:xfrm>
            <a:custGeom>
              <a:avLst/>
              <a:gdLst/>
              <a:ahLst/>
              <a:cxnLst/>
              <a:rect r="r" b="b" t="t" l="l"/>
              <a:pathLst>
                <a:path h="678441" w="1795156">
                  <a:moveTo>
                    <a:pt x="0" y="0"/>
                  </a:moveTo>
                  <a:lnTo>
                    <a:pt x="1795156" y="0"/>
                  </a:lnTo>
                  <a:lnTo>
                    <a:pt x="1795156" y="678442"/>
                  </a:lnTo>
                  <a:lnTo>
                    <a:pt x="0" y="678442"/>
                  </a:lnTo>
                  <a:lnTo>
                    <a:pt x="0" y="0"/>
                  </a:lnTo>
                  <a:close/>
                </a:path>
              </a:pathLst>
            </a:custGeom>
            <a:blipFill>
              <a:blip r:embed="rId4"/>
              <a:stretch>
                <a:fillRect l="0" t="-1100" r="0" b="-1100"/>
              </a:stretch>
            </a:blipFill>
          </p:spPr>
        </p:sp>
        <p:sp>
          <p:nvSpPr>
            <p:cNvPr name="Freeform 9" id="9"/>
            <p:cNvSpPr/>
            <p:nvPr/>
          </p:nvSpPr>
          <p:spPr>
            <a:xfrm flipH="false" flipV="false" rot="0">
              <a:off x="21531277" y="11917622"/>
              <a:ext cx="2045300" cy="785486"/>
            </a:xfrm>
            <a:custGeom>
              <a:avLst/>
              <a:gdLst/>
              <a:ahLst/>
              <a:cxnLst/>
              <a:rect r="r" b="b" t="t" l="l"/>
              <a:pathLst>
                <a:path h="785486" w="2045300">
                  <a:moveTo>
                    <a:pt x="0" y="0"/>
                  </a:moveTo>
                  <a:lnTo>
                    <a:pt x="2045300" y="0"/>
                  </a:lnTo>
                  <a:lnTo>
                    <a:pt x="2045300" y="785485"/>
                  </a:lnTo>
                  <a:lnTo>
                    <a:pt x="0" y="785485"/>
                  </a:lnTo>
                  <a:lnTo>
                    <a:pt x="0" y="0"/>
                  </a:lnTo>
                  <a:close/>
                </a:path>
              </a:pathLst>
            </a:custGeom>
            <a:blipFill>
              <a:blip r:embed="rId5"/>
              <a:stretch>
                <a:fillRect l="0" t="-1100" r="0" b="-1100"/>
              </a:stretch>
            </a:blipFill>
          </p:spPr>
        </p:sp>
        <p:sp>
          <p:nvSpPr>
            <p:cNvPr name="Freeform 10" id="10"/>
            <p:cNvSpPr/>
            <p:nvPr/>
          </p:nvSpPr>
          <p:spPr>
            <a:xfrm flipH="false" flipV="false" rot="0">
              <a:off x="0" y="0"/>
              <a:ext cx="3348335" cy="1713232"/>
            </a:xfrm>
            <a:custGeom>
              <a:avLst/>
              <a:gdLst/>
              <a:ahLst/>
              <a:cxnLst/>
              <a:rect r="r" b="b" t="t" l="l"/>
              <a:pathLst>
                <a:path h="1713232" w="3348335">
                  <a:moveTo>
                    <a:pt x="0" y="0"/>
                  </a:moveTo>
                  <a:lnTo>
                    <a:pt x="3348335" y="0"/>
                  </a:lnTo>
                  <a:lnTo>
                    <a:pt x="3348335" y="1713232"/>
                  </a:lnTo>
                  <a:lnTo>
                    <a:pt x="0" y="1713232"/>
                  </a:lnTo>
                  <a:lnTo>
                    <a:pt x="0" y="0"/>
                  </a:lnTo>
                  <a:close/>
                </a:path>
              </a:pathLst>
            </a:custGeom>
            <a:blipFill>
              <a:blip r:embed="rId6"/>
              <a:stretch>
                <a:fillRect l="0" t="0" r="0" b="0"/>
              </a:stretch>
            </a:blipFill>
          </p:spPr>
        </p:sp>
      </p:grpSp>
      <p:sp>
        <p:nvSpPr>
          <p:cNvPr name="TextBox 11" id="11"/>
          <p:cNvSpPr txBox="true"/>
          <p:nvPr/>
        </p:nvSpPr>
        <p:spPr>
          <a:xfrm rot="0">
            <a:off x="1487470" y="1966976"/>
            <a:ext cx="15389157" cy="7291324"/>
          </a:xfrm>
          <a:prstGeom prst="rect">
            <a:avLst/>
          </a:prstGeom>
        </p:spPr>
        <p:txBody>
          <a:bodyPr anchor="t" rtlCol="false" tIns="0" lIns="0" bIns="0" rIns="0">
            <a:spAutoFit/>
          </a:bodyPr>
          <a:lstStyle/>
          <a:p>
            <a:pPr algn="just">
              <a:lnSpc>
                <a:spcPts val="4432"/>
              </a:lnSpc>
            </a:pPr>
            <a:r>
              <a:rPr lang="en-US" sz="3099" b="true">
                <a:solidFill>
                  <a:srgbClr val="FF6D4D"/>
                </a:solidFill>
                <a:latin typeface="Barlow Condensed Bold"/>
                <a:ea typeface="Barlow Condensed Bold"/>
                <a:cs typeface="Barlow Condensed Bold"/>
                <a:sym typeface="Barlow Condensed Bold"/>
              </a:rPr>
              <a:t>Mi fai vedere? </a:t>
            </a:r>
            <a:r>
              <a:rPr lang="en-US" sz="3099">
                <a:solidFill>
                  <a:srgbClr val="000000"/>
                </a:solidFill>
                <a:latin typeface="Barlow Condensed"/>
                <a:ea typeface="Barlow Condensed"/>
                <a:cs typeface="Barlow Condensed"/>
                <a:sym typeface="Barlow Condensed"/>
              </a:rPr>
              <a:t>È la domanda che esprime la </a:t>
            </a:r>
            <a:r>
              <a:rPr lang="en-US" sz="3099">
                <a:solidFill>
                  <a:srgbClr val="000000"/>
                </a:solidFill>
                <a:latin typeface="Barlow Condensed"/>
                <a:ea typeface="Barlow Condensed"/>
                <a:cs typeface="Barlow Condensed"/>
                <a:sym typeface="Barlow Condensed"/>
              </a:rPr>
              <a:t>curio</a:t>
            </a:r>
            <a:r>
              <a:rPr lang="en-US" sz="3099">
                <a:solidFill>
                  <a:srgbClr val="000000"/>
                </a:solidFill>
                <a:latin typeface="Barlow Condensed"/>
                <a:ea typeface="Barlow Condensed"/>
                <a:cs typeface="Barlow Condensed"/>
                <a:sym typeface="Barlow Condensed"/>
              </a:rPr>
              <a:t>sità de</a:t>
            </a:r>
            <a:r>
              <a:rPr lang="en-US" sz="3099">
                <a:solidFill>
                  <a:srgbClr val="000000"/>
                </a:solidFill>
                <a:latin typeface="Barlow Condensed"/>
                <a:ea typeface="Barlow Condensed"/>
                <a:cs typeface="Barlow Condensed"/>
                <a:sym typeface="Barlow Condensed"/>
              </a:rPr>
              <a:t>i ba</a:t>
            </a:r>
            <a:r>
              <a:rPr lang="en-US" sz="3099">
                <a:solidFill>
                  <a:srgbClr val="000000"/>
                </a:solidFill>
                <a:latin typeface="Barlow Condensed"/>
                <a:ea typeface="Barlow Condensed"/>
                <a:cs typeface="Barlow Condensed"/>
                <a:sym typeface="Barlow Condensed"/>
              </a:rPr>
              <a:t>mbini</a:t>
            </a:r>
            <a:r>
              <a:rPr lang="en-US" sz="3099">
                <a:solidFill>
                  <a:srgbClr val="000000"/>
                </a:solidFill>
                <a:latin typeface="Barlow Condensed"/>
                <a:ea typeface="Barlow Condensed"/>
                <a:cs typeface="Barlow Condensed"/>
                <a:sym typeface="Barlow Condensed"/>
              </a:rPr>
              <a:t> </a:t>
            </a:r>
            <a:r>
              <a:rPr lang="en-US" sz="3099">
                <a:solidFill>
                  <a:srgbClr val="000000"/>
                </a:solidFill>
                <a:latin typeface="Barlow Condensed"/>
                <a:ea typeface="Barlow Condensed"/>
                <a:cs typeface="Barlow Condensed"/>
                <a:sym typeface="Barlow Condensed"/>
              </a:rPr>
              <a:t>e</a:t>
            </a:r>
            <a:r>
              <a:rPr lang="en-US" sz="3099">
                <a:solidFill>
                  <a:srgbClr val="000000"/>
                </a:solidFill>
                <a:latin typeface="Barlow Condensed"/>
                <a:ea typeface="Barlow Condensed"/>
                <a:cs typeface="Barlow Condensed"/>
                <a:sym typeface="Barlow Condensed"/>
              </a:rPr>
              <a:t> de</a:t>
            </a:r>
            <a:r>
              <a:rPr lang="en-US" sz="3099">
                <a:solidFill>
                  <a:srgbClr val="000000"/>
                </a:solidFill>
                <a:latin typeface="Barlow Condensed"/>
                <a:ea typeface="Barlow Condensed"/>
                <a:cs typeface="Barlow Condensed"/>
                <a:sym typeface="Barlow Condensed"/>
              </a:rPr>
              <a:t>i ragazzi, la volo</a:t>
            </a:r>
            <a:r>
              <a:rPr lang="en-US" sz="3099">
                <a:solidFill>
                  <a:srgbClr val="000000"/>
                </a:solidFill>
                <a:latin typeface="Barlow Condensed"/>
                <a:ea typeface="Barlow Condensed"/>
                <a:cs typeface="Barlow Condensed"/>
                <a:sym typeface="Barlow Condensed"/>
              </a:rPr>
              <a:t>ntà di scop</a:t>
            </a:r>
            <a:r>
              <a:rPr lang="en-US" sz="3099">
                <a:solidFill>
                  <a:srgbClr val="000000"/>
                </a:solidFill>
                <a:latin typeface="Barlow Condensed"/>
                <a:ea typeface="Barlow Condensed"/>
                <a:cs typeface="Barlow Condensed"/>
                <a:sym typeface="Barlow Condensed"/>
              </a:rPr>
              <a:t>rire ciò che di nuovo e ancora inesplorato li circonda. Non è scontato dare seguito a questa richiesta: è un bisogno che non si esaurisce con una risposta esaustiva, ma, piuttosto, con una relazione, una vicinanza capace di allargare gli orizzonti. </a:t>
            </a:r>
          </a:p>
          <a:p>
            <a:pPr algn="just">
              <a:lnSpc>
                <a:spcPts val="4432"/>
              </a:lnSpc>
            </a:pPr>
            <a:r>
              <a:rPr lang="en-US" sz="3099" b="true">
                <a:solidFill>
                  <a:srgbClr val="FF6D4D"/>
                </a:solidFill>
                <a:latin typeface="Barlow Condensed Bold"/>
                <a:ea typeface="Barlow Condensed Bold"/>
                <a:cs typeface="Barlow Condensed Bold"/>
                <a:sym typeface="Barlow Condensed Bold"/>
              </a:rPr>
              <a:t>Mi fai vedere?</a:t>
            </a:r>
            <a:r>
              <a:rPr lang="en-US" sz="3099">
                <a:solidFill>
                  <a:srgbClr val="000000"/>
                </a:solidFill>
                <a:latin typeface="Barlow Condensed"/>
                <a:ea typeface="Barlow Condensed"/>
                <a:cs typeface="Barlow Condensed"/>
                <a:sym typeface="Barlow Condensed"/>
              </a:rPr>
              <a:t> Traccia, passo dopo passo, il cammino alla conquista della tanto ambita autonomia (soprattutto per i più grandi), è l’esigenza di osservare chi ha più esperienza per imparare a “far</a:t>
            </a:r>
            <a:r>
              <a:rPr lang="en-US" sz="3099">
                <a:solidFill>
                  <a:srgbClr val="000000"/>
                </a:solidFill>
                <a:latin typeface="Barlow Condensed"/>
                <a:ea typeface="Barlow Condensed"/>
                <a:cs typeface="Barlow Condensed"/>
                <a:sym typeface="Barlow Condensed"/>
              </a:rPr>
              <a:t>e da soli”.</a:t>
            </a:r>
          </a:p>
          <a:p>
            <a:pPr algn="just">
              <a:lnSpc>
                <a:spcPts val="4432"/>
              </a:lnSpc>
            </a:pPr>
            <a:r>
              <a:rPr lang="en-US" sz="3099" b="true">
                <a:solidFill>
                  <a:srgbClr val="FF6D4D"/>
                </a:solidFill>
                <a:latin typeface="Barlow Condensed Bold"/>
                <a:ea typeface="Barlow Condensed Bold"/>
                <a:cs typeface="Barlow Condensed Bold"/>
                <a:sym typeface="Barlow Condensed Bold"/>
              </a:rPr>
              <a:t>Mi fai vedere? </a:t>
            </a:r>
            <a:r>
              <a:rPr lang="en-US" sz="3099">
                <a:solidFill>
                  <a:srgbClr val="000000"/>
                </a:solidFill>
                <a:latin typeface="Barlow Condensed"/>
                <a:ea typeface="Barlow Condensed"/>
                <a:cs typeface="Barlow Condensed"/>
                <a:sym typeface="Barlow Condensed"/>
              </a:rPr>
              <a:t>È la provocazione che i bambini e i ragazzi si sentono rivolgere da chi vuole metterli alla prova, quando è il momento di dare dimostrazione di chi sono e di quello che sanno fare.</a:t>
            </a:r>
          </a:p>
          <a:p>
            <a:pPr algn="just">
              <a:lnSpc>
                <a:spcPts val="4432"/>
              </a:lnSpc>
            </a:pPr>
            <a:r>
              <a:rPr lang="en-US" b="true" sz="3099">
                <a:solidFill>
                  <a:srgbClr val="FF6D4D"/>
                </a:solidFill>
                <a:latin typeface="Barlow Condensed Bold"/>
                <a:ea typeface="Barlow Condensed Bold"/>
                <a:cs typeface="Barlow Condensed Bold"/>
                <a:sym typeface="Barlow Condensed Bold"/>
              </a:rPr>
              <a:t>Mi fai vedere?</a:t>
            </a:r>
            <a:r>
              <a:rPr lang="en-US" sz="3099">
                <a:solidFill>
                  <a:srgbClr val="000000"/>
                </a:solidFill>
                <a:latin typeface="Barlow Condensed"/>
                <a:ea typeface="Barlow Condensed"/>
                <a:cs typeface="Barlow Condensed"/>
                <a:sym typeface="Barlow Condensed"/>
              </a:rPr>
              <a:t> È la domanda che all'inizio dell'anno i bambini e i ragazzi pongono alla comunità parrocchiale per esprimere il </a:t>
            </a:r>
            <a:r>
              <a:rPr lang="en-US" sz="3099">
                <a:solidFill>
                  <a:srgbClr val="000000"/>
                </a:solidFill>
                <a:latin typeface="Barlow Condensed"/>
                <a:ea typeface="Barlow Condensed"/>
                <a:cs typeface="Barlow Condensed"/>
                <a:sym typeface="Barlow Condensed"/>
              </a:rPr>
              <a:t>desiderio</a:t>
            </a:r>
            <a:r>
              <a:rPr lang="en-US" sz="3099">
                <a:solidFill>
                  <a:srgbClr val="000000"/>
                </a:solidFill>
                <a:latin typeface="Barlow Condensed"/>
                <a:ea typeface="Barlow Condensed"/>
                <a:cs typeface="Barlow Condensed"/>
                <a:sym typeface="Barlow Condensed"/>
              </a:rPr>
              <a:t> di camminare insieme e crescere</a:t>
            </a:r>
            <a:r>
              <a:rPr lang="en-US" sz="3099">
                <a:solidFill>
                  <a:srgbClr val="000000"/>
                </a:solidFill>
                <a:latin typeface="Barlow Condensed"/>
                <a:ea typeface="Barlow Condensed"/>
                <a:cs typeface="Barlow Condensed"/>
                <a:sym typeface="Barlow Condensed"/>
              </a:rPr>
              <a:t> nell'amic</a:t>
            </a:r>
            <a:r>
              <a:rPr lang="en-US" sz="3099">
                <a:solidFill>
                  <a:srgbClr val="000000"/>
                </a:solidFill>
                <a:latin typeface="Barlow Condensed"/>
                <a:ea typeface="Barlow Condensed"/>
                <a:cs typeface="Barlow Condensed"/>
                <a:sym typeface="Barlow Condensed"/>
              </a:rPr>
              <a:t>izi</a:t>
            </a:r>
            <a:r>
              <a:rPr lang="en-US" sz="3099">
                <a:solidFill>
                  <a:srgbClr val="000000"/>
                </a:solidFill>
                <a:latin typeface="Barlow Condensed"/>
                <a:ea typeface="Barlow Condensed"/>
                <a:cs typeface="Barlow Condensed"/>
                <a:sym typeface="Barlow Condensed"/>
              </a:rPr>
              <a:t>a tra loro e con Gesù.</a:t>
            </a:r>
          </a:p>
          <a:p>
            <a:pPr algn="just">
              <a:lnSpc>
                <a:spcPts val="4432"/>
              </a:lnSpc>
              <a:spcBef>
                <a:spcPct val="0"/>
              </a:spcBef>
            </a:pPr>
            <a:r>
              <a:rPr lang="en-US" b="true" sz="3099">
                <a:solidFill>
                  <a:srgbClr val="FF6D4D"/>
                </a:solidFill>
                <a:latin typeface="Barlow Condensed Bold"/>
                <a:ea typeface="Barlow Condensed Bold"/>
                <a:cs typeface="Barlow Condensed Bold"/>
                <a:sym typeface="Barlow Condensed Bold"/>
              </a:rPr>
              <a:t>Mi fai vedere? </a:t>
            </a:r>
            <a:r>
              <a:rPr lang="en-US" sz="3099">
                <a:solidFill>
                  <a:srgbClr val="000000"/>
                </a:solidFill>
                <a:latin typeface="Barlow Condensed"/>
                <a:ea typeface="Barlow Condensed"/>
                <a:cs typeface="Barlow Condensed"/>
                <a:sym typeface="Barlow Condensed"/>
              </a:rPr>
              <a:t>È il desiderio</a:t>
            </a:r>
            <a:r>
              <a:rPr lang="en-US" sz="3099">
                <a:solidFill>
                  <a:srgbClr val="000000"/>
                </a:solidFill>
                <a:latin typeface="Barlow Condensed"/>
                <a:ea typeface="Barlow Condensed"/>
                <a:cs typeface="Barlow Condensed"/>
                <a:sym typeface="Barlow Condensed"/>
              </a:rPr>
              <a:t> di u</a:t>
            </a:r>
            <a:r>
              <a:rPr lang="en-US" sz="3099">
                <a:solidFill>
                  <a:srgbClr val="000000"/>
                </a:solidFill>
                <a:latin typeface="Barlow Condensed"/>
                <a:ea typeface="Barlow Condensed"/>
                <a:cs typeface="Barlow Condensed"/>
                <a:sym typeface="Barlow Condensed"/>
              </a:rPr>
              <a:t>na relazione nella quale esprimere se stessi e il proprio punto di vista, confrontarsi con chi </a:t>
            </a:r>
            <a:r>
              <a:rPr lang="en-US" sz="3099">
                <a:solidFill>
                  <a:srgbClr val="000000"/>
                </a:solidFill>
                <a:latin typeface="Barlow Condensed"/>
                <a:ea typeface="Barlow Condensed"/>
                <a:cs typeface="Barlow Condensed"/>
                <a:sym typeface="Barlow Condensed"/>
              </a:rPr>
              <a:t>la</a:t>
            </a:r>
            <a:r>
              <a:rPr lang="en-US" sz="3099">
                <a:solidFill>
                  <a:srgbClr val="000000"/>
                </a:solidFill>
                <a:latin typeface="Barlow Condensed"/>
                <a:ea typeface="Barlow Condensed"/>
                <a:cs typeface="Barlow Condensed"/>
                <a:sym typeface="Barlow Condensed"/>
              </a:rPr>
              <a:t> pe</a:t>
            </a:r>
            <a:r>
              <a:rPr lang="en-US" sz="3099">
                <a:solidFill>
                  <a:srgbClr val="000000"/>
                </a:solidFill>
                <a:latin typeface="Barlow Condensed"/>
                <a:ea typeface="Barlow Condensed"/>
                <a:cs typeface="Barlow Condensed"/>
                <a:sym typeface="Barlow Condensed"/>
              </a:rPr>
              <a:t>n</a:t>
            </a:r>
            <a:r>
              <a:rPr lang="en-US" sz="3099">
                <a:solidFill>
                  <a:srgbClr val="000000"/>
                </a:solidFill>
                <a:latin typeface="Barlow Condensed"/>
                <a:ea typeface="Barlow Condensed"/>
                <a:cs typeface="Barlow Condensed"/>
                <a:sym typeface="Barlow Condensed"/>
              </a:rPr>
              <a:t>sa in modo diverso e provare a guardarsi da prospettive che sapp</a:t>
            </a:r>
            <a:r>
              <a:rPr lang="en-US" sz="3099">
                <a:solidFill>
                  <a:srgbClr val="000000"/>
                </a:solidFill>
                <a:latin typeface="Barlow Condensed"/>
                <a:ea typeface="Barlow Condensed"/>
                <a:cs typeface="Barlow Condensed"/>
                <a:sym typeface="Barlow Condensed"/>
              </a:rPr>
              <a:t>ian</a:t>
            </a:r>
            <a:r>
              <a:rPr lang="en-US" sz="3099">
                <a:solidFill>
                  <a:srgbClr val="000000"/>
                </a:solidFill>
                <a:latin typeface="Barlow Condensed"/>
                <a:ea typeface="Barlow Condensed"/>
                <a:cs typeface="Barlow Condensed"/>
                <a:sym typeface="Barlow Condensed"/>
              </a:rPr>
              <a:t>o tenere insieme, anziché dividere.</a:t>
            </a:r>
          </a:p>
        </p:txBody>
      </p:sp>
      <p:sp>
        <p:nvSpPr>
          <p:cNvPr name="TextBox 12" id="12"/>
          <p:cNvSpPr txBox="true"/>
          <p:nvPr/>
        </p:nvSpPr>
        <p:spPr>
          <a:xfrm rot="0">
            <a:off x="6618223" y="877617"/>
            <a:ext cx="5127650" cy="808729"/>
          </a:xfrm>
          <a:prstGeom prst="rect">
            <a:avLst/>
          </a:prstGeom>
        </p:spPr>
        <p:txBody>
          <a:bodyPr anchor="t" rtlCol="false" tIns="0" lIns="0" bIns="0" rIns="0">
            <a:spAutoFit/>
          </a:bodyPr>
          <a:lstStyle/>
          <a:p>
            <a:pPr algn="ctr">
              <a:lnSpc>
                <a:spcPts val="6193"/>
              </a:lnSpc>
            </a:pPr>
            <a:r>
              <a:rPr lang="en-US" sz="5842" b="true">
                <a:solidFill>
                  <a:srgbClr val="FF6D4D"/>
                </a:solidFill>
                <a:latin typeface="Barlow Bold"/>
                <a:ea typeface="Barlow Bold"/>
                <a:cs typeface="Barlow Bold"/>
                <a:sym typeface="Barlow Bold"/>
              </a:rPr>
              <a:t>MI FAI VEDERE?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DAGva8SJ5Mo</dc:identifier>
  <dcterms:modified xsi:type="dcterms:W3CDTF">2011-08-01T06:04:30Z</dcterms:modified>
  <cp:revision>1</cp:revision>
  <dc:title>C'E' SPAZIO PER TE 2025/2026</dc:title>
</cp:coreProperties>
</file>