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x="18288000" cy="10287000"/>
  <p:notesSz cx="6858000" cy="9144000"/>
  <p:embeddedFontLst>
    <p:embeddedFont>
      <p:font typeface="Comica" charset="1" panose="00000000000000000000"/>
      <p:regular r:id="rId43"/>
    </p:embeddedFont>
    <p:embeddedFont>
      <p:font typeface="Barlow Condensed Bold" charset="1" panose="00000806000000000000"/>
      <p:regular r:id="rId44"/>
    </p:embeddedFont>
    <p:embeddedFont>
      <p:font typeface="Barlow Condensed Bold Italics" charset="1" panose="00000806000000000000"/>
      <p:regular r:id="rId45"/>
    </p:embeddedFont>
    <p:embeddedFont>
      <p:font typeface="Barlow Condensed Italics" charset="1" panose="00000506000000000000"/>
      <p:regular r:id="rId46"/>
    </p:embeddedFont>
    <p:embeddedFont>
      <p:font typeface="Barlow Condensed" charset="1" panose="00000506000000000000"/>
      <p:regular r:id="rId47"/>
    </p:embeddedFont>
    <p:embeddedFont>
      <p:font typeface="More Sugar" charset="1" panose="00000000000000000000"/>
      <p:regular r:id="rId48"/>
    </p:embeddedFont>
    <p:embeddedFont>
      <p:font typeface="Funtastic" charset="1" panose="00000000000000000000"/>
      <p:regular r:id="rId49"/>
    </p:embeddedFont>
    <p:embeddedFont>
      <p:font typeface="DM Serif Display Italics" charset="1" panose="00000000000000000000"/>
      <p:regular r:id="rId50"/>
    </p:embeddedFont>
    <p:embeddedFont>
      <p:font typeface="Arial" charset="1" panose="020B0604020202020204"/>
      <p:regular r:id="rId51"/>
    </p:embeddedFont>
    <p:embeddedFont>
      <p:font typeface="Arial Bold" charset="1" panose="020B0704020202020204"/>
      <p:regular r:id="rId52"/>
    </p:embeddedFont>
    <p:embeddedFont>
      <p:font typeface="Arial Bold Italics" charset="1" panose="020B0704020202090204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0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12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15.jpe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15.jpeg" Type="http://schemas.openxmlformats.org/officeDocument/2006/relationships/image"/><Relationship Id="rId6" Target="../media/image16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16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16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png" Type="http://schemas.openxmlformats.org/officeDocument/2006/relationships/image"/><Relationship Id="rId12" Target="../media/image33.png" Type="http://schemas.openxmlformats.org/officeDocument/2006/relationships/image"/><Relationship Id="rId13" Target="../media/image34.png" Type="http://schemas.openxmlformats.org/officeDocument/2006/relationships/image"/><Relationship Id="rId14" Target="../media/image35.png" Type="http://schemas.openxmlformats.org/officeDocument/2006/relationships/image"/><Relationship Id="rId15" Target="../media/image1.png" Type="http://schemas.openxmlformats.org/officeDocument/2006/relationships/image"/><Relationship Id="rId16" Target="../media/image17.png" Type="http://schemas.openxmlformats.org/officeDocument/2006/relationships/image"/><Relationship Id="rId17" Target="../media/image18.svg" Type="http://schemas.openxmlformats.org/officeDocument/2006/relationships/image"/><Relationship Id="rId18" Target="../media/image11.jpeg" Type="http://schemas.openxmlformats.org/officeDocument/2006/relationships/image"/><Relationship Id="rId19" Target="../media/image20.png" Type="http://schemas.openxmlformats.org/officeDocument/2006/relationships/image"/><Relationship Id="rId2" Target="../media/image2.png" Type="http://schemas.openxmlformats.org/officeDocument/2006/relationships/image"/><Relationship Id="rId20" Target="../media/image21.svg" Type="http://schemas.openxmlformats.org/officeDocument/2006/relationships/image"/><Relationship Id="rId21" Target="../media/image8.png" Type="http://schemas.openxmlformats.org/officeDocument/2006/relationships/image"/><Relationship Id="rId22" Target="../media/image9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36.pn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1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jpeg" Type="http://schemas.openxmlformats.org/officeDocument/2006/relationships/image"/><Relationship Id="rId7" Target="../media/image36.pn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1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1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1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42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3.png" Type="http://schemas.openxmlformats.org/officeDocument/2006/relationships/image"/><Relationship Id="rId5" Target="../media/image44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1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45.png" Type="http://schemas.openxmlformats.org/officeDocument/2006/relationships/image"/><Relationship Id="rId6" Target="../media/image46.png" Type="http://schemas.openxmlformats.org/officeDocument/2006/relationships/image"/><Relationship Id="rId7" Target="../media/image4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48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49.png" Type="http://schemas.openxmlformats.org/officeDocument/2006/relationships/image"/><Relationship Id="rId6" Target="../media/image5.png" Type="http://schemas.openxmlformats.org/officeDocument/2006/relationships/image"/><Relationship Id="rId7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942183" y="8620125"/>
            <a:ext cx="12403634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0"/>
              </a:lnSpc>
              <a:spcBef>
                <a:spcPct val="0"/>
              </a:spcBef>
            </a:pPr>
            <a:r>
              <a:rPr lang="en-US" sz="3700">
                <a:solidFill>
                  <a:srgbClr val="125BA5"/>
                </a:solidFill>
                <a:latin typeface="Comica"/>
                <a:ea typeface="Comica"/>
                <a:cs typeface="Comica"/>
                <a:sym typeface="Comica"/>
              </a:rPr>
              <a:t>Il cammino dell’anno associativo 2026/2027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042145" y="1028700"/>
            <a:ext cx="4203709" cy="1744539"/>
          </a:xfrm>
          <a:custGeom>
            <a:avLst/>
            <a:gdLst/>
            <a:ahLst/>
            <a:cxnLst/>
            <a:rect r="r" b="b" t="t" l="l"/>
            <a:pathLst>
              <a:path h="1744539" w="4203709">
                <a:moveTo>
                  <a:pt x="0" y="0"/>
                </a:moveTo>
                <a:lnTo>
                  <a:pt x="4203710" y="0"/>
                </a:lnTo>
                <a:lnTo>
                  <a:pt x="4203710" y="1744539"/>
                </a:lnTo>
                <a:lnTo>
                  <a:pt x="0" y="1744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49408" y="3172614"/>
            <a:ext cx="13409892" cy="8268037"/>
          </a:xfrm>
          <a:custGeom>
            <a:avLst/>
            <a:gdLst/>
            <a:ahLst/>
            <a:cxnLst/>
            <a:rect r="r" b="b" t="t" l="l"/>
            <a:pathLst>
              <a:path h="8268037" w="13409892">
                <a:moveTo>
                  <a:pt x="0" y="0"/>
                </a:moveTo>
                <a:lnTo>
                  <a:pt x="13409892" y="0"/>
                </a:lnTo>
                <a:lnTo>
                  <a:pt x="13409892" y="8268037"/>
                </a:lnTo>
                <a:lnTo>
                  <a:pt x="0" y="8268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608" r="0" b="-127905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84706" y="1900970"/>
            <a:ext cx="6419902" cy="6658480"/>
          </a:xfrm>
          <a:custGeom>
            <a:avLst/>
            <a:gdLst/>
            <a:ahLst/>
            <a:cxnLst/>
            <a:rect r="r" b="b" t="t" l="l"/>
            <a:pathLst>
              <a:path h="6658480" w="6419902">
                <a:moveTo>
                  <a:pt x="0" y="0"/>
                </a:moveTo>
                <a:lnTo>
                  <a:pt x="6419902" y="0"/>
                </a:lnTo>
                <a:lnTo>
                  <a:pt x="6419902" y="6658479"/>
                </a:lnTo>
                <a:lnTo>
                  <a:pt x="0" y="665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099378" y="7459750"/>
            <a:ext cx="11920858" cy="119209"/>
          </a:xfrm>
          <a:custGeom>
            <a:avLst/>
            <a:gdLst/>
            <a:ahLst/>
            <a:cxnLst/>
            <a:rect r="r" b="b" t="t" l="l"/>
            <a:pathLst>
              <a:path h="119209" w="11920858">
                <a:moveTo>
                  <a:pt x="0" y="0"/>
                </a:moveTo>
                <a:lnTo>
                  <a:pt x="11920857" y="0"/>
                </a:lnTo>
                <a:lnTo>
                  <a:pt x="11920857" y="119209"/>
                </a:lnTo>
                <a:lnTo>
                  <a:pt x="0" y="1192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70943" y="2681656"/>
            <a:ext cx="14346114" cy="6197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87"/>
              </a:lnSpc>
            </a:pPr>
            <a:r>
              <a:rPr lang="en-US" sz="9062" b="true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Premessa metodologica</a:t>
            </a:r>
          </a:p>
          <a:p>
            <a:pPr algn="ctr">
              <a:lnSpc>
                <a:spcPts val="3732"/>
              </a:lnSpc>
            </a:pPr>
            <a:r>
              <a:rPr lang="en-US" b="true" sz="4847" i="true">
                <a:solidFill>
                  <a:srgbClr val="000000"/>
                </a:solidFill>
                <a:latin typeface="Barlow Condensed Bold Italics"/>
                <a:ea typeface="Barlow Condensed Bold Italics"/>
                <a:cs typeface="Barlow Condensed Bold Italics"/>
                <a:sym typeface="Barlow Condensed Bold Italics"/>
              </a:rPr>
              <a:t>Come e dove </a:t>
            </a:r>
            <a:r>
              <a:rPr lang="en-US" sz="4847" i="true">
                <a:solidFill>
                  <a:srgbClr val="000000"/>
                </a:solidFill>
                <a:latin typeface="Barlow Condensed Italics"/>
                <a:ea typeface="Barlow Condensed Italics"/>
                <a:cs typeface="Barlow Condensed Italics"/>
                <a:sym typeface="Barlow Condensed Italics"/>
              </a:rPr>
              <a:t>nasce la proposta formativa?</a:t>
            </a:r>
          </a:p>
          <a:p>
            <a:pPr algn="ctr">
              <a:lnSpc>
                <a:spcPts val="3732"/>
              </a:lnSpc>
            </a:pPr>
          </a:p>
          <a:p>
            <a:pPr algn="ctr">
              <a:lnSpc>
                <a:spcPts val="2916"/>
              </a:lnSpc>
            </a:pPr>
          </a:p>
          <a:p>
            <a:pPr algn="l" marL="1342386" indent="-671193" lvl="1">
              <a:lnSpc>
                <a:spcPts val="8704"/>
              </a:lnSpc>
              <a:buFont typeface="Arial"/>
              <a:buChar char="•"/>
            </a:pPr>
            <a:r>
              <a:rPr lang="en-US" sz="6217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Dalla</a:t>
            </a:r>
            <a:r>
              <a:rPr lang="en-US" b="true" sz="6217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realtà dei ragazzi</a:t>
            </a:r>
          </a:p>
          <a:p>
            <a:pPr algn="l" marL="1342386" indent="-671193" lvl="1">
              <a:lnSpc>
                <a:spcPts val="8704"/>
              </a:lnSpc>
              <a:buFont typeface="Arial"/>
              <a:buChar char="•"/>
            </a:pPr>
            <a:r>
              <a:rPr lang="en-US" sz="6217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Nel</a:t>
            </a:r>
            <a:r>
              <a:rPr lang="en-US" b="true" sz="6217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cammino dell’associazione</a:t>
            </a:r>
          </a:p>
          <a:p>
            <a:pPr algn="l" marL="1342386" indent="-671193" lvl="1">
              <a:lnSpc>
                <a:spcPts val="8704"/>
              </a:lnSpc>
              <a:buFont typeface="Arial"/>
              <a:buChar char="•"/>
            </a:pPr>
            <a:r>
              <a:rPr lang="en-US" sz="6217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Nel </a:t>
            </a:r>
            <a:r>
              <a:rPr lang="en-US" b="true" sz="6217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cammino della Chiesa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95803" y="602025"/>
            <a:ext cx="16896394" cy="2251081"/>
            <a:chOff x="0" y="0"/>
            <a:chExt cx="22528525" cy="30014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29" t="-6397" r="0" b="-285921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686478" y="-43142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803348" y="3621637"/>
            <a:ext cx="3370201" cy="656843"/>
            <a:chOff x="0" y="0"/>
            <a:chExt cx="887625" cy="1729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7625" cy="172996"/>
            </a:xfrm>
            <a:custGeom>
              <a:avLst/>
              <a:gdLst/>
              <a:ahLst/>
              <a:cxnLst/>
              <a:rect r="r" b="b" t="t" l="l"/>
              <a:pathLst>
                <a:path h="172996" w="887625">
                  <a:moveTo>
                    <a:pt x="86498" y="0"/>
                  </a:moveTo>
                  <a:lnTo>
                    <a:pt x="801127" y="0"/>
                  </a:lnTo>
                  <a:cubicBezTo>
                    <a:pt x="848899" y="0"/>
                    <a:pt x="887625" y="38726"/>
                    <a:pt x="887625" y="86498"/>
                  </a:cubicBezTo>
                  <a:lnTo>
                    <a:pt x="887625" y="86498"/>
                  </a:lnTo>
                  <a:cubicBezTo>
                    <a:pt x="887625" y="109439"/>
                    <a:pt x="878512" y="131440"/>
                    <a:pt x="862290" y="147661"/>
                  </a:cubicBezTo>
                  <a:cubicBezTo>
                    <a:pt x="846069" y="163883"/>
                    <a:pt x="824068" y="172996"/>
                    <a:pt x="801127" y="172996"/>
                  </a:cubicBezTo>
                  <a:lnTo>
                    <a:pt x="86498" y="172996"/>
                  </a:lnTo>
                  <a:cubicBezTo>
                    <a:pt x="38726" y="172996"/>
                    <a:pt x="0" y="134269"/>
                    <a:pt x="0" y="86498"/>
                  </a:cubicBezTo>
                  <a:lnTo>
                    <a:pt x="0" y="86498"/>
                  </a:lnTo>
                  <a:cubicBezTo>
                    <a:pt x="0" y="38726"/>
                    <a:pt x="38726" y="0"/>
                    <a:pt x="86498" y="0"/>
                  </a:cubicBezTo>
                  <a:close/>
                </a:path>
              </a:pathLst>
            </a:custGeom>
            <a:solidFill>
              <a:srgbClr val="2F559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887625" cy="239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Anno associativo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674651" y="3612111"/>
            <a:ext cx="6110870" cy="666369"/>
            <a:chOff x="0" y="0"/>
            <a:chExt cx="1609447" cy="1755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09447" cy="175505"/>
            </a:xfrm>
            <a:custGeom>
              <a:avLst/>
              <a:gdLst/>
              <a:ahLst/>
              <a:cxnLst/>
              <a:rect r="r" b="b" t="t" l="l"/>
              <a:pathLst>
                <a:path h="175505" w="1609447">
                  <a:moveTo>
                    <a:pt x="64612" y="0"/>
                  </a:moveTo>
                  <a:lnTo>
                    <a:pt x="1544835" y="0"/>
                  </a:lnTo>
                  <a:cubicBezTo>
                    <a:pt x="1561971" y="0"/>
                    <a:pt x="1578405" y="6807"/>
                    <a:pt x="1590523" y="18925"/>
                  </a:cubicBezTo>
                  <a:cubicBezTo>
                    <a:pt x="1602640" y="31042"/>
                    <a:pt x="1609447" y="47476"/>
                    <a:pt x="1609447" y="64612"/>
                  </a:cubicBezTo>
                  <a:lnTo>
                    <a:pt x="1609447" y="110892"/>
                  </a:lnTo>
                  <a:cubicBezTo>
                    <a:pt x="1609447" y="128028"/>
                    <a:pt x="1602640" y="144463"/>
                    <a:pt x="1590523" y="156580"/>
                  </a:cubicBezTo>
                  <a:cubicBezTo>
                    <a:pt x="1578405" y="168697"/>
                    <a:pt x="1561971" y="175505"/>
                    <a:pt x="1544835" y="175505"/>
                  </a:cubicBezTo>
                  <a:lnTo>
                    <a:pt x="64612" y="175505"/>
                  </a:lnTo>
                  <a:cubicBezTo>
                    <a:pt x="47476" y="175505"/>
                    <a:pt x="31042" y="168697"/>
                    <a:pt x="18925" y="156580"/>
                  </a:cubicBezTo>
                  <a:cubicBezTo>
                    <a:pt x="6807" y="144463"/>
                    <a:pt x="0" y="128028"/>
                    <a:pt x="0" y="110892"/>
                  </a:cubicBezTo>
                  <a:lnTo>
                    <a:pt x="0" y="64612"/>
                  </a:lnTo>
                  <a:cubicBezTo>
                    <a:pt x="0" y="47476"/>
                    <a:pt x="6807" y="31042"/>
                    <a:pt x="18925" y="18925"/>
                  </a:cubicBezTo>
                  <a:cubicBezTo>
                    <a:pt x="31042" y="6807"/>
                    <a:pt x="47476" y="0"/>
                    <a:pt x="64612" y="0"/>
                  </a:cubicBezTo>
                  <a:close/>
                </a:path>
              </a:pathLst>
            </a:custGeom>
            <a:solidFill>
              <a:srgbClr val="2F559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76200"/>
              <a:ext cx="1609447" cy="2517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Brano dell’anno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322811" y="3621637"/>
            <a:ext cx="4066408" cy="666369"/>
            <a:chOff x="0" y="0"/>
            <a:chExt cx="1070988" cy="1755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70988" cy="175505"/>
            </a:xfrm>
            <a:custGeom>
              <a:avLst/>
              <a:gdLst/>
              <a:ahLst/>
              <a:cxnLst/>
              <a:rect r="r" b="b" t="t" l="l"/>
              <a:pathLst>
                <a:path h="175505" w="1070988">
                  <a:moveTo>
                    <a:pt x="87752" y="0"/>
                  </a:moveTo>
                  <a:lnTo>
                    <a:pt x="983236" y="0"/>
                  </a:lnTo>
                  <a:cubicBezTo>
                    <a:pt x="1006509" y="0"/>
                    <a:pt x="1028829" y="9245"/>
                    <a:pt x="1045286" y="25702"/>
                  </a:cubicBezTo>
                  <a:cubicBezTo>
                    <a:pt x="1061743" y="42159"/>
                    <a:pt x="1070988" y="64479"/>
                    <a:pt x="1070988" y="87752"/>
                  </a:cubicBezTo>
                  <a:lnTo>
                    <a:pt x="1070988" y="87752"/>
                  </a:lnTo>
                  <a:cubicBezTo>
                    <a:pt x="1070988" y="136217"/>
                    <a:pt x="1031700" y="175505"/>
                    <a:pt x="983236" y="175505"/>
                  </a:cubicBezTo>
                  <a:lnTo>
                    <a:pt x="87752" y="175505"/>
                  </a:lnTo>
                  <a:cubicBezTo>
                    <a:pt x="64479" y="175505"/>
                    <a:pt x="42159" y="166259"/>
                    <a:pt x="25702" y="149803"/>
                  </a:cubicBezTo>
                  <a:cubicBezTo>
                    <a:pt x="9245" y="133346"/>
                    <a:pt x="0" y="111026"/>
                    <a:pt x="0" y="87752"/>
                  </a:cubicBezTo>
                  <a:lnTo>
                    <a:pt x="0" y="87752"/>
                  </a:lnTo>
                  <a:cubicBezTo>
                    <a:pt x="0" y="64479"/>
                    <a:pt x="9245" y="42159"/>
                    <a:pt x="25702" y="25702"/>
                  </a:cubicBezTo>
                  <a:cubicBezTo>
                    <a:pt x="42159" y="9245"/>
                    <a:pt x="64479" y="0"/>
                    <a:pt x="87752" y="0"/>
                  </a:cubicBezTo>
                  <a:close/>
                </a:path>
              </a:pathLst>
            </a:custGeom>
            <a:solidFill>
              <a:srgbClr val="2F559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76200"/>
              <a:ext cx="1070988" cy="2517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Verbi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803348" y="4503881"/>
            <a:ext cx="3370201" cy="990798"/>
            <a:chOff x="0" y="0"/>
            <a:chExt cx="887625" cy="26095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87625" cy="260951"/>
            </a:xfrm>
            <a:custGeom>
              <a:avLst/>
              <a:gdLst/>
              <a:ahLst/>
              <a:cxnLst/>
              <a:rect r="r" b="b" t="t" l="l"/>
              <a:pathLst>
                <a:path h="260951" w="887625">
                  <a:moveTo>
                    <a:pt x="117156" y="0"/>
                  </a:moveTo>
                  <a:lnTo>
                    <a:pt x="770469" y="0"/>
                  </a:lnTo>
                  <a:cubicBezTo>
                    <a:pt x="835173" y="0"/>
                    <a:pt x="887625" y="52452"/>
                    <a:pt x="887625" y="117156"/>
                  </a:cubicBezTo>
                  <a:lnTo>
                    <a:pt x="887625" y="143795"/>
                  </a:lnTo>
                  <a:cubicBezTo>
                    <a:pt x="887625" y="174867"/>
                    <a:pt x="875282" y="204666"/>
                    <a:pt x="853311" y="226637"/>
                  </a:cubicBezTo>
                  <a:cubicBezTo>
                    <a:pt x="831340" y="248608"/>
                    <a:pt x="801541" y="260951"/>
                    <a:pt x="770469" y="260951"/>
                  </a:cubicBezTo>
                  <a:lnTo>
                    <a:pt x="117156" y="260951"/>
                  </a:lnTo>
                  <a:cubicBezTo>
                    <a:pt x="86084" y="260951"/>
                    <a:pt x="56285" y="248608"/>
                    <a:pt x="34314" y="226637"/>
                  </a:cubicBezTo>
                  <a:cubicBezTo>
                    <a:pt x="12343" y="204666"/>
                    <a:pt x="0" y="174867"/>
                    <a:pt x="0" y="143795"/>
                  </a:cubicBezTo>
                  <a:lnTo>
                    <a:pt x="0" y="117156"/>
                  </a:lnTo>
                  <a:cubicBezTo>
                    <a:pt x="0" y="86084"/>
                    <a:pt x="12343" y="56285"/>
                    <a:pt x="34314" y="34314"/>
                  </a:cubicBezTo>
                  <a:cubicBezTo>
                    <a:pt x="56285" y="12343"/>
                    <a:pt x="86084" y="0"/>
                    <a:pt x="11715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887625" cy="327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2024/2025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803348" y="5957903"/>
            <a:ext cx="3370201" cy="990798"/>
            <a:chOff x="0" y="0"/>
            <a:chExt cx="887625" cy="26095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87625" cy="260951"/>
            </a:xfrm>
            <a:custGeom>
              <a:avLst/>
              <a:gdLst/>
              <a:ahLst/>
              <a:cxnLst/>
              <a:rect r="r" b="b" t="t" l="l"/>
              <a:pathLst>
                <a:path h="260951" w="887625">
                  <a:moveTo>
                    <a:pt x="117156" y="0"/>
                  </a:moveTo>
                  <a:lnTo>
                    <a:pt x="770469" y="0"/>
                  </a:lnTo>
                  <a:cubicBezTo>
                    <a:pt x="835173" y="0"/>
                    <a:pt x="887625" y="52452"/>
                    <a:pt x="887625" y="117156"/>
                  </a:cubicBezTo>
                  <a:lnTo>
                    <a:pt x="887625" y="143795"/>
                  </a:lnTo>
                  <a:cubicBezTo>
                    <a:pt x="887625" y="174867"/>
                    <a:pt x="875282" y="204666"/>
                    <a:pt x="853311" y="226637"/>
                  </a:cubicBezTo>
                  <a:cubicBezTo>
                    <a:pt x="831340" y="248608"/>
                    <a:pt x="801541" y="260951"/>
                    <a:pt x="770469" y="260951"/>
                  </a:cubicBezTo>
                  <a:lnTo>
                    <a:pt x="117156" y="260951"/>
                  </a:lnTo>
                  <a:cubicBezTo>
                    <a:pt x="86084" y="260951"/>
                    <a:pt x="56285" y="248608"/>
                    <a:pt x="34314" y="226637"/>
                  </a:cubicBezTo>
                  <a:cubicBezTo>
                    <a:pt x="12343" y="204666"/>
                    <a:pt x="0" y="174867"/>
                    <a:pt x="0" y="143795"/>
                  </a:cubicBezTo>
                  <a:lnTo>
                    <a:pt x="0" y="117156"/>
                  </a:lnTo>
                  <a:cubicBezTo>
                    <a:pt x="0" y="86084"/>
                    <a:pt x="12343" y="56285"/>
                    <a:pt x="34314" y="34314"/>
                  </a:cubicBezTo>
                  <a:cubicBezTo>
                    <a:pt x="56285" y="12343"/>
                    <a:pt x="86084" y="0"/>
                    <a:pt x="11715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887625" cy="3276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2025/2026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803348" y="7415427"/>
            <a:ext cx="3370201" cy="990798"/>
            <a:chOff x="0" y="0"/>
            <a:chExt cx="887625" cy="26095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87625" cy="260951"/>
            </a:xfrm>
            <a:custGeom>
              <a:avLst/>
              <a:gdLst/>
              <a:ahLst/>
              <a:cxnLst/>
              <a:rect r="r" b="b" t="t" l="l"/>
              <a:pathLst>
                <a:path h="260951" w="887625">
                  <a:moveTo>
                    <a:pt x="117156" y="0"/>
                  </a:moveTo>
                  <a:lnTo>
                    <a:pt x="770469" y="0"/>
                  </a:lnTo>
                  <a:cubicBezTo>
                    <a:pt x="835173" y="0"/>
                    <a:pt x="887625" y="52452"/>
                    <a:pt x="887625" y="117156"/>
                  </a:cubicBezTo>
                  <a:lnTo>
                    <a:pt x="887625" y="143795"/>
                  </a:lnTo>
                  <a:cubicBezTo>
                    <a:pt x="887625" y="174867"/>
                    <a:pt x="875282" y="204666"/>
                    <a:pt x="853311" y="226637"/>
                  </a:cubicBezTo>
                  <a:cubicBezTo>
                    <a:pt x="831340" y="248608"/>
                    <a:pt x="801541" y="260951"/>
                    <a:pt x="770469" y="260951"/>
                  </a:cubicBezTo>
                  <a:lnTo>
                    <a:pt x="117156" y="260951"/>
                  </a:lnTo>
                  <a:cubicBezTo>
                    <a:pt x="86084" y="260951"/>
                    <a:pt x="56285" y="248608"/>
                    <a:pt x="34314" y="226637"/>
                  </a:cubicBezTo>
                  <a:cubicBezTo>
                    <a:pt x="12343" y="204666"/>
                    <a:pt x="0" y="174867"/>
                    <a:pt x="0" y="143795"/>
                  </a:cubicBezTo>
                  <a:lnTo>
                    <a:pt x="0" y="117156"/>
                  </a:lnTo>
                  <a:cubicBezTo>
                    <a:pt x="0" y="86084"/>
                    <a:pt x="12343" y="56285"/>
                    <a:pt x="34314" y="34314"/>
                  </a:cubicBezTo>
                  <a:cubicBezTo>
                    <a:pt x="56285" y="12343"/>
                    <a:pt x="86084" y="0"/>
                    <a:pt x="11715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87625" cy="3181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60"/>
                </a:lnSpc>
              </a:pPr>
              <a:r>
                <a:rPr lang="en-US" b="true" sz="2900">
                  <a:solidFill>
                    <a:srgbClr val="125BA5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2026/2027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718999" y="4503881"/>
            <a:ext cx="6022173" cy="929225"/>
            <a:chOff x="0" y="0"/>
            <a:chExt cx="1586087" cy="24473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86087" cy="244734"/>
            </a:xfrm>
            <a:custGeom>
              <a:avLst/>
              <a:gdLst/>
              <a:ahLst/>
              <a:cxnLst/>
              <a:rect r="r" b="b" t="t" l="l"/>
              <a:pathLst>
                <a:path h="244734" w="1586087">
                  <a:moveTo>
                    <a:pt x="65564" y="0"/>
                  </a:moveTo>
                  <a:lnTo>
                    <a:pt x="1520523" y="0"/>
                  </a:lnTo>
                  <a:cubicBezTo>
                    <a:pt x="1556733" y="0"/>
                    <a:pt x="1586087" y="29354"/>
                    <a:pt x="1586087" y="65564"/>
                  </a:cubicBezTo>
                  <a:lnTo>
                    <a:pt x="1586087" y="179170"/>
                  </a:lnTo>
                  <a:cubicBezTo>
                    <a:pt x="1586087" y="215380"/>
                    <a:pt x="1556733" y="244734"/>
                    <a:pt x="1520523" y="244734"/>
                  </a:cubicBezTo>
                  <a:lnTo>
                    <a:pt x="65564" y="244734"/>
                  </a:lnTo>
                  <a:cubicBezTo>
                    <a:pt x="48175" y="244734"/>
                    <a:pt x="31499" y="237827"/>
                    <a:pt x="19203" y="225531"/>
                  </a:cubicBezTo>
                  <a:cubicBezTo>
                    <a:pt x="6908" y="213235"/>
                    <a:pt x="0" y="196559"/>
                    <a:pt x="0" y="179170"/>
                  </a:cubicBezTo>
                  <a:lnTo>
                    <a:pt x="0" y="65564"/>
                  </a:lnTo>
                  <a:cubicBezTo>
                    <a:pt x="0" y="29354"/>
                    <a:pt x="29354" y="0"/>
                    <a:pt x="6556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1586087" cy="3114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059"/>
                </a:lnSpc>
              </a:pPr>
              <a:r>
                <a:rPr lang="en-US" sz="2899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Lc 5, 1-11 «Prendi il largo»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322811" y="4503881"/>
            <a:ext cx="4066408" cy="992137"/>
            <a:chOff x="0" y="0"/>
            <a:chExt cx="1070988" cy="26130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70988" cy="261304"/>
            </a:xfrm>
            <a:custGeom>
              <a:avLst/>
              <a:gdLst/>
              <a:ahLst/>
              <a:cxnLst/>
              <a:rect r="r" b="b" t="t" l="l"/>
              <a:pathLst>
                <a:path h="261304" w="1070988">
                  <a:moveTo>
                    <a:pt x="97097" y="0"/>
                  </a:moveTo>
                  <a:lnTo>
                    <a:pt x="973891" y="0"/>
                  </a:lnTo>
                  <a:cubicBezTo>
                    <a:pt x="999643" y="0"/>
                    <a:pt x="1024340" y="10230"/>
                    <a:pt x="1042549" y="28439"/>
                  </a:cubicBezTo>
                  <a:cubicBezTo>
                    <a:pt x="1060758" y="46648"/>
                    <a:pt x="1070988" y="71346"/>
                    <a:pt x="1070988" y="97097"/>
                  </a:cubicBezTo>
                  <a:lnTo>
                    <a:pt x="1070988" y="164206"/>
                  </a:lnTo>
                  <a:cubicBezTo>
                    <a:pt x="1070988" y="189958"/>
                    <a:pt x="1060758" y="214655"/>
                    <a:pt x="1042549" y="232864"/>
                  </a:cubicBezTo>
                  <a:cubicBezTo>
                    <a:pt x="1024340" y="251074"/>
                    <a:pt x="999643" y="261304"/>
                    <a:pt x="973891" y="261304"/>
                  </a:cubicBezTo>
                  <a:lnTo>
                    <a:pt x="97097" y="261304"/>
                  </a:lnTo>
                  <a:cubicBezTo>
                    <a:pt x="43472" y="261304"/>
                    <a:pt x="0" y="217832"/>
                    <a:pt x="0" y="164206"/>
                  </a:cubicBezTo>
                  <a:lnTo>
                    <a:pt x="0" y="97097"/>
                  </a:lnTo>
                  <a:cubicBezTo>
                    <a:pt x="0" y="71346"/>
                    <a:pt x="10230" y="46648"/>
                    <a:pt x="28439" y="28439"/>
                  </a:cubicBezTo>
                  <a:cubicBezTo>
                    <a:pt x="46648" y="10230"/>
                    <a:pt x="71346" y="0"/>
                    <a:pt x="9709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190500"/>
              <a:ext cx="1070988" cy="70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50"/>
                </a:lnSpc>
              </a:pPr>
              <a:r>
                <a:rPr lang="en-US" sz="2900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Fidarsi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322811" y="5976032"/>
            <a:ext cx="4066408" cy="992137"/>
            <a:chOff x="0" y="0"/>
            <a:chExt cx="1070988" cy="26130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70988" cy="261304"/>
            </a:xfrm>
            <a:custGeom>
              <a:avLst/>
              <a:gdLst/>
              <a:ahLst/>
              <a:cxnLst/>
              <a:rect r="r" b="b" t="t" l="l"/>
              <a:pathLst>
                <a:path h="261304" w="1070988">
                  <a:moveTo>
                    <a:pt x="97097" y="0"/>
                  </a:moveTo>
                  <a:lnTo>
                    <a:pt x="973891" y="0"/>
                  </a:lnTo>
                  <a:cubicBezTo>
                    <a:pt x="999643" y="0"/>
                    <a:pt x="1024340" y="10230"/>
                    <a:pt x="1042549" y="28439"/>
                  </a:cubicBezTo>
                  <a:cubicBezTo>
                    <a:pt x="1060758" y="46648"/>
                    <a:pt x="1070988" y="71346"/>
                    <a:pt x="1070988" y="97097"/>
                  </a:cubicBezTo>
                  <a:lnTo>
                    <a:pt x="1070988" y="164206"/>
                  </a:lnTo>
                  <a:cubicBezTo>
                    <a:pt x="1070988" y="189958"/>
                    <a:pt x="1060758" y="214655"/>
                    <a:pt x="1042549" y="232864"/>
                  </a:cubicBezTo>
                  <a:cubicBezTo>
                    <a:pt x="1024340" y="251074"/>
                    <a:pt x="999643" y="261304"/>
                    <a:pt x="973891" y="261304"/>
                  </a:cubicBezTo>
                  <a:lnTo>
                    <a:pt x="97097" y="261304"/>
                  </a:lnTo>
                  <a:cubicBezTo>
                    <a:pt x="43472" y="261304"/>
                    <a:pt x="0" y="217832"/>
                    <a:pt x="0" y="164206"/>
                  </a:cubicBezTo>
                  <a:lnTo>
                    <a:pt x="0" y="97097"/>
                  </a:lnTo>
                  <a:cubicBezTo>
                    <a:pt x="0" y="71346"/>
                    <a:pt x="10230" y="46648"/>
                    <a:pt x="28439" y="28439"/>
                  </a:cubicBezTo>
                  <a:cubicBezTo>
                    <a:pt x="46648" y="10230"/>
                    <a:pt x="71346" y="0"/>
                    <a:pt x="9709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190500"/>
              <a:ext cx="1070988" cy="70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50"/>
                </a:lnSpc>
              </a:pPr>
              <a:r>
                <a:rPr lang="en-US" sz="2900">
                  <a:solidFill>
                    <a:srgbClr val="11101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Condividere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322811" y="7444419"/>
            <a:ext cx="4066408" cy="992137"/>
            <a:chOff x="0" y="0"/>
            <a:chExt cx="1070988" cy="26130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70988" cy="261304"/>
            </a:xfrm>
            <a:custGeom>
              <a:avLst/>
              <a:gdLst/>
              <a:ahLst/>
              <a:cxnLst/>
              <a:rect r="r" b="b" t="t" l="l"/>
              <a:pathLst>
                <a:path h="261304" w="1070988">
                  <a:moveTo>
                    <a:pt x="97097" y="0"/>
                  </a:moveTo>
                  <a:lnTo>
                    <a:pt x="973891" y="0"/>
                  </a:lnTo>
                  <a:cubicBezTo>
                    <a:pt x="999643" y="0"/>
                    <a:pt x="1024340" y="10230"/>
                    <a:pt x="1042549" y="28439"/>
                  </a:cubicBezTo>
                  <a:cubicBezTo>
                    <a:pt x="1060758" y="46648"/>
                    <a:pt x="1070988" y="71346"/>
                    <a:pt x="1070988" y="97097"/>
                  </a:cubicBezTo>
                  <a:lnTo>
                    <a:pt x="1070988" y="164206"/>
                  </a:lnTo>
                  <a:cubicBezTo>
                    <a:pt x="1070988" y="189958"/>
                    <a:pt x="1060758" y="214655"/>
                    <a:pt x="1042549" y="232864"/>
                  </a:cubicBezTo>
                  <a:cubicBezTo>
                    <a:pt x="1024340" y="251074"/>
                    <a:pt x="999643" y="261304"/>
                    <a:pt x="973891" y="261304"/>
                  </a:cubicBezTo>
                  <a:lnTo>
                    <a:pt x="97097" y="261304"/>
                  </a:lnTo>
                  <a:cubicBezTo>
                    <a:pt x="43472" y="261304"/>
                    <a:pt x="0" y="217832"/>
                    <a:pt x="0" y="164206"/>
                  </a:cubicBezTo>
                  <a:lnTo>
                    <a:pt x="0" y="97097"/>
                  </a:lnTo>
                  <a:cubicBezTo>
                    <a:pt x="0" y="71346"/>
                    <a:pt x="10230" y="46648"/>
                    <a:pt x="28439" y="28439"/>
                  </a:cubicBezTo>
                  <a:cubicBezTo>
                    <a:pt x="46648" y="10230"/>
                    <a:pt x="71346" y="0"/>
                    <a:pt x="9709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190500"/>
              <a:ext cx="1070988" cy="70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50"/>
                </a:lnSpc>
              </a:pPr>
              <a:r>
                <a:rPr lang="en-US" b="true" sz="2900">
                  <a:solidFill>
                    <a:srgbClr val="125BA5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Generare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763347" y="7475874"/>
            <a:ext cx="6022173" cy="929225"/>
            <a:chOff x="0" y="0"/>
            <a:chExt cx="1586087" cy="24473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86087" cy="244734"/>
            </a:xfrm>
            <a:custGeom>
              <a:avLst/>
              <a:gdLst/>
              <a:ahLst/>
              <a:cxnLst/>
              <a:rect r="r" b="b" t="t" l="l"/>
              <a:pathLst>
                <a:path h="244734" w="1586087">
                  <a:moveTo>
                    <a:pt x="65564" y="0"/>
                  </a:moveTo>
                  <a:lnTo>
                    <a:pt x="1520523" y="0"/>
                  </a:lnTo>
                  <a:cubicBezTo>
                    <a:pt x="1556733" y="0"/>
                    <a:pt x="1586087" y="29354"/>
                    <a:pt x="1586087" y="65564"/>
                  </a:cubicBezTo>
                  <a:lnTo>
                    <a:pt x="1586087" y="179170"/>
                  </a:lnTo>
                  <a:cubicBezTo>
                    <a:pt x="1586087" y="215380"/>
                    <a:pt x="1556733" y="244734"/>
                    <a:pt x="1520523" y="244734"/>
                  </a:cubicBezTo>
                  <a:lnTo>
                    <a:pt x="65564" y="244734"/>
                  </a:lnTo>
                  <a:cubicBezTo>
                    <a:pt x="48175" y="244734"/>
                    <a:pt x="31499" y="237827"/>
                    <a:pt x="19203" y="225531"/>
                  </a:cubicBezTo>
                  <a:cubicBezTo>
                    <a:pt x="6908" y="213235"/>
                    <a:pt x="0" y="196559"/>
                    <a:pt x="0" y="179170"/>
                  </a:cubicBezTo>
                  <a:lnTo>
                    <a:pt x="0" y="65564"/>
                  </a:lnTo>
                  <a:cubicBezTo>
                    <a:pt x="0" y="29354"/>
                    <a:pt x="29354" y="0"/>
                    <a:pt x="6556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66675"/>
              <a:ext cx="1586087" cy="3114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059"/>
                </a:lnSpc>
              </a:pPr>
              <a:r>
                <a:rPr lang="en-US" b="true" sz="2899">
                  <a:solidFill>
                    <a:srgbClr val="125BA5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Mc 2, 18-22 «Vino nuovo in otri nuovi»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903089" y="5957903"/>
            <a:ext cx="5838084" cy="1083576"/>
            <a:chOff x="0" y="0"/>
            <a:chExt cx="1537602" cy="28538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537602" cy="285386"/>
            </a:xfrm>
            <a:custGeom>
              <a:avLst/>
              <a:gdLst/>
              <a:ahLst/>
              <a:cxnLst/>
              <a:rect r="r" b="b" t="t" l="l"/>
              <a:pathLst>
                <a:path h="285386" w="1537602">
                  <a:moveTo>
                    <a:pt x="67631" y="0"/>
                  </a:moveTo>
                  <a:lnTo>
                    <a:pt x="1469971" y="0"/>
                  </a:lnTo>
                  <a:cubicBezTo>
                    <a:pt x="1507323" y="0"/>
                    <a:pt x="1537602" y="30280"/>
                    <a:pt x="1537602" y="67631"/>
                  </a:cubicBezTo>
                  <a:lnTo>
                    <a:pt x="1537602" y="217755"/>
                  </a:lnTo>
                  <a:cubicBezTo>
                    <a:pt x="1537602" y="235692"/>
                    <a:pt x="1530477" y="252894"/>
                    <a:pt x="1517793" y="265578"/>
                  </a:cubicBezTo>
                  <a:cubicBezTo>
                    <a:pt x="1505110" y="278261"/>
                    <a:pt x="1487908" y="285386"/>
                    <a:pt x="1469971" y="285386"/>
                  </a:cubicBezTo>
                  <a:lnTo>
                    <a:pt x="67631" y="285386"/>
                  </a:lnTo>
                  <a:cubicBezTo>
                    <a:pt x="30280" y="285386"/>
                    <a:pt x="0" y="255107"/>
                    <a:pt x="0" y="217755"/>
                  </a:cubicBezTo>
                  <a:lnTo>
                    <a:pt x="0" y="67631"/>
                  </a:lnTo>
                  <a:cubicBezTo>
                    <a:pt x="0" y="30280"/>
                    <a:pt x="30280" y="0"/>
                    <a:pt x="6763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57150"/>
              <a:ext cx="1537602" cy="3425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Mt 2, 17, 1-9 «Signore, è bello per noi essere qui»</a:t>
              </a:r>
            </a:p>
          </p:txBody>
        </p:sp>
      </p:grpSp>
      <p:sp>
        <p:nvSpPr>
          <p:cNvPr name="Freeform 40" id="40"/>
          <p:cNvSpPr/>
          <p:nvPr/>
        </p:nvSpPr>
        <p:spPr>
          <a:xfrm flipH="true" flipV="false" rot="0">
            <a:off x="14712547" y="6204079"/>
            <a:ext cx="4079179" cy="5498624"/>
          </a:xfrm>
          <a:custGeom>
            <a:avLst/>
            <a:gdLst/>
            <a:ahLst/>
            <a:cxnLst/>
            <a:rect r="r" b="b" t="t" l="l"/>
            <a:pathLst>
              <a:path h="5498624" w="4079179">
                <a:moveTo>
                  <a:pt x="4079180" y="0"/>
                </a:moveTo>
                <a:lnTo>
                  <a:pt x="0" y="0"/>
                </a:lnTo>
                <a:lnTo>
                  <a:pt x="0" y="5498624"/>
                </a:lnTo>
                <a:lnTo>
                  <a:pt x="4079180" y="5498624"/>
                </a:lnTo>
                <a:lnTo>
                  <a:pt x="407918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1" id="41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29" t="-6397" r="0" b="-285921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2667112"/>
            <a:ext cx="16322040" cy="1371600"/>
            <a:chOff x="0" y="0"/>
            <a:chExt cx="21762720" cy="1828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76272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81871" r="0" b="-18187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762720" cy="1828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LE COORDINATE DELLA PROPOSTA FORMATIVA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4038712"/>
            <a:ext cx="3349670" cy="5635293"/>
          </a:xfrm>
          <a:custGeom>
            <a:avLst/>
            <a:gdLst/>
            <a:ahLst/>
            <a:cxnLst/>
            <a:rect r="r" b="b" t="t" l="l"/>
            <a:pathLst>
              <a:path h="5635293" w="3349670">
                <a:moveTo>
                  <a:pt x="0" y="0"/>
                </a:moveTo>
                <a:lnTo>
                  <a:pt x="3349670" y="0"/>
                </a:lnTo>
                <a:lnTo>
                  <a:pt x="3349670" y="5635293"/>
                </a:lnTo>
                <a:lnTo>
                  <a:pt x="0" y="56352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6483" t="-61316" r="-252468" b="-2548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898302" y="4418914"/>
            <a:ext cx="11560898" cy="4910868"/>
            <a:chOff x="0" y="0"/>
            <a:chExt cx="14525378" cy="617012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525379" cy="6170128"/>
            </a:xfrm>
            <a:custGeom>
              <a:avLst/>
              <a:gdLst/>
              <a:ahLst/>
              <a:cxnLst/>
              <a:rect r="r" b="b" t="t" l="l"/>
              <a:pathLst>
                <a:path h="6170128" w="14525379">
                  <a:moveTo>
                    <a:pt x="0" y="0"/>
                  </a:moveTo>
                  <a:lnTo>
                    <a:pt x="14525379" y="0"/>
                  </a:lnTo>
                  <a:lnTo>
                    <a:pt x="14525379" y="6170128"/>
                  </a:lnTo>
                  <a:lnTo>
                    <a:pt x="0" y="61701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3906" r="-49825" b="16454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4525378" cy="61701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G</a:t>
              </a: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li Orientamenti Tirennali</a:t>
              </a:r>
            </a:p>
            <a:p>
              <a:pPr algn="l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2024 - 2027</a:t>
              </a:r>
            </a:p>
            <a:p>
              <a:pPr algn="l">
                <a:lnSpc>
                  <a:spcPts val="4440"/>
                </a:lnSpc>
              </a:pPr>
            </a:p>
            <a:p>
              <a:pPr algn="l">
                <a:lnSpc>
                  <a:spcPts val="15838"/>
                </a:lnSpc>
              </a:pPr>
              <a:r>
                <a:rPr lang="en-US" sz="131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GENERARE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29" t="-6397" r="0" b="-285921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40093" y="5384822"/>
            <a:ext cx="16899255" cy="370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6431" indent="-413215" lvl="1">
              <a:lnSpc>
                <a:spcPts val="5918"/>
              </a:lnSpc>
              <a:buFont typeface="Arial"/>
              <a:buChar char="•"/>
            </a:pPr>
            <a:r>
              <a:rPr lang="en-US" sz="4566">
                <a:solidFill>
                  <a:srgbClr val="1A1A1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Icona biblica: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Vangelo di Marco</a:t>
            </a:r>
            <a:r>
              <a:rPr lang="en-US" sz="4566">
                <a:solidFill>
                  <a:srgbClr val="C34E3B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4566">
                <a:solidFill>
                  <a:srgbClr val="1A1A1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(Mc 2,18-22)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ANNO B</a:t>
            </a:r>
          </a:p>
          <a:p>
            <a:pPr algn="l" marL="826431" indent="-413215" lvl="1">
              <a:lnSpc>
                <a:spcPts val="5918"/>
              </a:lnSpc>
              <a:buFont typeface="Arial"/>
              <a:buChar char="•"/>
            </a:pPr>
            <a:r>
              <a:rPr lang="en-US" sz="4566">
                <a:solidFill>
                  <a:srgbClr val="1A1A1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Categoria: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la Sequela</a:t>
            </a:r>
          </a:p>
          <a:p>
            <a:pPr algn="l" marL="826431" indent="-413215" lvl="1">
              <a:lnSpc>
                <a:spcPts val="5918"/>
              </a:lnSpc>
              <a:buFont typeface="Arial"/>
              <a:buChar char="•"/>
            </a:pPr>
            <a:r>
              <a:rPr lang="en-US" sz="4566">
                <a:solidFill>
                  <a:srgbClr val="1A1A1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Domanda di vita: </a:t>
            </a:r>
            <a:r>
              <a:rPr lang="en-US" b="true" sz="4566">
                <a:solidFill>
                  <a:srgbClr val="1A1A1A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Realizzazione/Progetto</a:t>
            </a:r>
            <a:r>
              <a:rPr lang="en-US" sz="4566">
                <a:solidFill>
                  <a:srgbClr val="1A1A1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–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«È tempo per me?»</a:t>
            </a:r>
          </a:p>
          <a:p>
            <a:pPr algn="l" marL="826431" indent="-413215" lvl="1">
              <a:lnSpc>
                <a:spcPts val="5918"/>
              </a:lnSpc>
              <a:buFont typeface="Arial"/>
              <a:buChar char="•"/>
            </a:pPr>
            <a:r>
              <a:rPr lang="en-US" sz="4566">
                <a:solidFill>
                  <a:srgbClr val="1A1A1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Atteggiamenti: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Accoglienza</a:t>
            </a:r>
            <a:r>
              <a:rPr lang="en-US" sz="4566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</a:t>
            </a:r>
            <a:r>
              <a:rPr lang="en-US" sz="4566">
                <a:solidFill>
                  <a:srgbClr val="125BA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Partecipazione</a:t>
            </a:r>
            <a:r>
              <a:rPr lang="en-US" sz="4566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</a:t>
            </a:r>
            <a:r>
              <a:rPr lang="en-US" sz="4566">
                <a:solidFill>
                  <a:srgbClr val="125BA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Disponibilità</a:t>
            </a:r>
            <a:r>
              <a:rPr lang="en-US" sz="4566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</a:t>
            </a:r>
            <a:r>
              <a:rPr lang="en-US" sz="4566">
                <a:solidFill>
                  <a:srgbClr val="125BA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Condivisione</a:t>
            </a:r>
          </a:p>
          <a:p>
            <a:pPr algn="l" marL="826431" indent="-413215" lvl="1">
              <a:lnSpc>
                <a:spcPts val="5918"/>
              </a:lnSpc>
              <a:buFont typeface="Arial"/>
              <a:buChar char="•"/>
            </a:pPr>
            <a:r>
              <a:rPr lang="en-US" sz="4566">
                <a:solidFill>
                  <a:srgbClr val="1A1A1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Ambientazione: </a:t>
            </a:r>
            <a:r>
              <a:rPr lang="en-US" b="true" sz="4566">
                <a:solidFill>
                  <a:srgbClr val="125BA5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L'Accademia del Fumetto</a:t>
            </a:r>
          </a:p>
        </p:txBody>
      </p:sp>
      <p:grpSp>
        <p:nvGrpSpPr>
          <p:cNvPr name="Group 5" id="5"/>
          <p:cNvGrpSpPr/>
          <p:nvPr/>
        </p:nvGrpSpPr>
        <p:grpSpPr>
          <a:xfrm rot="-469858">
            <a:off x="12299546" y="2283710"/>
            <a:ext cx="2600704" cy="2928065"/>
            <a:chOff x="0" y="0"/>
            <a:chExt cx="3467605" cy="390408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67605" cy="3904087"/>
            </a:xfrm>
            <a:custGeom>
              <a:avLst/>
              <a:gdLst/>
              <a:ahLst/>
              <a:cxnLst/>
              <a:rect r="r" b="b" t="t" l="l"/>
              <a:pathLst>
                <a:path h="3904087" w="3467605">
                  <a:moveTo>
                    <a:pt x="0" y="0"/>
                  </a:moveTo>
                  <a:lnTo>
                    <a:pt x="3467605" y="0"/>
                  </a:lnTo>
                  <a:lnTo>
                    <a:pt x="3467605" y="3904087"/>
                  </a:lnTo>
                  <a:lnTo>
                    <a:pt x="0" y="39040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-378000">
              <a:off x="932744" y="445489"/>
              <a:ext cx="2139634" cy="14361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75"/>
                </a:lnSpc>
              </a:pPr>
              <a:r>
                <a:rPr lang="en-US" sz="3040">
                  <a:solidFill>
                    <a:srgbClr val="E50000"/>
                  </a:solidFill>
                  <a:latin typeface="Funtastic"/>
                  <a:ea typeface="Funtastic"/>
                  <a:cs typeface="Funtastic"/>
                  <a:sym typeface="Funtastic"/>
                </a:rPr>
                <a:t>FIERA DEL FUMETTO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876764">
            <a:off x="14339125" y="3270120"/>
            <a:ext cx="2960318" cy="3074176"/>
          </a:xfrm>
          <a:custGeom>
            <a:avLst/>
            <a:gdLst/>
            <a:ahLst/>
            <a:cxnLst/>
            <a:rect r="r" b="b" t="t" l="l"/>
            <a:pathLst>
              <a:path h="3074176" w="2960318">
                <a:moveTo>
                  <a:pt x="0" y="0"/>
                </a:moveTo>
                <a:lnTo>
                  <a:pt x="2960317" y="0"/>
                </a:lnTo>
                <a:lnTo>
                  <a:pt x="2960317" y="3074176"/>
                </a:lnTo>
                <a:lnTo>
                  <a:pt x="0" y="30741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8700" y="2999446"/>
            <a:ext cx="16322040" cy="1772107"/>
            <a:chOff x="0" y="0"/>
            <a:chExt cx="21762720" cy="23628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62720" cy="2362810"/>
            </a:xfrm>
            <a:custGeom>
              <a:avLst/>
              <a:gdLst/>
              <a:ahLst/>
              <a:cxnLst/>
              <a:rect r="r" b="b" t="t" l="l"/>
              <a:pathLst>
                <a:path h="236281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2362810"/>
                  </a:lnTo>
                  <a:lnTo>
                    <a:pt x="0" y="236281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140767" r="0" b="-11816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21762720" cy="2362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LE COORDINATE DELLA </a:t>
              </a:r>
            </a:p>
            <a:p>
              <a:pPr algn="l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PROPOSTA FORMATIVA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60120" y="2512695"/>
            <a:ext cx="16322040" cy="1371600"/>
            <a:chOff x="0" y="0"/>
            <a:chExt cx="21762720" cy="1828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76272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81871" r="0" b="-18187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762720" cy="1828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LE COORDINATE DELLA PROPOSTA FORMATIVA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931686" y="4043909"/>
            <a:ext cx="13077278" cy="5798069"/>
            <a:chOff x="0" y="0"/>
            <a:chExt cx="19157898" cy="849403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157899" cy="8494031"/>
            </a:xfrm>
            <a:custGeom>
              <a:avLst/>
              <a:gdLst/>
              <a:ahLst/>
              <a:cxnLst/>
              <a:rect r="r" b="b" t="t" l="l"/>
              <a:pathLst>
                <a:path h="8494031" w="19157899">
                  <a:moveTo>
                    <a:pt x="0" y="0"/>
                  </a:moveTo>
                  <a:lnTo>
                    <a:pt x="19157899" y="0"/>
                  </a:lnTo>
                  <a:lnTo>
                    <a:pt x="19157899" y="8494031"/>
                  </a:lnTo>
                  <a:lnTo>
                    <a:pt x="0" y="849403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9157" r="-13596" b="39311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9157898" cy="848450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999"/>
                </a:lnSpc>
              </a:pPr>
              <a:r>
                <a:rPr lang="en-US" sz="49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</a:t>
              </a:r>
              <a:r>
                <a:rPr lang="en-US" sz="49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ategoria</a:t>
              </a:r>
            </a:p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SEQUELA</a:t>
              </a:r>
            </a:p>
            <a:p>
              <a:pPr algn="l">
                <a:lnSpc>
                  <a:spcPts val="6360"/>
                </a:lnSpc>
              </a:pPr>
            </a:p>
            <a:p>
              <a:pPr algn="l">
                <a:lnSpc>
                  <a:spcPts val="5880"/>
                </a:lnSpc>
              </a:pPr>
              <a:r>
                <a:rPr lang="en-US" sz="49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CONVERSIONE AL VANGELO DELLA VITA</a:t>
              </a:r>
            </a:p>
            <a:p>
              <a:pPr algn="l">
                <a:lnSpc>
                  <a:spcPts val="6360"/>
                </a:lnSpc>
              </a:pPr>
              <a:r>
                <a:rPr lang="en-US" sz="53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ANNO B - VANGELO DI MARCO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3926571"/>
            <a:ext cx="3684240" cy="6032744"/>
          </a:xfrm>
          <a:custGeom>
            <a:avLst/>
            <a:gdLst/>
            <a:ahLst/>
            <a:cxnLst/>
            <a:rect r="r" b="b" t="t" l="l"/>
            <a:pathLst>
              <a:path h="6032744" w="3684240">
                <a:moveTo>
                  <a:pt x="0" y="0"/>
                </a:moveTo>
                <a:lnTo>
                  <a:pt x="3684240" y="0"/>
                </a:lnTo>
                <a:lnTo>
                  <a:pt x="3684240" y="6032744"/>
                </a:lnTo>
                <a:lnTo>
                  <a:pt x="0" y="60327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634" t="-17608" r="-3016" b="-18837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29" t="-6397" r="0" b="-285921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60120" y="2512695"/>
            <a:ext cx="16322040" cy="1371600"/>
            <a:chOff x="0" y="0"/>
            <a:chExt cx="21762720" cy="1828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76272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81871" r="0" b="-18187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762720" cy="1828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LE COORDINATE DELLA PROPOSTA FORMATIVA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181400" y="4152969"/>
            <a:ext cx="14368424" cy="5579949"/>
            <a:chOff x="0" y="0"/>
            <a:chExt cx="19157898" cy="743993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157899" cy="7439931"/>
            </a:xfrm>
            <a:custGeom>
              <a:avLst/>
              <a:gdLst/>
              <a:ahLst/>
              <a:cxnLst/>
              <a:rect r="r" b="b" t="t" l="l"/>
              <a:pathLst>
                <a:path h="7439931" w="19157899">
                  <a:moveTo>
                    <a:pt x="0" y="0"/>
                  </a:moveTo>
                  <a:lnTo>
                    <a:pt x="19157899" y="0"/>
                  </a:lnTo>
                  <a:lnTo>
                    <a:pt x="19157899" y="7439931"/>
                  </a:lnTo>
                  <a:lnTo>
                    <a:pt x="0" y="743993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4705" r="-13596" b="30713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19157898" cy="74399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BRANO BIBLICO</a:t>
              </a:r>
            </a:p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“VINO NUOVO</a:t>
              </a:r>
            </a:p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IN OTRI NUOVI”</a:t>
              </a:r>
            </a:p>
            <a:p>
              <a:pPr algn="l">
                <a:lnSpc>
                  <a:spcPts val="6360"/>
                </a:lnSpc>
              </a:pPr>
            </a:p>
            <a:p>
              <a:pPr algn="l">
                <a:lnSpc>
                  <a:spcPts val="6360"/>
                </a:lnSpc>
              </a:pPr>
              <a:r>
                <a:rPr lang="en-US" sz="53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MARCO 2, 18-22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028700" y="3926571"/>
            <a:ext cx="3684240" cy="6032744"/>
          </a:xfrm>
          <a:custGeom>
            <a:avLst/>
            <a:gdLst/>
            <a:ahLst/>
            <a:cxnLst/>
            <a:rect r="r" b="b" t="t" l="l"/>
            <a:pathLst>
              <a:path h="6032744" w="3684240">
                <a:moveTo>
                  <a:pt x="0" y="0"/>
                </a:moveTo>
                <a:lnTo>
                  <a:pt x="3684240" y="0"/>
                </a:lnTo>
                <a:lnTo>
                  <a:pt x="3684240" y="6032744"/>
                </a:lnTo>
                <a:lnTo>
                  <a:pt x="0" y="60327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634" t="-17608" r="-3016" b="-18837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60120" y="3884295"/>
            <a:ext cx="3752820" cy="6075020"/>
          </a:xfrm>
          <a:custGeom>
            <a:avLst/>
            <a:gdLst/>
            <a:ahLst/>
            <a:cxnLst/>
            <a:rect r="r" b="b" t="t" l="l"/>
            <a:pathLst>
              <a:path h="6075020" w="3752820">
                <a:moveTo>
                  <a:pt x="0" y="0"/>
                </a:moveTo>
                <a:lnTo>
                  <a:pt x="3752820" y="0"/>
                </a:lnTo>
                <a:lnTo>
                  <a:pt x="3752820" y="6075020"/>
                </a:lnTo>
                <a:lnTo>
                  <a:pt x="0" y="60750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345" t="-27611" r="-2885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988865" y="2244928"/>
            <a:ext cx="9673724" cy="1097280"/>
            <a:chOff x="0" y="0"/>
            <a:chExt cx="12898298" cy="14630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98298" cy="1463040"/>
            </a:xfrm>
            <a:custGeom>
              <a:avLst/>
              <a:gdLst/>
              <a:ahLst/>
              <a:cxnLst/>
              <a:rect r="r" b="b" t="t" l="l"/>
              <a:pathLst>
                <a:path h="1463040" w="12898298">
                  <a:moveTo>
                    <a:pt x="0" y="0"/>
                  </a:moveTo>
                  <a:lnTo>
                    <a:pt x="12898298" y="0"/>
                  </a:lnTo>
                  <a:lnTo>
                    <a:pt x="12898298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39839" r="-68725" b="-23983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12898298" cy="1472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VINO NUOVO IN OTRI NUOVI!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514475" y="3342208"/>
            <a:ext cx="15087600" cy="685800"/>
            <a:chOff x="0" y="0"/>
            <a:chExt cx="20116800" cy="914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116800" cy="914400"/>
            </a:xfrm>
            <a:custGeom>
              <a:avLst/>
              <a:gdLst/>
              <a:ahLst/>
              <a:cxnLst/>
              <a:rect r="r" b="b" t="t" l="l"/>
              <a:pathLst>
                <a:path h="914400" w="20116800">
                  <a:moveTo>
                    <a:pt x="0" y="0"/>
                  </a:moveTo>
                  <a:lnTo>
                    <a:pt x="20116800" y="0"/>
                  </a:lnTo>
                  <a:lnTo>
                    <a:pt x="201168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78670" r="0" b="-37867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0116800" cy="914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i="true">
                  <a:solidFill>
                    <a:srgbClr val="6B5E2E"/>
                  </a:solidFill>
                  <a:latin typeface="DM Serif Display Italics"/>
                  <a:ea typeface="DM Serif Display Italics"/>
                  <a:cs typeface="DM Serif Display Italics"/>
                  <a:sym typeface="DM Serif Display Italics"/>
                </a:rPr>
                <a:t>Dal Vangelo secondo Marco (2,18-22)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28725" y="4028008"/>
            <a:ext cx="15830550" cy="5492693"/>
            <a:chOff x="0" y="0"/>
            <a:chExt cx="21107400" cy="73235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107400" cy="7323590"/>
            </a:xfrm>
            <a:custGeom>
              <a:avLst/>
              <a:gdLst/>
              <a:ahLst/>
              <a:cxnLst/>
              <a:rect r="r" b="b" t="t" l="l"/>
              <a:pathLst>
                <a:path h="7323590" w="21107400">
                  <a:moveTo>
                    <a:pt x="0" y="237459"/>
                  </a:moveTo>
                  <a:cubicBezTo>
                    <a:pt x="0" y="106293"/>
                    <a:pt x="99314" y="0"/>
                    <a:pt x="221869" y="0"/>
                  </a:cubicBezTo>
                  <a:lnTo>
                    <a:pt x="20885531" y="0"/>
                  </a:lnTo>
                  <a:cubicBezTo>
                    <a:pt x="21008087" y="0"/>
                    <a:pt x="21107400" y="106293"/>
                    <a:pt x="21107400" y="237459"/>
                  </a:cubicBezTo>
                  <a:lnTo>
                    <a:pt x="21107400" y="7086131"/>
                  </a:lnTo>
                  <a:cubicBezTo>
                    <a:pt x="21107400" y="7217298"/>
                    <a:pt x="21008087" y="7323590"/>
                    <a:pt x="20885531" y="7323590"/>
                  </a:cubicBezTo>
                  <a:lnTo>
                    <a:pt x="221869" y="7323590"/>
                  </a:lnTo>
                  <a:cubicBezTo>
                    <a:pt x="99314" y="7323590"/>
                    <a:pt x="0" y="7217297"/>
                    <a:pt x="0" y="7086131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284182"/>
              </a:solidFill>
              <a:prstDash val="solid"/>
              <a:miter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1514475" y="4111038"/>
            <a:ext cx="15259050" cy="5147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17"/>
              </a:lnSpc>
            </a:pPr>
            <a:r>
              <a:rPr lang="en-US" sz="3226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 discepoli di Giovanni e i farisei stavano facendo un</a:t>
            </a:r>
            <a:r>
              <a:rPr lang="en-US" sz="3226" b="true">
                <a:solidFill>
                  <a:srgbClr val="1A1A1A"/>
                </a:solidFill>
                <a:latin typeface="Arial Bold"/>
                <a:ea typeface="Arial Bold"/>
                <a:cs typeface="Arial Bold"/>
                <a:sym typeface="Arial Bold"/>
              </a:rPr>
              <a:t> digiuno</a:t>
            </a:r>
            <a:r>
              <a:rPr lang="en-US" sz="3226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. Vennero da Gesù e gli dissero: «Perché i discepoli di Giovanni e i discepoli dei farisei digiunano, mentre i tuoi discepoli non digiunano?». Gesù disse loro: «Possono forse digiunare gli invitati a nozze, quando </a:t>
            </a:r>
            <a:r>
              <a:rPr lang="en-US" sz="3226" b="true">
                <a:solidFill>
                  <a:srgbClr val="1A1A1A"/>
                </a:solidFill>
                <a:latin typeface="Arial Bold"/>
                <a:ea typeface="Arial Bold"/>
                <a:cs typeface="Arial Bold"/>
                <a:sym typeface="Arial Bold"/>
              </a:rPr>
              <a:t>lo sposo è con loro</a:t>
            </a:r>
            <a:r>
              <a:rPr lang="en-US" sz="3226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? Finché hanno lo sposo con loro, non possono digiunare. Ma verranno giorni quando lo sposo sarà loro tolto: allora, in quel giorno, digiuneranno. Nessuno cuce un pezzo di stoffa grezza su un vestito vecchio; altrimenti il rattoppo nuovo porta via qualcosa alla stoffa vecchia e lo strappo diventa peggiore. E nessuno versa vino nuovo in otri vecchi, altrimenti il vino spaccherà gli otri, e si perdono vino e otri. Ma </a:t>
            </a:r>
            <a:r>
              <a:rPr lang="en-US" sz="3226" b="true">
                <a:solidFill>
                  <a:srgbClr val="1A1A1A"/>
                </a:solidFill>
                <a:latin typeface="Arial Bold"/>
                <a:ea typeface="Arial Bold"/>
                <a:cs typeface="Arial Bold"/>
                <a:sym typeface="Arial Bold"/>
              </a:rPr>
              <a:t>vino nuovo in otri nuovi</a:t>
            </a:r>
            <a:r>
              <a:rPr lang="en-US" sz="3226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!»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29" t="-6397" r="0" b="-285921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60120" y="2512695"/>
            <a:ext cx="16322040" cy="1371600"/>
            <a:chOff x="0" y="0"/>
            <a:chExt cx="21762720" cy="1828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76272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81871" r="0" b="-18187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762720" cy="1828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LE COORDINATE DELLA PROPOSTA FORMATIVA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120022" y="4477120"/>
            <a:ext cx="14368424" cy="4811192"/>
            <a:chOff x="0" y="0"/>
            <a:chExt cx="19157898" cy="64149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157899" cy="6414923"/>
            </a:xfrm>
            <a:custGeom>
              <a:avLst/>
              <a:gdLst/>
              <a:ahLst/>
              <a:cxnLst/>
              <a:rect r="r" b="b" t="t" l="l"/>
              <a:pathLst>
                <a:path h="6414923" w="19157899">
                  <a:moveTo>
                    <a:pt x="0" y="0"/>
                  </a:moveTo>
                  <a:lnTo>
                    <a:pt x="19157899" y="0"/>
                  </a:lnTo>
                  <a:lnTo>
                    <a:pt x="19157899" y="6414923"/>
                  </a:lnTo>
                  <a:lnTo>
                    <a:pt x="0" y="641492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1849" r="-13596" b="1964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9157898" cy="640539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999"/>
                </a:lnSpc>
              </a:pPr>
              <a:r>
                <a:rPr lang="en-US" sz="49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</a:t>
              </a:r>
              <a:r>
                <a:rPr lang="en-US" sz="49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omanda di vita</a:t>
              </a:r>
            </a:p>
            <a:p>
              <a:pPr algn="l">
                <a:lnSpc>
                  <a:spcPts val="5759"/>
                </a:lnSpc>
              </a:pPr>
            </a:p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E’ TEMPO PER ME?</a:t>
              </a:r>
            </a:p>
            <a:p>
              <a:pPr algn="l">
                <a:lnSpc>
                  <a:spcPts val="6360"/>
                </a:lnSpc>
              </a:pPr>
            </a:p>
            <a:p>
              <a:pPr algn="l">
                <a:lnSpc>
                  <a:spcPts val="5880"/>
                </a:lnSpc>
              </a:pPr>
              <a:r>
                <a:rPr lang="en-US" sz="49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domanda di REALIZZAZIONE/PROGETTO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960120" y="3884295"/>
            <a:ext cx="3752820" cy="6075020"/>
          </a:xfrm>
          <a:custGeom>
            <a:avLst/>
            <a:gdLst/>
            <a:ahLst/>
            <a:cxnLst/>
            <a:rect r="r" b="b" t="t" l="l"/>
            <a:pathLst>
              <a:path h="6075020" w="3752820">
                <a:moveTo>
                  <a:pt x="0" y="0"/>
                </a:moveTo>
                <a:lnTo>
                  <a:pt x="3752820" y="0"/>
                </a:lnTo>
                <a:lnTo>
                  <a:pt x="3752820" y="6075020"/>
                </a:lnTo>
                <a:lnTo>
                  <a:pt x="0" y="60750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345" t="-27611" r="-2885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29" t="-6397" r="0" b="-285921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67730" y="3155971"/>
            <a:ext cx="15552539" cy="634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81123" indent="-340561" lvl="1">
              <a:lnSpc>
                <a:spcPts val="4877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763" strike="noStrike" u="non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"È tempo per me?"</a:t>
            </a:r>
            <a:r>
              <a:rPr lang="en-US" sz="3763" strike="noStrike" u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è la domanda che i bambini e i ragazzi rivolgono a se stessi e agli altri per esprimere desiderio, curiosità e voglia di mettersi in gioco.</a:t>
            </a:r>
          </a:p>
          <a:p>
            <a:pPr algn="just">
              <a:lnSpc>
                <a:spcPts val="3287"/>
              </a:lnSpc>
              <a:spcBef>
                <a:spcPct val="0"/>
              </a:spcBef>
            </a:pPr>
          </a:p>
          <a:p>
            <a:pPr algn="just" marL="681123" indent="-340561" lvl="1">
              <a:lnSpc>
                <a:spcPts val="4877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763" strike="noStrike" u="non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"È tempo per me?"</a:t>
            </a:r>
            <a:r>
              <a:rPr lang="en-US" sz="3763" strike="noStrike" u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è la domanda che i bambini fanno agli adulti, emozionati quando si sentono protagonisti di ciò che di bello sta per accadere.</a:t>
            </a:r>
          </a:p>
          <a:p>
            <a:pPr algn="just">
              <a:lnSpc>
                <a:spcPts val="3287"/>
              </a:lnSpc>
              <a:spcBef>
                <a:spcPct val="0"/>
              </a:spcBef>
            </a:pPr>
          </a:p>
          <a:p>
            <a:pPr algn="just" marL="681123" indent="-340561" lvl="1">
              <a:lnSpc>
                <a:spcPts val="4877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763" strike="noStrike" u="non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"È tempo per me?"</a:t>
            </a:r>
            <a:r>
              <a:rPr lang="en-US" sz="3763" strike="noStrike" u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è la domanda che i ragazzi si pongono per dimostrare a loro stessi e agli altri che sono cresciuti e che sono pronti per assumersi delle responsabilità, insieme.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29" t="-6397" r="0" b="-285921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948368"/>
            <a:ext cx="16230600" cy="3668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1783" indent="-405892" lvl="1">
              <a:lnSpc>
                <a:spcPts val="487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759" strike="noStrike" u="non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"È tempo per me?"</a:t>
            </a:r>
            <a:r>
              <a:rPr lang="en-US" sz="3759" strike="noStrike" u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è la domanda che i preadolescenti pongono agli adulti. A volte, sembra quasi una sfida, una richiesta di fiducia.</a:t>
            </a:r>
          </a:p>
          <a:p>
            <a:pPr algn="l">
              <a:lnSpc>
                <a:spcPts val="4872"/>
              </a:lnSpc>
              <a:spcBef>
                <a:spcPct val="0"/>
              </a:spcBef>
            </a:pPr>
          </a:p>
          <a:p>
            <a:pPr algn="l" marL="680466" indent="-340233" lvl="1">
              <a:lnSpc>
                <a:spcPts val="487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759" strike="noStrike" u="non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"È tempo per me?"</a:t>
            </a:r>
            <a:r>
              <a:rPr lang="en-US" sz="3759" strike="noStrike" u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fa emergere la consapevolezza di essere chiamati a vivere la sequela con gli altri, uno accanto all'altro, per crescere insieme e migliorarsi reciprocamente.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29" t="-6397" r="0" b="-285921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60120" y="2512695"/>
            <a:ext cx="16322040" cy="1371600"/>
            <a:chOff x="0" y="0"/>
            <a:chExt cx="21762720" cy="1828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76272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81871" r="0" b="-18187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762720" cy="1828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LE COORDINATE DELLA PROPOSTA FORMATIVA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238594" y="4169931"/>
            <a:ext cx="11641277" cy="5539080"/>
            <a:chOff x="0" y="0"/>
            <a:chExt cx="15521703" cy="73854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521702" cy="7385440"/>
            </a:xfrm>
            <a:custGeom>
              <a:avLst/>
              <a:gdLst/>
              <a:ahLst/>
              <a:cxnLst/>
              <a:rect r="r" b="b" t="t" l="l"/>
              <a:pathLst>
                <a:path h="7385440" w="15521702">
                  <a:moveTo>
                    <a:pt x="0" y="0"/>
                  </a:moveTo>
                  <a:lnTo>
                    <a:pt x="15521702" y="0"/>
                  </a:lnTo>
                  <a:lnTo>
                    <a:pt x="15521702" y="7385440"/>
                  </a:lnTo>
                  <a:lnTo>
                    <a:pt x="0" y="73854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5035" r="-40208" b="3020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5521703" cy="73759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999"/>
                </a:lnSpc>
              </a:pPr>
              <a:r>
                <a:rPr lang="en-US" sz="49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</a:t>
              </a:r>
              <a:r>
                <a:rPr lang="en-US" sz="49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mbientazione</a:t>
              </a:r>
            </a:p>
            <a:p>
              <a:pPr algn="l">
                <a:lnSpc>
                  <a:spcPts val="5759"/>
                </a:lnSpc>
              </a:pPr>
            </a:p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L’ACCADEMIA </a:t>
              </a:r>
            </a:p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 FUMETTO</a:t>
              </a:r>
            </a:p>
            <a:p>
              <a:pPr algn="l">
                <a:lnSpc>
                  <a:spcPts val="636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960120" y="3884295"/>
            <a:ext cx="3752820" cy="6075020"/>
          </a:xfrm>
          <a:custGeom>
            <a:avLst/>
            <a:gdLst/>
            <a:ahLst/>
            <a:cxnLst/>
            <a:rect r="r" b="b" t="t" l="l"/>
            <a:pathLst>
              <a:path h="6075020" w="3752820">
                <a:moveTo>
                  <a:pt x="0" y="0"/>
                </a:moveTo>
                <a:lnTo>
                  <a:pt x="3752820" y="0"/>
                </a:lnTo>
                <a:lnTo>
                  <a:pt x="3752820" y="6075020"/>
                </a:lnTo>
                <a:lnTo>
                  <a:pt x="0" y="60750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345" t="-27611" r="-2885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29" t="-6397" r="0" b="-285921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82359" y="3604174"/>
            <a:ext cx="10004086" cy="6602697"/>
          </a:xfrm>
          <a:custGeom>
            <a:avLst/>
            <a:gdLst/>
            <a:ahLst/>
            <a:cxnLst/>
            <a:rect r="r" b="b" t="t" l="l"/>
            <a:pathLst>
              <a:path h="6602697" w="10004086">
                <a:moveTo>
                  <a:pt x="0" y="0"/>
                </a:moveTo>
                <a:lnTo>
                  <a:pt x="10004086" y="0"/>
                </a:lnTo>
                <a:lnTo>
                  <a:pt x="10004086" y="6602697"/>
                </a:lnTo>
                <a:lnTo>
                  <a:pt x="0" y="6602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601617">
            <a:off x="8372699" y="5625069"/>
            <a:ext cx="10215696" cy="2979085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360"/>
                </a:lnSpc>
              </a:pPr>
              <a:r>
                <a:rPr lang="en-US" sz="53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L'INIZIO </a:t>
              </a:r>
            </a:p>
            <a:p>
              <a:pPr algn="ctr">
                <a:lnSpc>
                  <a:spcPts val="6360"/>
                </a:lnSpc>
              </a:pPr>
              <a:r>
                <a:rPr lang="en-US" sz="53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DELL'ACCADEMIA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2862751"/>
            <a:ext cx="7600026" cy="7144490"/>
          </a:xfrm>
          <a:custGeom>
            <a:avLst/>
            <a:gdLst/>
            <a:ahLst/>
            <a:cxnLst/>
            <a:rect r="r" b="b" t="t" l="l"/>
            <a:pathLst>
              <a:path h="7144490" w="7600026">
                <a:moveTo>
                  <a:pt x="0" y="0"/>
                </a:moveTo>
                <a:lnTo>
                  <a:pt x="7600026" y="0"/>
                </a:lnTo>
                <a:lnTo>
                  <a:pt x="7600026" y="7144490"/>
                </a:lnTo>
                <a:lnTo>
                  <a:pt x="0" y="71444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83" t="-39049" r="-1383" b="-65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042739" y="2575307"/>
            <a:ext cx="5879239" cy="1028867"/>
          </a:xfrm>
          <a:custGeom>
            <a:avLst/>
            <a:gdLst/>
            <a:ahLst/>
            <a:cxnLst/>
            <a:rect r="r" b="b" t="t" l="l"/>
            <a:pathLst>
              <a:path h="1028867" w="5879239">
                <a:moveTo>
                  <a:pt x="0" y="0"/>
                </a:moveTo>
                <a:lnTo>
                  <a:pt x="5879239" y="0"/>
                </a:lnTo>
                <a:lnTo>
                  <a:pt x="5879239" y="1028867"/>
                </a:lnTo>
                <a:lnTo>
                  <a:pt x="0" y="1028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683932" y="2575307"/>
            <a:ext cx="4596854" cy="960120"/>
            <a:chOff x="0" y="0"/>
            <a:chExt cx="6129138" cy="12801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29138" cy="1280160"/>
            </a:xfrm>
            <a:custGeom>
              <a:avLst/>
              <a:gdLst/>
              <a:ahLst/>
              <a:cxnLst/>
              <a:rect r="r" b="b" t="t" l="l"/>
              <a:pathLst>
                <a:path h="1280160" w="6129138">
                  <a:moveTo>
                    <a:pt x="0" y="0"/>
                  </a:moveTo>
                  <a:lnTo>
                    <a:pt x="6129138" y="0"/>
                  </a:lnTo>
                  <a:lnTo>
                    <a:pt x="6129138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242275" r="-213296" b="-242275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6129138" cy="1375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9"/>
                </a:lnSpc>
              </a:pPr>
              <a:r>
                <a:rPr lang="en-US" sz="4699">
                  <a:solidFill>
                    <a:srgbClr val="E50000"/>
                  </a:solidFill>
                  <a:latin typeface="Comica"/>
                  <a:ea typeface="Comica"/>
                  <a:cs typeface="Comica"/>
                  <a:sym typeface="Comica"/>
                </a:rPr>
                <a:t>prima fase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529" t="-6397" r="0" b="-285921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21466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644962" y="8412550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80"/>
                </a:lnSpc>
              </a:pPr>
              <a:r>
                <a:rPr lang="en-US" sz="29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L'INIZIO </a:t>
              </a:r>
            </a:p>
            <a:p>
              <a:pPr algn="ctr">
                <a:lnSpc>
                  <a:spcPts val="3480"/>
                </a:lnSpc>
              </a:pPr>
              <a:r>
                <a:rPr lang="en-US" sz="29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DELL'ACCADEMIA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4012083"/>
            <a:ext cx="16537036" cy="3076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4099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È tempo per me?</a:t>
            </a:r>
            <a:r>
              <a:rPr lang="en-US" sz="40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è la domanda che esprime l’esigenza dei bambini e dei ragazzi di rintracciare il sogno giusto per loro, senza lasciarsi influenzare dal pensiero degli altri, ma facendosi guidare dalle proprie passioni.</a:t>
            </a:r>
          </a:p>
          <a:p>
            <a:pPr algn="l">
              <a:lnSpc>
                <a:spcPts val="1560"/>
              </a:lnSpc>
            </a:pPr>
          </a:p>
          <a:p>
            <a:pPr algn="l">
              <a:lnSpc>
                <a:spcPts val="3120"/>
              </a:lnSpc>
              <a:spcBef>
                <a:spcPct val="0"/>
              </a:spcBef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165211" y="8475764"/>
            <a:ext cx="9663149" cy="1811236"/>
            <a:chOff x="0" y="0"/>
            <a:chExt cx="24459776" cy="458467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59777" cy="4584678"/>
            </a:xfrm>
            <a:custGeom>
              <a:avLst/>
              <a:gdLst/>
              <a:ahLst/>
              <a:cxnLst/>
              <a:rect r="r" b="b" t="t" l="l"/>
              <a:pathLst>
                <a:path h="4584678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4584678"/>
                  </a:lnTo>
                  <a:lnTo>
                    <a:pt x="0" y="458467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46590" r="24484" b="-10413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4459776" cy="45942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ACCOGLIENZA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221479" y="3340458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40" y="0"/>
                </a:lnTo>
                <a:lnTo>
                  <a:pt x="4864340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46291" y="2953589"/>
            <a:ext cx="9663149" cy="921947"/>
            <a:chOff x="0" y="0"/>
            <a:chExt cx="24459776" cy="23336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333671"/>
            </a:xfrm>
            <a:custGeom>
              <a:avLst/>
              <a:gdLst/>
              <a:ahLst/>
              <a:cxnLst/>
              <a:rect r="r" b="b" t="t" l="l"/>
              <a:pathLst>
                <a:path h="2333671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333671"/>
                  </a:lnTo>
                  <a:lnTo>
                    <a:pt x="0" y="2333671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91530" r="24484" b="-116915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3431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domanda di vita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21466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644962" y="8412550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80"/>
                </a:lnSpc>
              </a:pPr>
              <a:r>
                <a:rPr lang="en-US" sz="29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L'INIZIO </a:t>
              </a:r>
            </a:p>
            <a:p>
              <a:pPr algn="ctr">
                <a:lnSpc>
                  <a:spcPts val="3480"/>
                </a:lnSpc>
              </a:pPr>
              <a:r>
                <a:rPr lang="en-US" sz="29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DELL'ACCADEMIA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165211" y="8475764"/>
            <a:ext cx="9663149" cy="1811236"/>
            <a:chOff x="0" y="0"/>
            <a:chExt cx="24459776" cy="45846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459777" cy="4584678"/>
            </a:xfrm>
            <a:custGeom>
              <a:avLst/>
              <a:gdLst/>
              <a:ahLst/>
              <a:cxnLst/>
              <a:rect r="r" b="b" t="t" l="l"/>
              <a:pathLst>
                <a:path h="4584678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4584678"/>
                  </a:lnTo>
                  <a:lnTo>
                    <a:pt x="0" y="458467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46590" r="24484" b="-10413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24459776" cy="45942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ACCOGLIENZA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875482" y="3581400"/>
            <a:ext cx="16537036" cy="435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Tutti i fumettisti intraprendono un percorso per sviluppare in modo personale la loro passione. Hanno compreso che non basta avere il talento, ma serve un percorso costante di apprendimento. All’inizio dell’</a:t>
            </a:r>
            <a:r>
              <a:rPr lang="en-US" sz="41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accademia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vi è un primo momento di esplorazione, in cui si scopre e coltiva l’interesse per il fumetto, si comprendono gli elementi essenziali e caratteristici e si inizia a sperimentarsi nel disegno.</a:t>
            </a:r>
          </a:p>
          <a:p>
            <a:pPr algn="ctr">
              <a:lnSpc>
                <a:spcPts val="4920"/>
              </a:lnSpc>
              <a:spcBef>
                <a:spcPct val="0"/>
              </a:spcBef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207394" y="3065373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39" y="0"/>
                </a:lnTo>
                <a:lnTo>
                  <a:pt x="4864339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47672" y="2602467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L’ambientazione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21466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644962" y="8412550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80"/>
                </a:lnSpc>
              </a:pPr>
              <a:r>
                <a:rPr lang="en-US" sz="29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L'INIZIO </a:t>
              </a:r>
            </a:p>
            <a:p>
              <a:pPr algn="ctr">
                <a:lnSpc>
                  <a:spcPts val="3480"/>
                </a:lnSpc>
              </a:pPr>
              <a:r>
                <a:rPr lang="en-US" sz="29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DELL'ACCADEMIA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07947" y="3417989"/>
            <a:ext cx="16537036" cy="550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Nel </a:t>
            </a:r>
            <a:r>
              <a:rPr lang="en-US" sz="30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mese del Ciao</a:t>
            </a:r>
            <a:r>
              <a:rPr lang="en-US" sz="30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bambini e i ragazzi scorgono la chiamata del Signore che li invita a buttarsi nel mondo seguendo il proprio personale sentiero dove coltivare passioni ed esaudire desideri. Non si tratta di un percorso già perfettamente tracciato: lungo il cammino si può inciampare, sbagliare strada, persino perdersi. Scoprono quindi che non bisogna fermarsi, ma mantenere una vivace creatività per proseguire.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Nel </a:t>
            </a:r>
            <a:r>
              <a:rPr lang="en-US" sz="30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Primo tempo di catechesi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 bambini e ragazzi accolgono pienamente la chiamata a mettersi in gioco in questa nuova avventura riconoscendo, come battezzati, di essere stati (in)vestiti di un mandato molto speciale.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Nel </a:t>
            </a:r>
            <a:r>
              <a:rPr lang="en-US" sz="30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tempo di Avvento e Natale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 bambini e i ragazzi riscoprono, attraverso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liturgia, la ritualità dell’attesa di Dio che nasce per farsi carne,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 modo decisamente appassionato di intraprendere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 cammino di prossimità con l’umanità tutta.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165211" y="8475764"/>
            <a:ext cx="9663149" cy="1811236"/>
            <a:chOff x="0" y="0"/>
            <a:chExt cx="24459776" cy="458467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59777" cy="4584678"/>
            </a:xfrm>
            <a:custGeom>
              <a:avLst/>
              <a:gdLst/>
              <a:ahLst/>
              <a:cxnLst/>
              <a:rect r="r" b="b" t="t" l="l"/>
              <a:pathLst>
                <a:path h="4584678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4584678"/>
                  </a:lnTo>
                  <a:lnTo>
                    <a:pt x="0" y="458467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46590" r="24484" b="-10413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4459776" cy="45942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ACCOGLIENZA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179223" y="2707242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40" y="0"/>
                </a:lnTo>
                <a:lnTo>
                  <a:pt x="4864340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74461" y="2281054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Gli itinerari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61" t="0" r="-546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11375" y="3027947"/>
            <a:ext cx="9703922" cy="6570078"/>
            <a:chOff x="0" y="0"/>
            <a:chExt cx="12938563" cy="87601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938563" cy="8760103"/>
            </a:xfrm>
            <a:custGeom>
              <a:avLst/>
              <a:gdLst/>
              <a:ahLst/>
              <a:cxnLst/>
              <a:rect r="r" b="b" t="t" l="l"/>
              <a:pathLst>
                <a:path h="8760103" w="12938563">
                  <a:moveTo>
                    <a:pt x="0" y="0"/>
                  </a:moveTo>
                  <a:lnTo>
                    <a:pt x="12938563" y="0"/>
                  </a:lnTo>
                  <a:lnTo>
                    <a:pt x="12938563" y="8760103"/>
                  </a:lnTo>
                  <a:lnTo>
                    <a:pt x="0" y="8760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476491" y="494818"/>
              <a:ext cx="12150520" cy="7935407"/>
            </a:xfrm>
            <a:custGeom>
              <a:avLst/>
              <a:gdLst/>
              <a:ahLst/>
              <a:cxnLst/>
              <a:rect r="r" b="b" t="t" l="l"/>
              <a:pathLst>
                <a:path h="7935407" w="12150520">
                  <a:moveTo>
                    <a:pt x="0" y="0"/>
                  </a:moveTo>
                  <a:lnTo>
                    <a:pt x="12150520" y="0"/>
                  </a:lnTo>
                  <a:lnTo>
                    <a:pt x="12150520" y="7935407"/>
                  </a:lnTo>
                  <a:lnTo>
                    <a:pt x="0" y="79354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476491" y="824696"/>
              <a:ext cx="1466126" cy="4581644"/>
            </a:xfrm>
            <a:custGeom>
              <a:avLst/>
              <a:gdLst/>
              <a:ahLst/>
              <a:cxnLst/>
              <a:rect r="r" b="b" t="t" l="l"/>
              <a:pathLst>
                <a:path h="4581644" w="1466126">
                  <a:moveTo>
                    <a:pt x="0" y="0"/>
                  </a:moveTo>
                  <a:lnTo>
                    <a:pt x="1466126" y="0"/>
                  </a:lnTo>
                  <a:lnTo>
                    <a:pt x="1466126" y="4581644"/>
                  </a:lnTo>
                  <a:lnTo>
                    <a:pt x="0" y="4581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612739" y="1007962"/>
              <a:ext cx="1796004" cy="4398378"/>
            </a:xfrm>
            <a:custGeom>
              <a:avLst/>
              <a:gdLst/>
              <a:ahLst/>
              <a:cxnLst/>
              <a:rect r="r" b="b" t="t" l="l"/>
              <a:pathLst>
                <a:path h="4398378" w="1796004">
                  <a:moveTo>
                    <a:pt x="0" y="0"/>
                  </a:moveTo>
                  <a:lnTo>
                    <a:pt x="1796004" y="0"/>
                  </a:lnTo>
                  <a:lnTo>
                    <a:pt x="1796004" y="4398378"/>
                  </a:lnTo>
                  <a:lnTo>
                    <a:pt x="0" y="4398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748986" y="1172901"/>
              <a:ext cx="3720295" cy="4050173"/>
            </a:xfrm>
            <a:custGeom>
              <a:avLst/>
              <a:gdLst/>
              <a:ahLst/>
              <a:cxnLst/>
              <a:rect r="r" b="b" t="t" l="l"/>
              <a:pathLst>
                <a:path h="4050173" w="3720295">
                  <a:moveTo>
                    <a:pt x="0" y="0"/>
                  </a:moveTo>
                  <a:lnTo>
                    <a:pt x="3720295" y="0"/>
                  </a:lnTo>
                  <a:lnTo>
                    <a:pt x="3720295" y="4050173"/>
                  </a:lnTo>
                  <a:lnTo>
                    <a:pt x="0" y="4050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5644585" y="0"/>
              <a:ext cx="3903561" cy="4728257"/>
            </a:xfrm>
            <a:custGeom>
              <a:avLst/>
              <a:gdLst/>
              <a:ahLst/>
              <a:cxnLst/>
              <a:rect r="r" b="b" t="t" l="l"/>
              <a:pathLst>
                <a:path h="4728257" w="3903561">
                  <a:moveTo>
                    <a:pt x="0" y="0"/>
                  </a:moveTo>
                  <a:lnTo>
                    <a:pt x="3903561" y="0"/>
                  </a:lnTo>
                  <a:lnTo>
                    <a:pt x="3903561" y="4728257"/>
                  </a:lnTo>
                  <a:lnTo>
                    <a:pt x="0" y="4728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7422263" y="1337840"/>
              <a:ext cx="3592009" cy="3555356"/>
            </a:xfrm>
            <a:custGeom>
              <a:avLst/>
              <a:gdLst/>
              <a:ahLst/>
              <a:cxnLst/>
              <a:rect r="r" b="b" t="t" l="l"/>
              <a:pathLst>
                <a:path h="3555356" w="3592009">
                  <a:moveTo>
                    <a:pt x="0" y="0"/>
                  </a:moveTo>
                  <a:lnTo>
                    <a:pt x="3592009" y="0"/>
                  </a:lnTo>
                  <a:lnTo>
                    <a:pt x="3592009" y="3555356"/>
                  </a:lnTo>
                  <a:lnTo>
                    <a:pt x="0" y="3555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46613" y="2694007"/>
              <a:ext cx="4398378" cy="5736218"/>
            </a:xfrm>
            <a:custGeom>
              <a:avLst/>
              <a:gdLst/>
              <a:ahLst/>
              <a:cxnLst/>
              <a:rect r="r" b="b" t="t" l="l"/>
              <a:pathLst>
                <a:path h="5736218" w="4398378">
                  <a:moveTo>
                    <a:pt x="0" y="0"/>
                  </a:moveTo>
                  <a:lnTo>
                    <a:pt x="4398378" y="0"/>
                  </a:lnTo>
                  <a:lnTo>
                    <a:pt x="4398378" y="5736218"/>
                  </a:lnTo>
                  <a:lnTo>
                    <a:pt x="0" y="5736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254169" y="4196786"/>
              <a:ext cx="9071655" cy="4233439"/>
            </a:xfrm>
            <a:custGeom>
              <a:avLst/>
              <a:gdLst/>
              <a:ahLst/>
              <a:cxnLst/>
              <a:rect r="r" b="b" t="t" l="l"/>
              <a:pathLst>
                <a:path h="4233439" w="9071655">
                  <a:moveTo>
                    <a:pt x="0" y="0"/>
                  </a:moveTo>
                  <a:lnTo>
                    <a:pt x="9071655" y="0"/>
                  </a:lnTo>
                  <a:lnTo>
                    <a:pt x="9071655" y="4233439"/>
                  </a:lnTo>
                  <a:lnTo>
                    <a:pt x="0" y="4233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609134" y="3537029"/>
              <a:ext cx="5580442" cy="2529068"/>
            </a:xfrm>
            <a:custGeom>
              <a:avLst/>
              <a:gdLst/>
              <a:ahLst/>
              <a:cxnLst/>
              <a:rect r="r" b="b" t="t" l="l"/>
              <a:pathLst>
                <a:path h="2529068" w="5580442">
                  <a:moveTo>
                    <a:pt x="0" y="0"/>
                  </a:moveTo>
                  <a:lnTo>
                    <a:pt x="5580442" y="0"/>
                  </a:lnTo>
                  <a:lnTo>
                    <a:pt x="5580442" y="2529068"/>
                  </a:lnTo>
                  <a:lnTo>
                    <a:pt x="0" y="2529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77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9053329" y="5882831"/>
              <a:ext cx="2107556" cy="1869311"/>
            </a:xfrm>
            <a:custGeom>
              <a:avLst/>
              <a:gdLst/>
              <a:ahLst/>
              <a:cxnLst/>
              <a:rect r="r" b="b" t="t" l="l"/>
              <a:pathLst>
                <a:path h="1869311" w="2107556">
                  <a:moveTo>
                    <a:pt x="0" y="0"/>
                  </a:moveTo>
                  <a:lnTo>
                    <a:pt x="2107556" y="0"/>
                  </a:lnTo>
                  <a:lnTo>
                    <a:pt x="2107556" y="1869311"/>
                  </a:lnTo>
                  <a:lnTo>
                    <a:pt x="0" y="18693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1142558" y="3866908"/>
              <a:ext cx="1484453" cy="2877272"/>
            </a:xfrm>
            <a:custGeom>
              <a:avLst/>
              <a:gdLst/>
              <a:ahLst/>
              <a:cxnLst/>
              <a:rect r="r" b="b" t="t" l="l"/>
              <a:pathLst>
                <a:path h="2877272" w="1484453">
                  <a:moveTo>
                    <a:pt x="0" y="0"/>
                  </a:moveTo>
                  <a:lnTo>
                    <a:pt x="1484453" y="0"/>
                  </a:lnTo>
                  <a:lnTo>
                    <a:pt x="1484453" y="2877272"/>
                  </a:lnTo>
                  <a:lnTo>
                    <a:pt x="0" y="2877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982359" y="3604174"/>
            <a:ext cx="10004086" cy="6602697"/>
          </a:xfrm>
          <a:custGeom>
            <a:avLst/>
            <a:gdLst/>
            <a:ahLst/>
            <a:cxnLst/>
            <a:rect r="r" b="b" t="t" l="l"/>
            <a:pathLst>
              <a:path h="6602697" w="10004086">
                <a:moveTo>
                  <a:pt x="0" y="0"/>
                </a:moveTo>
                <a:lnTo>
                  <a:pt x="10004086" y="0"/>
                </a:lnTo>
                <a:lnTo>
                  <a:pt x="10004086" y="6602697"/>
                </a:lnTo>
                <a:lnTo>
                  <a:pt x="0" y="660269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-601617">
            <a:off x="9590317" y="5806816"/>
            <a:ext cx="7535232" cy="2197412"/>
            <a:chOff x="0" y="0"/>
            <a:chExt cx="11507432" cy="33557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18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9525"/>
              <a:ext cx="11507432" cy="334625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080"/>
                </a:lnSpc>
              </a:pPr>
              <a:r>
                <a:rPr lang="en-US" sz="59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PRESENZA</a:t>
              </a:r>
            </a:p>
            <a:p>
              <a:pPr algn="ctr">
                <a:lnSpc>
                  <a:spcPts val="7080"/>
                </a:lnSpc>
              </a:pPr>
              <a:r>
                <a:rPr lang="en-US" sz="59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 MAESTRO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5042739" y="2575307"/>
            <a:ext cx="5879239" cy="1028867"/>
          </a:xfrm>
          <a:custGeom>
            <a:avLst/>
            <a:gdLst/>
            <a:ahLst/>
            <a:cxnLst/>
            <a:rect r="r" b="b" t="t" l="l"/>
            <a:pathLst>
              <a:path h="1028867" w="5879239">
                <a:moveTo>
                  <a:pt x="0" y="0"/>
                </a:moveTo>
                <a:lnTo>
                  <a:pt x="5879239" y="0"/>
                </a:lnTo>
                <a:lnTo>
                  <a:pt x="5879239" y="1028867"/>
                </a:lnTo>
                <a:lnTo>
                  <a:pt x="0" y="102886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5363336" y="2547887"/>
            <a:ext cx="5238046" cy="960120"/>
            <a:chOff x="0" y="0"/>
            <a:chExt cx="6984061" cy="12801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984061" cy="1280160"/>
            </a:xfrm>
            <a:custGeom>
              <a:avLst/>
              <a:gdLst/>
              <a:ahLst/>
              <a:cxnLst/>
              <a:rect r="r" b="b" t="t" l="l"/>
              <a:pathLst>
                <a:path h="1280160" w="6984061">
                  <a:moveTo>
                    <a:pt x="0" y="0"/>
                  </a:moveTo>
                  <a:lnTo>
                    <a:pt x="6984061" y="0"/>
                  </a:lnTo>
                  <a:lnTo>
                    <a:pt x="6984061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18">
                <a:alphaModFix amt="0"/>
              </a:blip>
              <a:stretch>
                <a:fillRect l="0" t="-242275" r="-174946" b="-24227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0"/>
              <a:ext cx="6984061" cy="1375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9"/>
                </a:lnSpc>
              </a:pPr>
              <a:r>
                <a:rPr lang="en-US" sz="4699">
                  <a:solidFill>
                    <a:srgbClr val="E50000"/>
                  </a:solidFill>
                  <a:latin typeface="Comica"/>
                  <a:ea typeface="Comica"/>
                  <a:cs typeface="Comica"/>
                  <a:sym typeface="Comica"/>
                </a:rPr>
                <a:t>seconda </a:t>
              </a:r>
              <a:r>
                <a:rPr lang="en-US" sz="4699">
                  <a:solidFill>
                    <a:srgbClr val="E50000"/>
                  </a:solidFill>
                  <a:latin typeface="Comica"/>
                  <a:ea typeface="Comica"/>
                  <a:cs typeface="Comica"/>
                  <a:sym typeface="Comica"/>
                </a:rPr>
                <a:t>fase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1529" t="-6397" r="0" b="-285921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32871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823560" y="8430169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11507432" cy="334625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960"/>
                </a:lnSpc>
              </a:pPr>
              <a:r>
                <a:rPr lang="en-US" sz="33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PRESENZA</a:t>
              </a:r>
            </a:p>
            <a:p>
              <a:pPr algn="ctr">
                <a:lnSpc>
                  <a:spcPts val="3960"/>
                </a:lnSpc>
              </a:pPr>
              <a:r>
                <a:rPr lang="en-US" sz="33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 MAESTRO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870527" y="8755260"/>
            <a:ext cx="10252518" cy="1155986"/>
            <a:chOff x="0" y="0"/>
            <a:chExt cx="25951611" cy="29260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951611" cy="2926080"/>
            </a:xfrm>
            <a:custGeom>
              <a:avLst/>
              <a:gdLst/>
              <a:ahLst/>
              <a:cxnLst/>
              <a:rect r="r" b="b" t="t" l="l"/>
              <a:pathLst>
                <a:path h="2926080" w="25951611">
                  <a:moveTo>
                    <a:pt x="0" y="0"/>
                  </a:moveTo>
                  <a:lnTo>
                    <a:pt x="25951611" y="0"/>
                  </a:lnTo>
                  <a:lnTo>
                    <a:pt x="25951611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8825" b="-7299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25951611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PARTECIPAZIONE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4733241"/>
            <a:ext cx="16537036" cy="187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41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È tempo per me?</a:t>
            </a:r>
            <a:r>
              <a:rPr lang="en-US" sz="41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è una richiesta di fiducia da parte dei ragazzi per riuscire a credere in se stessi e saper stare nel dubbio e nell’incertezza. </a:t>
            </a:r>
          </a:p>
          <a:p>
            <a:pPr algn="l">
              <a:lnSpc>
                <a:spcPts val="4920"/>
              </a:lnSpc>
              <a:spcBef>
                <a:spcPct val="0"/>
              </a:spcBef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221479" y="3340458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40" y="0"/>
                </a:lnTo>
                <a:lnTo>
                  <a:pt x="4864340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74461" y="2875148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domanda di vita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32871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823560" y="8430169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11507432" cy="334625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960"/>
                </a:lnSpc>
              </a:pPr>
              <a:r>
                <a:rPr lang="en-US" sz="33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PRESENZA</a:t>
              </a:r>
            </a:p>
            <a:p>
              <a:pPr algn="ctr">
                <a:lnSpc>
                  <a:spcPts val="3960"/>
                </a:lnSpc>
              </a:pPr>
              <a:r>
                <a:rPr lang="en-US" sz="33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 MAESTRO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07947" y="4069139"/>
            <a:ext cx="16537036" cy="435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percorso formativo in accademmia nasce dall’incontro di un appassionato e aspirante fumettista con un </a:t>
            </a:r>
            <a:r>
              <a:rPr lang="en-US" sz="41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maestro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che ha il compito di riconoscerne il potenziale e svilupparlo 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 m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o. È un percorso di fiducia reciproca in cui l’allievo si affida al maestro e il maestro aiuta l’allievo a crescere artisticamente, incaricandolo anche di progetti a sua misura.</a:t>
            </a:r>
          </a:p>
          <a:p>
            <a:pPr algn="ctr">
              <a:lnSpc>
                <a:spcPts val="4920"/>
              </a:lnSpc>
              <a:spcBef>
                <a:spcPct val="0"/>
              </a:spcBef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3870527" y="8755260"/>
            <a:ext cx="10252518" cy="1155986"/>
            <a:chOff x="0" y="0"/>
            <a:chExt cx="25951611" cy="29260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951611" cy="2926080"/>
            </a:xfrm>
            <a:custGeom>
              <a:avLst/>
              <a:gdLst/>
              <a:ahLst/>
              <a:cxnLst/>
              <a:rect r="r" b="b" t="t" l="l"/>
              <a:pathLst>
                <a:path h="2926080" w="25951611">
                  <a:moveTo>
                    <a:pt x="0" y="0"/>
                  </a:moveTo>
                  <a:lnTo>
                    <a:pt x="25951611" y="0"/>
                  </a:lnTo>
                  <a:lnTo>
                    <a:pt x="25951611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8825" b="-72999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5951611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PARTECIPAZIONE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207394" y="3130176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39" y="0"/>
                </a:lnTo>
                <a:lnTo>
                  <a:pt x="4864339" y="535078"/>
                </a:lnTo>
                <a:lnTo>
                  <a:pt x="0" y="535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47672" y="2602467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L’ambientazione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32871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823560" y="8430169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11507432" cy="334625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960"/>
                </a:lnSpc>
              </a:pPr>
              <a:r>
                <a:rPr lang="en-US" sz="33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PRESENZA</a:t>
              </a:r>
            </a:p>
            <a:p>
              <a:pPr algn="ctr">
                <a:lnSpc>
                  <a:spcPts val="3960"/>
                </a:lnSpc>
              </a:pPr>
              <a:r>
                <a:rPr lang="en-US" sz="33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DEL MAESTRO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07947" y="3236632"/>
            <a:ext cx="16537036" cy="515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9"/>
              </a:lnSpc>
            </a:pP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Nel </a:t>
            </a:r>
            <a:r>
              <a:rPr lang="en-US" sz="3099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Mese della Pace</a:t>
            </a: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bambini e i ragazzi si sentono chiamati a scegliere quale strada intraprendere tra diverse possibilità. A sostenerli e consigliarli sono presenti persone capaci di leggere in modo maturo ciò che li anima e di scendere con loro in profondità, mostrando le diverse “tecniche” da utilizzare per poi, infine, lasciarli liberi di seguire la propria strada.</a:t>
            </a:r>
          </a:p>
          <a:p>
            <a:pPr algn="ctr">
              <a:lnSpc>
                <a:spcPts val="3719"/>
              </a:lnSpc>
            </a:pP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3099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Secondo tempo di catechesi</a:t>
            </a:r>
            <a:r>
              <a:rPr lang="en-US" sz="30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 rivela l’occasione per riscoprire la relazione con il Maestro per eccellenza: Gesù, lo “sposo presente” di cui gioire. I bambini e i ragazzi comprendono l’importanza di affidarsi a Lui durante il proprio discernimento e gustano la gioia di compiere con Lui scelte belle per la propria vita. </a:t>
            </a:r>
          </a:p>
          <a:p>
            <a:pPr algn="ctr">
              <a:lnSpc>
                <a:spcPts val="3719"/>
              </a:lnSpc>
            </a:pP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</a:t>
            </a: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nte </a:t>
            </a: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0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99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Quaresima</a:t>
            </a: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 bambini e ragazzi si preparano </a:t>
            </a:r>
          </a:p>
          <a:p>
            <a:pPr algn="ctr">
              <a:lnSpc>
                <a:spcPts val="3719"/>
              </a:lnSpc>
            </a:pP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alla conversione necessaria per </a:t>
            </a:r>
          </a:p>
          <a:p>
            <a:pPr algn="ctr">
              <a:lnSpc>
                <a:spcPts val="371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continuare a camminare sui passi del Maestro.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870527" y="8755260"/>
            <a:ext cx="10252518" cy="1155986"/>
            <a:chOff x="0" y="0"/>
            <a:chExt cx="25951611" cy="29260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951611" cy="2926080"/>
            </a:xfrm>
            <a:custGeom>
              <a:avLst/>
              <a:gdLst/>
              <a:ahLst/>
              <a:cxnLst/>
              <a:rect r="r" b="b" t="t" l="l"/>
              <a:pathLst>
                <a:path h="2926080" w="25951611">
                  <a:moveTo>
                    <a:pt x="0" y="0"/>
                  </a:moveTo>
                  <a:lnTo>
                    <a:pt x="25951611" y="0"/>
                  </a:lnTo>
                  <a:lnTo>
                    <a:pt x="25951611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8825" b="-72999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5951611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PARTECIPAZIONE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221479" y="2720605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40" y="0"/>
                </a:lnTo>
                <a:lnTo>
                  <a:pt x="4864340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74461" y="2281054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Gli itinerari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82359" y="3604174"/>
            <a:ext cx="10004086" cy="6602697"/>
          </a:xfrm>
          <a:custGeom>
            <a:avLst/>
            <a:gdLst/>
            <a:ahLst/>
            <a:cxnLst/>
            <a:rect r="r" b="b" t="t" l="l"/>
            <a:pathLst>
              <a:path h="6602697" w="10004086">
                <a:moveTo>
                  <a:pt x="0" y="0"/>
                </a:moveTo>
                <a:lnTo>
                  <a:pt x="10004086" y="0"/>
                </a:lnTo>
                <a:lnTo>
                  <a:pt x="10004086" y="6602697"/>
                </a:lnTo>
                <a:lnTo>
                  <a:pt x="0" y="6602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601617">
            <a:off x="9562510" y="5647105"/>
            <a:ext cx="7535232" cy="2516834"/>
            <a:chOff x="0" y="0"/>
            <a:chExt cx="11507432" cy="38435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843583"/>
            </a:xfrm>
            <a:custGeom>
              <a:avLst/>
              <a:gdLst/>
              <a:ahLst/>
              <a:cxnLst/>
              <a:rect r="r" b="b" t="t" l="l"/>
              <a:pathLst>
                <a:path h="3843583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843583"/>
                  </a:lnTo>
                  <a:lnTo>
                    <a:pt x="0" y="384358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55573" r="-60512" b="-31702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84358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8159"/>
                </a:lnSpc>
              </a:pPr>
              <a:r>
                <a:rPr lang="en-US" sz="67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PROPRIA</a:t>
              </a:r>
            </a:p>
            <a:p>
              <a:pPr algn="ctr">
                <a:lnSpc>
                  <a:spcPts val="8159"/>
                </a:lnSpc>
              </a:pPr>
              <a:r>
                <a:rPr lang="en-US" sz="67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IMPRONTA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189813" y="2862751"/>
            <a:ext cx="5624836" cy="7131488"/>
          </a:xfrm>
          <a:custGeom>
            <a:avLst/>
            <a:gdLst/>
            <a:ahLst/>
            <a:cxnLst/>
            <a:rect r="r" b="b" t="t" l="l"/>
            <a:pathLst>
              <a:path h="7131488" w="5624836">
                <a:moveTo>
                  <a:pt x="0" y="0"/>
                </a:moveTo>
                <a:lnTo>
                  <a:pt x="5624836" y="0"/>
                </a:lnTo>
                <a:lnTo>
                  <a:pt x="5624836" y="7131488"/>
                </a:lnTo>
                <a:lnTo>
                  <a:pt x="0" y="71314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042739" y="2575307"/>
            <a:ext cx="5879239" cy="1028867"/>
          </a:xfrm>
          <a:custGeom>
            <a:avLst/>
            <a:gdLst/>
            <a:ahLst/>
            <a:cxnLst/>
            <a:rect r="r" b="b" t="t" l="l"/>
            <a:pathLst>
              <a:path h="1028867" w="5879239">
                <a:moveTo>
                  <a:pt x="0" y="0"/>
                </a:moveTo>
                <a:lnTo>
                  <a:pt x="5879239" y="0"/>
                </a:lnTo>
                <a:lnTo>
                  <a:pt x="5879239" y="1028867"/>
                </a:lnTo>
                <a:lnTo>
                  <a:pt x="0" y="1028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683932" y="2575307"/>
            <a:ext cx="4596854" cy="960120"/>
            <a:chOff x="0" y="0"/>
            <a:chExt cx="6129138" cy="12801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29138" cy="1280160"/>
            </a:xfrm>
            <a:custGeom>
              <a:avLst/>
              <a:gdLst/>
              <a:ahLst/>
              <a:cxnLst/>
              <a:rect r="r" b="b" t="t" l="l"/>
              <a:pathLst>
                <a:path h="1280160" w="6129138">
                  <a:moveTo>
                    <a:pt x="0" y="0"/>
                  </a:moveTo>
                  <a:lnTo>
                    <a:pt x="6129138" y="0"/>
                  </a:lnTo>
                  <a:lnTo>
                    <a:pt x="6129138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242275" r="-213296" b="-242275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6129138" cy="1375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9"/>
                </a:lnSpc>
              </a:pPr>
              <a:r>
                <a:rPr lang="en-US" sz="4699">
                  <a:solidFill>
                    <a:srgbClr val="E50000"/>
                  </a:solidFill>
                  <a:latin typeface="Comica"/>
                  <a:ea typeface="Comica"/>
                  <a:cs typeface="Comica"/>
                  <a:sym typeface="Comica"/>
                </a:rPr>
                <a:t>terza </a:t>
              </a:r>
              <a:r>
                <a:rPr lang="en-US" sz="4699">
                  <a:solidFill>
                    <a:srgbClr val="E50000"/>
                  </a:solidFill>
                  <a:latin typeface="Comica"/>
                  <a:ea typeface="Comica"/>
                  <a:cs typeface="Comica"/>
                  <a:sym typeface="Comica"/>
                </a:rPr>
                <a:t>fase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529" t="-6397" r="0" b="-285921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42110" y="7256225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7" y="0"/>
                </a:lnTo>
                <a:lnTo>
                  <a:pt x="5469507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632798" y="8320624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440"/>
                </a:lnSpc>
              </a:pPr>
              <a:r>
                <a:rPr lang="en-US" sz="37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PROPRIA</a:t>
              </a:r>
            </a:p>
            <a:p>
              <a:pPr algn="ctr">
                <a:lnSpc>
                  <a:spcPts val="4440"/>
                </a:lnSpc>
              </a:pPr>
              <a:r>
                <a:rPr lang="en-US" sz="37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IMPRONTA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312425" y="8645715"/>
            <a:ext cx="9663149" cy="1155986"/>
            <a:chOff x="0" y="0"/>
            <a:chExt cx="24459776" cy="29260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DISPONIBILITA’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4482126"/>
            <a:ext cx="16537036" cy="311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b="true" sz="41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È tempo per me?</a:t>
            </a:r>
            <a:r>
              <a:rPr lang="en-US" b="true" sz="410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è tempo per bambini e ragazzi di farsi strada, ma non da soli perché è insieme agli altri che possono dare il meglio di loro: si è discepoli-missionari ciascuno con il proprio stile e la relazione con gli altri aiuta loro a scoprire il loro modo di esprimersi unico e originale.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221479" y="3340458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40" y="0"/>
                </a:lnTo>
                <a:lnTo>
                  <a:pt x="4864340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74461" y="2875148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domanda di vita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42110" y="7256225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7" y="0"/>
                </a:lnTo>
                <a:lnTo>
                  <a:pt x="5469507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632798" y="8320624"/>
            <a:ext cx="5078819" cy="1481077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440"/>
                </a:lnSpc>
              </a:pPr>
              <a:r>
                <a:rPr lang="en-US" sz="37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PROPRIA</a:t>
              </a:r>
            </a:p>
            <a:p>
              <a:pPr algn="ctr">
                <a:lnSpc>
                  <a:spcPts val="4440"/>
                </a:lnSpc>
              </a:pPr>
              <a:r>
                <a:rPr lang="en-US" sz="37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IMPRONTA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9" t="-6397" r="0" b="-28592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28700" y="3942308"/>
            <a:ext cx="16537036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Una volta intrapreso un percorso, studiati gli stili e le tecniche di altri maestri, arriva il momento di affinare il </a:t>
            </a:r>
            <a:r>
              <a:rPr lang="en-US" b="true" sz="41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proprio stile personale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la cifra visiva che contr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ddi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inguerà i p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 disegni. Lo stile di un fumettista è ciò che lo rende riconoscibile attraverso le sue opere. Definire un proprio stil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n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è un percorso scontato, ma se ne possono trovare le basi già dalle propensioni ed interessi manifestati.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4312425" y="8645715"/>
            <a:ext cx="9663149" cy="1155986"/>
            <a:chOff x="0" y="0"/>
            <a:chExt cx="24459776" cy="29260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DISPONIBILITA’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221479" y="3066761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40" y="0"/>
                </a:lnTo>
                <a:lnTo>
                  <a:pt x="4864340" y="535078"/>
                </a:lnTo>
                <a:lnTo>
                  <a:pt x="0" y="535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1347672" y="2602467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L’ambientazione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7394" y="2707242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39" y="0"/>
                </a:lnTo>
                <a:lnTo>
                  <a:pt x="4864339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242110" y="7256225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7" y="0"/>
                </a:lnTo>
                <a:lnTo>
                  <a:pt x="5469507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632798" y="8320624"/>
            <a:ext cx="5078819" cy="1481077"/>
            <a:chOff x="0" y="0"/>
            <a:chExt cx="11507432" cy="335577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440"/>
                </a:lnSpc>
              </a:pPr>
              <a:r>
                <a:rPr lang="en-US" sz="37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PROPRIA</a:t>
              </a:r>
            </a:p>
            <a:p>
              <a:pPr algn="ctr">
                <a:lnSpc>
                  <a:spcPts val="4440"/>
                </a:lnSpc>
              </a:pPr>
              <a:r>
                <a:rPr lang="en-US" sz="37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IMPRONTA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29" t="-6397" r="0" b="-285921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28700" y="3647369"/>
            <a:ext cx="16537036" cy="504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30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Tempo di Pasqua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invita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bambini e i ragazzi a proseguire il cammino alla luce di Gesù Risorto, che vince la morte per annunciare la vita nuova che si manifesta nella comunione con Lui.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Nel </a:t>
            </a:r>
            <a:r>
              <a:rPr lang="en-US" sz="30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Terzo tempo di catechesi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bambini e i ragazzi sperimentano come la presenza di Gesù Risorto che «fa nuove tutte le cose» (Ap 21, 5) dia ulteriore slancio al proprio cammino di crescita, stimolandoli a trovare il proprio segno distintivo. Attraverso i doni dello Spirito Santo, che è sempre originale nel dare suggerimenti, essi traggono ispirazione per ricercare un personale stile che li renda riconoscibili e riconosciuti.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30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Mese degli Incontri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è l’occ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sione per i bambini e i ragazzi di scorgere, attraverso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l’incontro con l’altro e con l’Altro, l’azione dello Spirito negli “stili buoni”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già esistenti, dai quali può prendere spunto 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 arricchire ulteriormente il proprio personale stile.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4312425" y="8645715"/>
            <a:ext cx="9663149" cy="1155986"/>
            <a:chOff x="0" y="0"/>
            <a:chExt cx="24459776" cy="29260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DISPONIBILITA’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-1374461" y="2281054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Gli itinerari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82359" y="3604174"/>
            <a:ext cx="10004086" cy="6602697"/>
          </a:xfrm>
          <a:custGeom>
            <a:avLst/>
            <a:gdLst/>
            <a:ahLst/>
            <a:cxnLst/>
            <a:rect r="r" b="b" t="t" l="l"/>
            <a:pathLst>
              <a:path h="6602697" w="10004086">
                <a:moveTo>
                  <a:pt x="0" y="0"/>
                </a:moveTo>
                <a:lnTo>
                  <a:pt x="10004086" y="0"/>
                </a:lnTo>
                <a:lnTo>
                  <a:pt x="10004086" y="6602697"/>
                </a:lnTo>
                <a:lnTo>
                  <a:pt x="0" y="6602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601617">
            <a:off x="9590317" y="5992730"/>
            <a:ext cx="7535232" cy="2197412"/>
            <a:chOff x="0" y="0"/>
            <a:chExt cx="11507432" cy="3355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1507432" cy="335577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8639"/>
                </a:lnSpc>
              </a:pPr>
              <a:r>
                <a:rPr lang="en-US" sz="71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L’OFFERTA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189813" y="2862751"/>
            <a:ext cx="5513082" cy="6989800"/>
          </a:xfrm>
          <a:custGeom>
            <a:avLst/>
            <a:gdLst/>
            <a:ahLst/>
            <a:cxnLst/>
            <a:rect r="r" b="b" t="t" l="l"/>
            <a:pathLst>
              <a:path h="6989800" w="5513082">
                <a:moveTo>
                  <a:pt x="0" y="0"/>
                </a:moveTo>
                <a:lnTo>
                  <a:pt x="5513082" y="0"/>
                </a:lnTo>
                <a:lnTo>
                  <a:pt x="5513082" y="6989800"/>
                </a:lnTo>
                <a:lnTo>
                  <a:pt x="0" y="6989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042739" y="2575307"/>
            <a:ext cx="5879239" cy="1028867"/>
          </a:xfrm>
          <a:custGeom>
            <a:avLst/>
            <a:gdLst/>
            <a:ahLst/>
            <a:cxnLst/>
            <a:rect r="r" b="b" t="t" l="l"/>
            <a:pathLst>
              <a:path h="1028867" w="5879239">
                <a:moveTo>
                  <a:pt x="0" y="0"/>
                </a:moveTo>
                <a:lnTo>
                  <a:pt x="5879239" y="0"/>
                </a:lnTo>
                <a:lnTo>
                  <a:pt x="5879239" y="1028867"/>
                </a:lnTo>
                <a:lnTo>
                  <a:pt x="0" y="1028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683932" y="2575307"/>
            <a:ext cx="4596854" cy="960120"/>
            <a:chOff x="0" y="0"/>
            <a:chExt cx="6129138" cy="12801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29138" cy="1280160"/>
            </a:xfrm>
            <a:custGeom>
              <a:avLst/>
              <a:gdLst/>
              <a:ahLst/>
              <a:cxnLst/>
              <a:rect r="r" b="b" t="t" l="l"/>
              <a:pathLst>
                <a:path h="1280160" w="6129138">
                  <a:moveTo>
                    <a:pt x="0" y="0"/>
                  </a:moveTo>
                  <a:lnTo>
                    <a:pt x="6129138" y="0"/>
                  </a:lnTo>
                  <a:lnTo>
                    <a:pt x="6129138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242275" r="-213296" b="-242275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6129138" cy="13754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639"/>
                </a:lnSpc>
              </a:pPr>
              <a:r>
                <a:rPr lang="en-US" sz="4699">
                  <a:solidFill>
                    <a:srgbClr val="E50000"/>
                  </a:solidFill>
                  <a:latin typeface="Comica"/>
                  <a:ea typeface="Comica"/>
                  <a:cs typeface="Comica"/>
                  <a:sym typeface="Comica"/>
                </a:rPr>
                <a:t>quarta </a:t>
              </a:r>
              <a:r>
                <a:rPr lang="en-US" sz="4699">
                  <a:solidFill>
                    <a:srgbClr val="E50000"/>
                  </a:solidFill>
                  <a:latin typeface="Comica"/>
                  <a:ea typeface="Comica"/>
                  <a:cs typeface="Comica"/>
                  <a:sym typeface="Comica"/>
                </a:rPr>
                <a:t>fase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529" t="-6397" r="0" b="-285921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8988" y="-102945"/>
            <a:ext cx="24962011" cy="12710623"/>
          </a:xfrm>
          <a:custGeom>
            <a:avLst/>
            <a:gdLst/>
            <a:ahLst/>
            <a:cxnLst/>
            <a:rect r="r" b="b" t="t" l="l"/>
            <a:pathLst>
              <a:path h="12710623" w="24962011">
                <a:moveTo>
                  <a:pt x="0" y="0"/>
                </a:moveTo>
                <a:lnTo>
                  <a:pt x="24962011" y="0"/>
                </a:lnTo>
                <a:lnTo>
                  <a:pt x="24962011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028" t="0" r="-5698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1479" y="3340458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40" y="0"/>
                </a:lnTo>
                <a:lnTo>
                  <a:pt x="4864340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94525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885214" y="8430169"/>
            <a:ext cx="5078819" cy="1481077"/>
            <a:chOff x="0" y="0"/>
            <a:chExt cx="11507432" cy="335577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507432" cy="336530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920"/>
                </a:lnSpc>
              </a:pPr>
              <a:r>
                <a:rPr lang="en-US" sz="41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L’OFFERTA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165211" y="8592715"/>
            <a:ext cx="9663149" cy="1155986"/>
            <a:chOff x="0" y="0"/>
            <a:chExt cx="24459776" cy="2926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CONDIVISIONE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29" t="-6397" r="0" b="-285921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28700" y="4585001"/>
            <a:ext cx="16537036" cy="249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41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È tempo per me?</a:t>
            </a:r>
            <a:r>
              <a:rPr lang="en-US" sz="41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è l’interrogativo più importante che bambini e ragazzi possono porsi alla fine di un percorso personale in cui hanno scoperto tanto su di loro e che sono pronti a trasmettere agli altri. </a:t>
            </a:r>
          </a:p>
          <a:p>
            <a:pPr algn="ctr">
              <a:lnSpc>
                <a:spcPts val="4920"/>
              </a:lnSpc>
              <a:spcBef>
                <a:spcPct val="0"/>
              </a:spcBef>
            </a:pPr>
          </a:p>
        </p:txBody>
      </p:sp>
      <p:grpSp>
        <p:nvGrpSpPr>
          <p:cNvPr name="Group 16" id="16"/>
          <p:cNvGrpSpPr/>
          <p:nvPr/>
        </p:nvGrpSpPr>
        <p:grpSpPr>
          <a:xfrm rot="0">
            <a:off x="-1374461" y="2875148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domanda di vita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8988" y="-102945"/>
            <a:ext cx="24962011" cy="12710623"/>
          </a:xfrm>
          <a:custGeom>
            <a:avLst/>
            <a:gdLst/>
            <a:ahLst/>
            <a:cxnLst/>
            <a:rect r="r" b="b" t="t" l="l"/>
            <a:pathLst>
              <a:path h="12710623" w="24962011">
                <a:moveTo>
                  <a:pt x="0" y="0"/>
                </a:moveTo>
                <a:lnTo>
                  <a:pt x="24962011" y="0"/>
                </a:lnTo>
                <a:lnTo>
                  <a:pt x="24962011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028" t="0" r="-5698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93309" y="3128797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39" y="0"/>
                </a:lnTo>
                <a:lnTo>
                  <a:pt x="4864339" y="535077"/>
                </a:lnTo>
                <a:lnTo>
                  <a:pt x="0" y="5350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94525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885214" y="8430169"/>
            <a:ext cx="5078819" cy="1481077"/>
            <a:chOff x="0" y="0"/>
            <a:chExt cx="11507432" cy="335577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507432" cy="336530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920"/>
                </a:lnSpc>
              </a:pPr>
              <a:r>
                <a:rPr lang="en-US" sz="41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L’OFFERTA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-1347672" y="2707242"/>
            <a:ext cx="9663149" cy="1155986"/>
            <a:chOff x="0" y="0"/>
            <a:chExt cx="24459776" cy="2926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L’ambientazione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29" t="-6397" r="0" b="-285921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875482" y="4066379"/>
            <a:ext cx="16537036" cy="435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Alla fine del percorso è il momento di </a:t>
            </a:r>
            <a:r>
              <a:rPr lang="en-US" sz="41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pubblicare</a:t>
            </a:r>
            <a:r>
              <a:rPr lang="en-US" sz="4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il proprio lavoro e di mettere la propria creatività a servizio degli altri: per intrattenere, emozionare, far riflettere, ispirare. È un atto di comunicazione, ma anche di scambio. Tutto ciò che si è appreso nel proprio percorso è un gesto di donazione creativa. Il fumetto diventa testimonianza di un viaggio personale, fatto di scoperte, errori, evoluzioni.</a:t>
            </a:r>
          </a:p>
          <a:p>
            <a:pPr algn="ctr">
              <a:lnSpc>
                <a:spcPts val="4920"/>
              </a:lnSpc>
              <a:spcBef>
                <a:spcPct val="0"/>
              </a:spcBef>
            </a:pPr>
          </a:p>
        </p:txBody>
      </p:sp>
      <p:grpSp>
        <p:nvGrpSpPr>
          <p:cNvPr name="Group 16" id="16"/>
          <p:cNvGrpSpPr/>
          <p:nvPr/>
        </p:nvGrpSpPr>
        <p:grpSpPr>
          <a:xfrm rot="0">
            <a:off x="4165211" y="8592715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CONDIVISIONE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8988" y="-102945"/>
            <a:ext cx="24962011" cy="12710623"/>
          </a:xfrm>
          <a:custGeom>
            <a:avLst/>
            <a:gdLst/>
            <a:ahLst/>
            <a:cxnLst/>
            <a:rect r="r" b="b" t="t" l="l"/>
            <a:pathLst>
              <a:path h="12710623" w="24962011">
                <a:moveTo>
                  <a:pt x="0" y="0"/>
                </a:moveTo>
                <a:lnTo>
                  <a:pt x="24962011" y="0"/>
                </a:lnTo>
                <a:lnTo>
                  <a:pt x="24962011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028" t="0" r="-5698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93309" y="2917517"/>
            <a:ext cx="4864339" cy="535077"/>
          </a:xfrm>
          <a:custGeom>
            <a:avLst/>
            <a:gdLst/>
            <a:ahLst/>
            <a:cxnLst/>
            <a:rect r="r" b="b" t="t" l="l"/>
            <a:pathLst>
              <a:path h="535077" w="4864339">
                <a:moveTo>
                  <a:pt x="0" y="0"/>
                </a:moveTo>
                <a:lnTo>
                  <a:pt x="4864339" y="0"/>
                </a:lnTo>
                <a:lnTo>
                  <a:pt x="4864339" y="535078"/>
                </a:lnTo>
                <a:lnTo>
                  <a:pt x="0" y="535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94525" y="7365770"/>
            <a:ext cx="5469507" cy="3609875"/>
          </a:xfrm>
          <a:custGeom>
            <a:avLst/>
            <a:gdLst/>
            <a:ahLst/>
            <a:cxnLst/>
            <a:rect r="r" b="b" t="t" l="l"/>
            <a:pathLst>
              <a:path h="3609875" w="5469507">
                <a:moveTo>
                  <a:pt x="0" y="0"/>
                </a:moveTo>
                <a:lnTo>
                  <a:pt x="5469508" y="0"/>
                </a:lnTo>
                <a:lnTo>
                  <a:pt x="5469508" y="3609875"/>
                </a:lnTo>
                <a:lnTo>
                  <a:pt x="0" y="36098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885214" y="8430169"/>
            <a:ext cx="5078819" cy="1481077"/>
            <a:chOff x="0" y="0"/>
            <a:chExt cx="11507432" cy="335577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07432" cy="3355779"/>
            </a:xfrm>
            <a:custGeom>
              <a:avLst/>
              <a:gdLst/>
              <a:ahLst/>
              <a:cxnLst/>
              <a:rect r="r" b="b" t="t" l="l"/>
              <a:pathLst>
                <a:path h="3355779" w="11507432">
                  <a:moveTo>
                    <a:pt x="0" y="0"/>
                  </a:moveTo>
                  <a:lnTo>
                    <a:pt x="11507432" y="0"/>
                  </a:lnTo>
                  <a:lnTo>
                    <a:pt x="11507432" y="3355779"/>
                  </a:lnTo>
                  <a:lnTo>
                    <a:pt x="0" y="3355779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63651" r="-60512" b="-50847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507432" cy="336530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920"/>
                </a:lnSpc>
              </a:pPr>
              <a:r>
                <a:rPr lang="en-US" sz="41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L’OFFERTA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29" t="-6397" r="0" b="-285921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28700" y="4037804"/>
            <a:ext cx="16537036" cy="440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32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Tempo Estate Eccezionale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è per i bambini e i ragazzi il periodo opportuno per condividere non solo un prodotto, il frutto del percorso che li ha portati ad apprendere o a re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alizzare “qualcosa”, ma anche anche se stessi, la propria esperienza, come espressione della propria generosità e del proprio impegno a mettersi al servizio degli altri.</a:t>
            </a:r>
          </a:p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</a:t>
            </a:r>
            <a:r>
              <a:rPr lang="en-US" sz="3200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Tempo Ordinario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ricorda ai bambini e ai ragazzi che in realtà il percorso non è concluso. </a:t>
            </a:r>
          </a:p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Rimanendo in ascolto della Parola e restando alla sequela di Gesù, essi comprendono </a:t>
            </a:r>
          </a:p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 il cammino formativo della vita non finisce mai e che c’è sempre una “accademia” </a:t>
            </a:r>
          </a:p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cui partecipare per imparare qualcosa di nuovo.</a:t>
            </a:r>
          </a:p>
          <a:p>
            <a:pPr algn="ctr">
              <a:lnSpc>
                <a:spcPts val="3840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4165211" y="8592715"/>
            <a:ext cx="9663149" cy="1155986"/>
            <a:chOff x="0" y="0"/>
            <a:chExt cx="24459776" cy="29260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atteggiamento: </a:t>
              </a:r>
              <a:r>
                <a:rPr lang="en-US" sz="4200">
                  <a:solidFill>
                    <a:srgbClr val="2F5597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CONDIVISIONE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-1374461" y="2471554"/>
            <a:ext cx="9663149" cy="1155986"/>
            <a:chOff x="0" y="0"/>
            <a:chExt cx="24459776" cy="29260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459777" cy="2926080"/>
            </a:xfrm>
            <a:custGeom>
              <a:avLst/>
              <a:gdLst/>
              <a:ahLst/>
              <a:cxnLst/>
              <a:rect r="r" b="b" t="t" l="l"/>
              <a:pathLst>
                <a:path h="2926080" w="24459777">
                  <a:moveTo>
                    <a:pt x="0" y="0"/>
                  </a:moveTo>
                  <a:lnTo>
                    <a:pt x="24459777" y="0"/>
                  </a:lnTo>
                  <a:lnTo>
                    <a:pt x="24459777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72999" r="24484" b="-72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459776" cy="2935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Gli itinerari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815847" y="1556192"/>
            <a:ext cx="6436850" cy="2084912"/>
            <a:chOff x="0" y="0"/>
            <a:chExt cx="9033828" cy="2926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033828" cy="2926080"/>
            </a:xfrm>
            <a:custGeom>
              <a:avLst/>
              <a:gdLst/>
              <a:ahLst/>
              <a:cxnLst/>
              <a:rect r="r" b="b" t="t" l="l"/>
              <a:pathLst>
                <a:path h="2926080" w="9033828">
                  <a:moveTo>
                    <a:pt x="0" y="0"/>
                  </a:moveTo>
                  <a:lnTo>
                    <a:pt x="9033828" y="0"/>
                  </a:lnTo>
                  <a:lnTo>
                    <a:pt x="9033828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72999" r="-104463" b="-7299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9033828" cy="2926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80"/>
                </a:lnSpc>
              </a:pPr>
              <a:r>
                <a:rPr lang="en-US" sz="54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Le guide d’arco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491701">
            <a:off x="716552" y="3165693"/>
            <a:ext cx="4584388" cy="4660342"/>
          </a:xfrm>
          <a:custGeom>
            <a:avLst/>
            <a:gdLst/>
            <a:ahLst/>
            <a:cxnLst/>
            <a:rect r="r" b="b" t="t" l="l"/>
            <a:pathLst>
              <a:path h="4660342" w="4584388">
                <a:moveTo>
                  <a:pt x="0" y="0"/>
                </a:moveTo>
                <a:lnTo>
                  <a:pt x="4584388" y="0"/>
                </a:lnTo>
                <a:lnTo>
                  <a:pt x="4584388" y="4660342"/>
                </a:lnTo>
                <a:lnTo>
                  <a:pt x="0" y="46603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09343" y="2288976"/>
            <a:ext cx="4345784" cy="4454948"/>
          </a:xfrm>
          <a:custGeom>
            <a:avLst/>
            <a:gdLst/>
            <a:ahLst/>
            <a:cxnLst/>
            <a:rect r="r" b="b" t="t" l="l"/>
            <a:pathLst>
              <a:path h="4454948" w="4345784">
                <a:moveTo>
                  <a:pt x="0" y="0"/>
                </a:moveTo>
                <a:lnTo>
                  <a:pt x="4345784" y="0"/>
                </a:lnTo>
                <a:lnTo>
                  <a:pt x="4345784" y="4454949"/>
                </a:lnTo>
                <a:lnTo>
                  <a:pt x="0" y="44549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03232">
            <a:off x="7940568" y="4815534"/>
            <a:ext cx="4429117" cy="4476124"/>
          </a:xfrm>
          <a:custGeom>
            <a:avLst/>
            <a:gdLst/>
            <a:ahLst/>
            <a:cxnLst/>
            <a:rect r="r" b="b" t="t" l="l"/>
            <a:pathLst>
              <a:path h="4476124" w="4429117">
                <a:moveTo>
                  <a:pt x="0" y="0"/>
                </a:moveTo>
                <a:lnTo>
                  <a:pt x="4429117" y="0"/>
                </a:lnTo>
                <a:lnTo>
                  <a:pt x="4429117" y="4476125"/>
                </a:lnTo>
                <a:lnTo>
                  <a:pt x="0" y="44761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197186" y="5594980"/>
            <a:ext cx="4235186" cy="4355475"/>
          </a:xfrm>
          <a:custGeom>
            <a:avLst/>
            <a:gdLst/>
            <a:ahLst/>
            <a:cxnLst/>
            <a:rect r="r" b="b" t="t" l="l"/>
            <a:pathLst>
              <a:path h="4355475" w="4235186">
                <a:moveTo>
                  <a:pt x="0" y="0"/>
                </a:moveTo>
                <a:lnTo>
                  <a:pt x="4235186" y="0"/>
                </a:lnTo>
                <a:lnTo>
                  <a:pt x="4235186" y="4355475"/>
                </a:lnTo>
                <a:lnTo>
                  <a:pt x="0" y="4355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877881" y="3641104"/>
            <a:ext cx="3914954" cy="5330084"/>
          </a:xfrm>
          <a:custGeom>
            <a:avLst/>
            <a:gdLst/>
            <a:ahLst/>
            <a:cxnLst/>
            <a:rect r="r" b="b" t="t" l="l"/>
            <a:pathLst>
              <a:path h="5330084" w="3914954">
                <a:moveTo>
                  <a:pt x="0" y="0"/>
                </a:moveTo>
                <a:lnTo>
                  <a:pt x="3914954" y="0"/>
                </a:lnTo>
                <a:lnTo>
                  <a:pt x="3914954" y="5330084"/>
                </a:lnTo>
                <a:lnTo>
                  <a:pt x="0" y="53300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529" t="-6397" r="0" b="-285921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316089" y="3090188"/>
            <a:ext cx="6436850" cy="6358797"/>
            <a:chOff x="0" y="0"/>
            <a:chExt cx="9033828" cy="89242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033828" cy="8924285"/>
            </a:xfrm>
            <a:custGeom>
              <a:avLst/>
              <a:gdLst/>
              <a:ahLst/>
              <a:cxnLst/>
              <a:rect r="r" b="b" t="t" l="l"/>
              <a:pathLst>
                <a:path h="8924285" w="9033828">
                  <a:moveTo>
                    <a:pt x="0" y="0"/>
                  </a:moveTo>
                  <a:lnTo>
                    <a:pt x="9033828" y="0"/>
                  </a:lnTo>
                  <a:lnTo>
                    <a:pt x="9033828" y="8924285"/>
                  </a:lnTo>
                  <a:lnTo>
                    <a:pt x="0" y="892428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3934" r="-104463" b="43277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9033828" cy="89433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Cinque giorni di corso all’</a:t>
              </a:r>
              <a:r>
                <a:rPr lang="en-US" sz="34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accademia del fumetto</a:t>
              </a: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per scoprire come si diventa veri fumettisti. </a:t>
              </a:r>
            </a:p>
            <a:p>
              <a:pPr algn="l">
                <a:lnSpc>
                  <a:spcPts val="4080"/>
                </a:lnSpc>
              </a:pP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 per </a:t>
              </a:r>
              <a:r>
                <a:rPr lang="en-US" sz="34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Esse</a:t>
              </a: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 </a:t>
              </a:r>
              <a:r>
                <a:rPr lang="en-US" sz="34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Jack</a:t>
              </a: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non sarà tutto facile: </a:t>
              </a:r>
              <a:r>
                <a:rPr lang="en-US" sz="34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ad un tratto</a:t>
              </a: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dovranno mettersi in gioco e cambiare ciò che impedisce loro di essere liberi. Per fortuna, ad accompagnarli in questa avventura c’è </a:t>
              </a:r>
              <a:r>
                <a:rPr lang="en-US" sz="34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Edgar</a:t>
              </a:r>
              <a:r>
                <a:rPr lang="en-US" sz="3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un alieno di peluche davvero sapiente!</a:t>
              </a:r>
            </a:p>
          </p:txBody>
        </p:sp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319536" y="1551231"/>
            <a:ext cx="6985428" cy="8893180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29" t="-6397" r="0" b="-28592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-5400000">
            <a:off x="-1922138" y="4958779"/>
            <a:ext cx="6919698" cy="2300046"/>
            <a:chOff x="0" y="0"/>
            <a:chExt cx="9986334" cy="331936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986335" cy="3319369"/>
            </a:xfrm>
            <a:custGeom>
              <a:avLst/>
              <a:gdLst/>
              <a:ahLst/>
              <a:cxnLst/>
              <a:rect r="r" b="b" t="t" l="l"/>
              <a:pathLst>
                <a:path h="3319369" w="9986335">
                  <a:moveTo>
                    <a:pt x="0" y="0"/>
                  </a:moveTo>
                  <a:lnTo>
                    <a:pt x="9986335" y="0"/>
                  </a:lnTo>
                  <a:lnTo>
                    <a:pt x="9986335" y="3319369"/>
                  </a:lnTo>
                  <a:lnTo>
                    <a:pt x="0" y="33193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4350" r="-84961" b="-52501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9986334" cy="33193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599"/>
                </a:lnSpc>
              </a:pPr>
              <a:r>
                <a:rPr lang="en-US" sz="104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storia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10826">
            <a:off x="10585466" y="2980818"/>
            <a:ext cx="4985586" cy="6748987"/>
          </a:xfrm>
          <a:custGeom>
            <a:avLst/>
            <a:gdLst/>
            <a:ahLst/>
            <a:cxnLst/>
            <a:rect r="r" b="b" t="t" l="l"/>
            <a:pathLst>
              <a:path h="6748987" w="4985586">
                <a:moveTo>
                  <a:pt x="0" y="0"/>
                </a:moveTo>
                <a:lnTo>
                  <a:pt x="4985587" y="0"/>
                </a:lnTo>
                <a:lnTo>
                  <a:pt x="4985587" y="6748987"/>
                </a:lnTo>
                <a:lnTo>
                  <a:pt x="0" y="6748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640" t="-3419" r="-2757" b="-2362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498540">
            <a:off x="3468195" y="2901280"/>
            <a:ext cx="8442439" cy="5955437"/>
          </a:xfrm>
          <a:custGeom>
            <a:avLst/>
            <a:gdLst/>
            <a:ahLst/>
            <a:cxnLst/>
            <a:rect r="r" b="b" t="t" l="l"/>
            <a:pathLst>
              <a:path h="5955437" w="8442439">
                <a:moveTo>
                  <a:pt x="0" y="0"/>
                </a:moveTo>
                <a:lnTo>
                  <a:pt x="8442439" y="0"/>
                </a:lnTo>
                <a:lnTo>
                  <a:pt x="8442439" y="5955437"/>
                </a:lnTo>
                <a:lnTo>
                  <a:pt x="0" y="5955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29" t="-6397" r="0" b="-285921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5400000">
            <a:off x="-1922138" y="4958779"/>
            <a:ext cx="6919698" cy="2300046"/>
            <a:chOff x="0" y="0"/>
            <a:chExt cx="9986334" cy="33193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986335" cy="3319369"/>
            </a:xfrm>
            <a:custGeom>
              <a:avLst/>
              <a:gdLst/>
              <a:ahLst/>
              <a:cxnLst/>
              <a:rect r="r" b="b" t="t" l="l"/>
              <a:pathLst>
                <a:path h="3319369" w="9986335">
                  <a:moveTo>
                    <a:pt x="0" y="0"/>
                  </a:moveTo>
                  <a:lnTo>
                    <a:pt x="9986335" y="0"/>
                  </a:lnTo>
                  <a:lnTo>
                    <a:pt x="9986335" y="3319369"/>
                  </a:lnTo>
                  <a:lnTo>
                    <a:pt x="0" y="3319369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0" t="-64350" r="-84961" b="-5250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9986334" cy="33193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599"/>
                </a:lnSpc>
              </a:pPr>
              <a:r>
                <a:rPr lang="en-US" sz="104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In Famiglia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91625" y="2549030"/>
            <a:ext cx="5284522" cy="7195912"/>
            <a:chOff x="0" y="0"/>
            <a:chExt cx="1391808" cy="18952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91808" cy="1895220"/>
            </a:xfrm>
            <a:custGeom>
              <a:avLst/>
              <a:gdLst/>
              <a:ahLst/>
              <a:cxnLst/>
              <a:rect r="r" b="b" t="t" l="l"/>
              <a:pathLst>
                <a:path h="1895220" w="1391808">
                  <a:moveTo>
                    <a:pt x="146502" y="0"/>
                  </a:moveTo>
                  <a:lnTo>
                    <a:pt x="1245306" y="0"/>
                  </a:lnTo>
                  <a:cubicBezTo>
                    <a:pt x="1326217" y="0"/>
                    <a:pt x="1391808" y="65591"/>
                    <a:pt x="1391808" y="146502"/>
                  </a:cubicBezTo>
                  <a:lnTo>
                    <a:pt x="1391808" y="1748718"/>
                  </a:lnTo>
                  <a:cubicBezTo>
                    <a:pt x="1391808" y="1829629"/>
                    <a:pt x="1326217" y="1895220"/>
                    <a:pt x="1245306" y="1895220"/>
                  </a:cubicBezTo>
                  <a:lnTo>
                    <a:pt x="146502" y="1895220"/>
                  </a:lnTo>
                  <a:cubicBezTo>
                    <a:pt x="107647" y="1895220"/>
                    <a:pt x="70384" y="1879785"/>
                    <a:pt x="42909" y="1852310"/>
                  </a:cubicBezTo>
                  <a:cubicBezTo>
                    <a:pt x="15435" y="1824836"/>
                    <a:pt x="0" y="1787573"/>
                    <a:pt x="0" y="1748718"/>
                  </a:cubicBezTo>
                  <a:lnTo>
                    <a:pt x="0" y="146502"/>
                  </a:lnTo>
                  <a:cubicBezTo>
                    <a:pt x="0" y="107647"/>
                    <a:pt x="15435" y="70384"/>
                    <a:pt x="42909" y="42909"/>
                  </a:cubicBezTo>
                  <a:cubicBezTo>
                    <a:pt x="70384" y="15435"/>
                    <a:pt x="107647" y="0"/>
                    <a:pt x="146502" y="0"/>
                  </a:cubicBezTo>
                  <a:close/>
                </a:path>
              </a:pathLst>
            </a:custGeom>
            <a:solidFill>
              <a:srgbClr val="FFFFFF">
                <a:alpha val="63922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52400"/>
              <a:ext cx="1391808" cy="1742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6"/>
                </a:lnSpc>
              </a:pPr>
            </a:p>
            <a:p>
              <a:pPr algn="ctr">
                <a:lnSpc>
                  <a:spcPts val="2870"/>
                </a:lnSpc>
              </a:pPr>
            </a:p>
            <a:p>
              <a:pPr algn="ctr">
                <a:lnSpc>
                  <a:spcPts val="4436"/>
                </a:lnSpc>
              </a:pPr>
              <a:r>
                <a:rPr lang="en-US" sz="5099" b="true">
                  <a:solidFill>
                    <a:srgbClr val="000000">
                      <a:alpha val="63922"/>
                    </a:srgbClr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Betania</a:t>
              </a:r>
            </a:p>
            <a:p>
              <a:pPr algn="ctr">
                <a:lnSpc>
                  <a:spcPts val="3132"/>
                </a:lnSpc>
              </a:pPr>
              <a:r>
                <a:rPr lang="en-US" sz="3600">
                  <a:solidFill>
                    <a:srgbClr val="000000">
                      <a:alpha val="63922"/>
                    </a:srgbClr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Lectio divina</a:t>
              </a:r>
            </a:p>
            <a:p>
              <a:pPr algn="ctr">
                <a:lnSpc>
                  <a:spcPts val="3132"/>
                </a:lnSpc>
              </a:pPr>
              <a:r>
                <a:rPr lang="en-US" sz="3600" i="true">
                  <a:solidFill>
                    <a:srgbClr val="000000">
                      <a:alpha val="63922"/>
                    </a:srgbClr>
                  </a:solidFill>
                  <a:latin typeface="Barlow Condensed Italics"/>
                  <a:ea typeface="Barlow Condensed Italics"/>
                  <a:cs typeface="Barlow Condensed Italics"/>
                  <a:sym typeface="Barlow Condensed Italics"/>
                </a:rPr>
                <a:t> “Vino nuovo in otri nuovi”  </a:t>
              </a:r>
            </a:p>
            <a:p>
              <a:pPr algn="ctr">
                <a:lnSpc>
                  <a:spcPts val="2088"/>
                </a:lnSpc>
              </a:pPr>
            </a:p>
            <a:p>
              <a:pPr algn="ctr">
                <a:lnSpc>
                  <a:spcPts val="4436"/>
                </a:lnSpc>
              </a:pPr>
              <a:r>
                <a:rPr lang="en-US" sz="5099" b="true">
                  <a:solidFill>
                    <a:srgbClr val="000000">
                      <a:alpha val="63922"/>
                    </a:srgbClr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Al pozzo di Sicar</a:t>
              </a:r>
            </a:p>
            <a:p>
              <a:pPr algn="ctr">
                <a:lnSpc>
                  <a:spcPts val="3218"/>
                </a:lnSpc>
              </a:pPr>
              <a:r>
                <a:rPr lang="en-US" sz="3699">
                  <a:solidFill>
                    <a:srgbClr val="000000">
                      <a:alpha val="63922"/>
                    </a:srgbClr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Ritiro di Avvento</a:t>
              </a:r>
            </a:p>
            <a:p>
              <a:pPr algn="ctr">
                <a:lnSpc>
                  <a:spcPts val="3218"/>
                </a:lnSpc>
              </a:pPr>
              <a:r>
                <a:rPr lang="en-US" sz="3699" i="true">
                  <a:solidFill>
                    <a:srgbClr val="000000">
                      <a:alpha val="63922"/>
                    </a:srgbClr>
                  </a:solidFill>
                  <a:latin typeface="Barlow Condensed Italics"/>
                  <a:ea typeface="Barlow Condensed Italics"/>
                  <a:cs typeface="Barlow Condensed Italics"/>
                  <a:sym typeface="Barlow Condensed Italics"/>
                </a:rPr>
                <a:t>“Lo accolse tra le braccia e benedisse Dio”</a:t>
              </a:r>
            </a:p>
            <a:p>
              <a:pPr algn="ctr">
                <a:lnSpc>
                  <a:spcPts val="2088"/>
                </a:lnSpc>
              </a:pPr>
            </a:p>
            <a:p>
              <a:pPr algn="ctr">
                <a:lnSpc>
                  <a:spcPts val="4436"/>
                </a:lnSpc>
              </a:pPr>
              <a:r>
                <a:rPr lang="en-US" sz="5099" b="true">
                  <a:solidFill>
                    <a:srgbClr val="000000">
                      <a:alpha val="63922"/>
                    </a:srgbClr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Tabor</a:t>
              </a:r>
            </a:p>
            <a:p>
              <a:pPr algn="ctr">
                <a:lnSpc>
                  <a:spcPts val="2958"/>
                </a:lnSpc>
              </a:pPr>
              <a:r>
                <a:rPr lang="en-US" sz="3400">
                  <a:solidFill>
                    <a:srgbClr val="000000">
                      <a:alpha val="63922"/>
                    </a:srgbClr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Week end di spiritualià Quaresima</a:t>
              </a:r>
            </a:p>
            <a:p>
              <a:pPr algn="ctr">
                <a:lnSpc>
                  <a:spcPts val="2958"/>
                </a:lnSpc>
              </a:pPr>
              <a:r>
                <a:rPr lang="en-US" sz="3400">
                  <a:solidFill>
                    <a:srgbClr val="000000">
                      <a:alpha val="63922"/>
                    </a:srgbClr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“</a:t>
              </a:r>
              <a:r>
                <a:rPr lang="en-US" sz="3400" i="true">
                  <a:solidFill>
                    <a:srgbClr val="000000">
                      <a:alpha val="63922"/>
                    </a:srgbClr>
                  </a:solidFill>
                  <a:latin typeface="Barlow Condensed Italics"/>
                  <a:ea typeface="Barlow Condensed Italics"/>
                  <a:cs typeface="Barlow Condensed Italics"/>
                  <a:sym typeface="Barlow Condensed Italics"/>
                </a:rPr>
                <a:t>Egli manifestò la sua gloria e i suoi discepoli credettero in lui”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89908" y="2503179"/>
            <a:ext cx="5286239" cy="1056638"/>
            <a:chOff x="0" y="0"/>
            <a:chExt cx="1392260" cy="2782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92260" cy="278292"/>
            </a:xfrm>
            <a:custGeom>
              <a:avLst/>
              <a:gdLst/>
              <a:ahLst/>
              <a:cxnLst/>
              <a:rect r="r" b="b" t="t" l="l"/>
              <a:pathLst>
                <a:path h="278292" w="1392260">
                  <a:moveTo>
                    <a:pt x="139146" y="0"/>
                  </a:moveTo>
                  <a:lnTo>
                    <a:pt x="1253115" y="0"/>
                  </a:lnTo>
                  <a:cubicBezTo>
                    <a:pt x="1290018" y="0"/>
                    <a:pt x="1325411" y="14660"/>
                    <a:pt x="1351506" y="40755"/>
                  </a:cubicBezTo>
                  <a:cubicBezTo>
                    <a:pt x="1377601" y="66850"/>
                    <a:pt x="1392260" y="102242"/>
                    <a:pt x="1392260" y="139146"/>
                  </a:cubicBezTo>
                  <a:lnTo>
                    <a:pt x="1392260" y="139146"/>
                  </a:lnTo>
                  <a:cubicBezTo>
                    <a:pt x="1392260" y="176050"/>
                    <a:pt x="1377601" y="211442"/>
                    <a:pt x="1351506" y="237537"/>
                  </a:cubicBezTo>
                  <a:cubicBezTo>
                    <a:pt x="1325411" y="263632"/>
                    <a:pt x="1290018" y="278292"/>
                    <a:pt x="1253115" y="278292"/>
                  </a:cubicBezTo>
                  <a:lnTo>
                    <a:pt x="139146" y="278292"/>
                  </a:lnTo>
                  <a:cubicBezTo>
                    <a:pt x="102242" y="278292"/>
                    <a:pt x="66850" y="263632"/>
                    <a:pt x="40755" y="237537"/>
                  </a:cubicBezTo>
                  <a:cubicBezTo>
                    <a:pt x="14660" y="211442"/>
                    <a:pt x="0" y="176050"/>
                    <a:pt x="0" y="139146"/>
                  </a:cubicBezTo>
                  <a:lnTo>
                    <a:pt x="0" y="139146"/>
                  </a:lnTo>
                  <a:cubicBezTo>
                    <a:pt x="0" y="102242"/>
                    <a:pt x="14660" y="66850"/>
                    <a:pt x="40755" y="40755"/>
                  </a:cubicBezTo>
                  <a:cubicBezTo>
                    <a:pt x="66850" y="14660"/>
                    <a:pt x="102242" y="0"/>
                    <a:pt x="139146" y="0"/>
                  </a:cubicBezTo>
                  <a:close/>
                </a:path>
              </a:pathLst>
            </a:custGeom>
            <a:solidFill>
              <a:srgbClr val="2F5597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04775"/>
              <a:ext cx="1392260" cy="3830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999"/>
                </a:lnSpc>
              </a:pPr>
              <a:r>
                <a:rPr lang="en-US" b="true" sz="4999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Shemà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310136" y="2549030"/>
            <a:ext cx="5286239" cy="6089136"/>
            <a:chOff x="0" y="0"/>
            <a:chExt cx="1392260" cy="16037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2260" cy="1603723"/>
            </a:xfrm>
            <a:custGeom>
              <a:avLst/>
              <a:gdLst/>
              <a:ahLst/>
              <a:cxnLst/>
              <a:rect r="r" b="b" t="t" l="l"/>
              <a:pathLst>
                <a:path h="1603723" w="1392260">
                  <a:moveTo>
                    <a:pt x="146454" y="0"/>
                  </a:moveTo>
                  <a:lnTo>
                    <a:pt x="1245806" y="0"/>
                  </a:lnTo>
                  <a:cubicBezTo>
                    <a:pt x="1284648" y="0"/>
                    <a:pt x="1321900" y="15430"/>
                    <a:pt x="1349365" y="42895"/>
                  </a:cubicBezTo>
                  <a:cubicBezTo>
                    <a:pt x="1376830" y="70361"/>
                    <a:pt x="1392260" y="107612"/>
                    <a:pt x="1392260" y="146454"/>
                  </a:cubicBezTo>
                  <a:lnTo>
                    <a:pt x="1392260" y="1457269"/>
                  </a:lnTo>
                  <a:cubicBezTo>
                    <a:pt x="1392260" y="1496111"/>
                    <a:pt x="1376830" y="1533362"/>
                    <a:pt x="1349365" y="1560828"/>
                  </a:cubicBezTo>
                  <a:cubicBezTo>
                    <a:pt x="1321900" y="1588293"/>
                    <a:pt x="1284648" y="1603723"/>
                    <a:pt x="1245806" y="1603723"/>
                  </a:cubicBezTo>
                  <a:lnTo>
                    <a:pt x="146454" y="1603723"/>
                  </a:lnTo>
                  <a:cubicBezTo>
                    <a:pt x="107612" y="1603723"/>
                    <a:pt x="70361" y="1588293"/>
                    <a:pt x="42895" y="1560828"/>
                  </a:cubicBezTo>
                  <a:cubicBezTo>
                    <a:pt x="15430" y="1533362"/>
                    <a:pt x="0" y="1496111"/>
                    <a:pt x="0" y="1457269"/>
                  </a:cubicBezTo>
                  <a:lnTo>
                    <a:pt x="0" y="146454"/>
                  </a:lnTo>
                  <a:cubicBezTo>
                    <a:pt x="0" y="107612"/>
                    <a:pt x="15430" y="70361"/>
                    <a:pt x="42895" y="42895"/>
                  </a:cubicBezTo>
                  <a:cubicBezTo>
                    <a:pt x="70361" y="15430"/>
                    <a:pt x="107612" y="0"/>
                    <a:pt x="146454" y="0"/>
                  </a:cubicBezTo>
                  <a:close/>
                </a:path>
              </a:pathLst>
            </a:custGeom>
            <a:solidFill>
              <a:srgbClr val="FFFFFF">
                <a:alpha val="63922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28575"/>
              <a:ext cx="1392260" cy="15751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310136" y="2549030"/>
            <a:ext cx="5286239" cy="1056638"/>
            <a:chOff x="0" y="0"/>
            <a:chExt cx="1392260" cy="27829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92260" cy="278292"/>
            </a:xfrm>
            <a:custGeom>
              <a:avLst/>
              <a:gdLst/>
              <a:ahLst/>
              <a:cxnLst/>
              <a:rect r="r" b="b" t="t" l="l"/>
              <a:pathLst>
                <a:path h="278292" w="1392260">
                  <a:moveTo>
                    <a:pt x="139146" y="0"/>
                  </a:moveTo>
                  <a:lnTo>
                    <a:pt x="1253115" y="0"/>
                  </a:lnTo>
                  <a:cubicBezTo>
                    <a:pt x="1290018" y="0"/>
                    <a:pt x="1325411" y="14660"/>
                    <a:pt x="1351506" y="40755"/>
                  </a:cubicBezTo>
                  <a:cubicBezTo>
                    <a:pt x="1377601" y="66850"/>
                    <a:pt x="1392260" y="102242"/>
                    <a:pt x="1392260" y="139146"/>
                  </a:cubicBezTo>
                  <a:lnTo>
                    <a:pt x="1392260" y="139146"/>
                  </a:lnTo>
                  <a:cubicBezTo>
                    <a:pt x="1392260" y="176050"/>
                    <a:pt x="1377601" y="211442"/>
                    <a:pt x="1351506" y="237537"/>
                  </a:cubicBezTo>
                  <a:cubicBezTo>
                    <a:pt x="1325411" y="263632"/>
                    <a:pt x="1290018" y="278292"/>
                    <a:pt x="1253115" y="278292"/>
                  </a:cubicBezTo>
                  <a:lnTo>
                    <a:pt x="139146" y="278292"/>
                  </a:lnTo>
                  <a:cubicBezTo>
                    <a:pt x="102242" y="278292"/>
                    <a:pt x="66850" y="263632"/>
                    <a:pt x="40755" y="237537"/>
                  </a:cubicBezTo>
                  <a:cubicBezTo>
                    <a:pt x="14660" y="211442"/>
                    <a:pt x="0" y="176050"/>
                    <a:pt x="0" y="139146"/>
                  </a:cubicBezTo>
                  <a:lnTo>
                    <a:pt x="0" y="139146"/>
                  </a:lnTo>
                  <a:cubicBezTo>
                    <a:pt x="0" y="102242"/>
                    <a:pt x="14660" y="66850"/>
                    <a:pt x="40755" y="40755"/>
                  </a:cubicBezTo>
                  <a:cubicBezTo>
                    <a:pt x="66850" y="14660"/>
                    <a:pt x="102242" y="0"/>
                    <a:pt x="139146" y="0"/>
                  </a:cubicBezTo>
                  <a:close/>
                </a:path>
              </a:pathLst>
            </a:custGeom>
            <a:solidFill>
              <a:srgbClr val="2F559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04775"/>
              <a:ext cx="1392260" cy="3830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999"/>
                </a:lnSpc>
              </a:pPr>
              <a:r>
                <a:rPr lang="en-US" b="true" sz="4999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CampoScuola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2675706" y="5451983"/>
            <a:ext cx="4555099" cy="695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72"/>
              </a:lnSpc>
            </a:pPr>
            <a:r>
              <a:rPr lang="en-US" sz="5116" b="true">
                <a:solidFill>
                  <a:srgbClr val="000000">
                    <a:alpha val="60784"/>
                  </a:srgbClr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</a:t>
            </a:r>
            <a:r>
              <a:rPr lang="en-US" sz="5116" b="true">
                <a:solidFill>
                  <a:srgbClr val="000000">
                    <a:alpha val="60784"/>
                  </a:srgbClr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obia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29" t="-6397" r="0" b="-285921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500022" y="2549030"/>
            <a:ext cx="5286239" cy="6089136"/>
            <a:chOff x="0" y="0"/>
            <a:chExt cx="1392260" cy="160372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92260" cy="1603723"/>
            </a:xfrm>
            <a:custGeom>
              <a:avLst/>
              <a:gdLst/>
              <a:ahLst/>
              <a:cxnLst/>
              <a:rect r="r" b="b" t="t" l="l"/>
              <a:pathLst>
                <a:path h="1603723" w="1392260">
                  <a:moveTo>
                    <a:pt x="146454" y="0"/>
                  </a:moveTo>
                  <a:lnTo>
                    <a:pt x="1245806" y="0"/>
                  </a:lnTo>
                  <a:cubicBezTo>
                    <a:pt x="1284648" y="0"/>
                    <a:pt x="1321900" y="15430"/>
                    <a:pt x="1349365" y="42895"/>
                  </a:cubicBezTo>
                  <a:cubicBezTo>
                    <a:pt x="1376830" y="70361"/>
                    <a:pt x="1392260" y="107612"/>
                    <a:pt x="1392260" y="146454"/>
                  </a:cubicBezTo>
                  <a:lnTo>
                    <a:pt x="1392260" y="1457269"/>
                  </a:lnTo>
                  <a:cubicBezTo>
                    <a:pt x="1392260" y="1496111"/>
                    <a:pt x="1376830" y="1533362"/>
                    <a:pt x="1349365" y="1560828"/>
                  </a:cubicBezTo>
                  <a:cubicBezTo>
                    <a:pt x="1321900" y="1588293"/>
                    <a:pt x="1284648" y="1603723"/>
                    <a:pt x="1245806" y="1603723"/>
                  </a:cubicBezTo>
                  <a:lnTo>
                    <a:pt x="146454" y="1603723"/>
                  </a:lnTo>
                  <a:cubicBezTo>
                    <a:pt x="107612" y="1603723"/>
                    <a:pt x="70361" y="1588293"/>
                    <a:pt x="42895" y="1560828"/>
                  </a:cubicBezTo>
                  <a:cubicBezTo>
                    <a:pt x="15430" y="1533362"/>
                    <a:pt x="0" y="1496111"/>
                    <a:pt x="0" y="1457269"/>
                  </a:cubicBezTo>
                  <a:lnTo>
                    <a:pt x="0" y="146454"/>
                  </a:lnTo>
                  <a:cubicBezTo>
                    <a:pt x="0" y="107612"/>
                    <a:pt x="15430" y="70361"/>
                    <a:pt x="42895" y="42895"/>
                  </a:cubicBezTo>
                  <a:cubicBezTo>
                    <a:pt x="70361" y="15430"/>
                    <a:pt x="107612" y="0"/>
                    <a:pt x="146454" y="0"/>
                  </a:cubicBezTo>
                  <a:close/>
                </a:path>
              </a:pathLst>
            </a:custGeom>
            <a:solidFill>
              <a:srgbClr val="FFFFFF">
                <a:alpha val="63922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76200"/>
              <a:ext cx="1392260" cy="1679923"/>
            </a:xfrm>
            <a:prstGeom prst="rect">
              <a:avLst/>
            </a:prstGeom>
          </p:spPr>
          <p:txBody>
            <a:bodyPr anchor="ctr" rtlCol="false" tIns="63500" lIns="63500" bIns="63500" rIns="63500"/>
            <a:lstStyle/>
            <a:p>
              <a:pPr algn="ctr">
                <a:lnSpc>
                  <a:spcPts val="5039"/>
                </a:lnSpc>
              </a:pPr>
            </a:p>
            <a:p>
              <a:pPr algn="ctr">
                <a:lnSpc>
                  <a:spcPts val="1540"/>
                </a:lnSpc>
              </a:pPr>
            </a:p>
            <a:p>
              <a:pPr algn="ctr">
                <a:lnSpc>
                  <a:spcPts val="4535"/>
                </a:lnSpc>
              </a:pPr>
              <a:r>
                <a:rPr lang="en-US" sz="3599" b="true">
                  <a:solidFill>
                    <a:srgbClr val="000000">
                      <a:alpha val="63922"/>
                    </a:srgbClr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Avvento e Natale</a:t>
              </a:r>
              <a:r>
                <a:rPr lang="en-US" sz="3599">
                  <a:solidFill>
                    <a:srgbClr val="000000">
                      <a:alpha val="63922"/>
                    </a:srgbClr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 3-6, 7-10, 11-14</a:t>
              </a:r>
            </a:p>
            <a:p>
              <a:pPr algn="ctr">
                <a:lnSpc>
                  <a:spcPts val="4535"/>
                </a:lnSpc>
              </a:pPr>
              <a:r>
                <a:rPr lang="en-US" sz="3599" i="true">
                  <a:solidFill>
                    <a:srgbClr val="000000">
                      <a:alpha val="63922"/>
                    </a:srgbClr>
                  </a:solidFill>
                  <a:latin typeface="Barlow Condensed Italics"/>
                  <a:ea typeface="Barlow Condensed Italics"/>
                  <a:cs typeface="Barlow Condensed Italics"/>
                  <a:sym typeface="Barlow Condensed Italics"/>
                </a:rPr>
                <a:t>Cuori in cammino. Con i Magi seguendo la stella</a:t>
              </a:r>
              <a:r>
                <a:rPr lang="en-US" sz="3599">
                  <a:solidFill>
                    <a:srgbClr val="000000">
                      <a:alpha val="63922"/>
                    </a:srgbClr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 </a:t>
              </a:r>
              <a:r>
                <a:rPr lang="en-US" sz="3599" b="true">
                  <a:solidFill>
                    <a:srgbClr val="000000">
                      <a:alpha val="63922"/>
                    </a:srgbClr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 </a:t>
              </a:r>
            </a:p>
            <a:p>
              <a:pPr algn="ctr">
                <a:lnSpc>
                  <a:spcPts val="4535"/>
                </a:lnSpc>
              </a:pPr>
            </a:p>
            <a:p>
              <a:pPr algn="ctr">
                <a:lnSpc>
                  <a:spcPts val="4535"/>
                </a:lnSpc>
              </a:pPr>
              <a:r>
                <a:rPr lang="en-US" sz="3599" b="true">
                  <a:solidFill>
                    <a:srgbClr val="000000">
                      <a:alpha val="63922"/>
                    </a:srgbClr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Quaresima </a:t>
              </a:r>
              <a:r>
                <a:rPr lang="en-US" sz="3599">
                  <a:solidFill>
                    <a:srgbClr val="000000">
                      <a:alpha val="63922"/>
                    </a:srgbClr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3-6, 7-10, 11-14</a:t>
              </a:r>
            </a:p>
            <a:p>
              <a:pPr algn="ctr">
                <a:lnSpc>
                  <a:spcPts val="4535"/>
                </a:lnSpc>
              </a:pPr>
              <a:r>
                <a:rPr lang="en-US" sz="3599" i="true">
                  <a:solidFill>
                    <a:srgbClr val="000000">
                      <a:alpha val="63922"/>
                    </a:srgbClr>
                  </a:solidFill>
                  <a:latin typeface="Barlow Condensed Italics"/>
                  <a:ea typeface="Barlow Condensed Italics"/>
                  <a:cs typeface="Barlow Condensed Italics"/>
                  <a:sym typeface="Barlow Condensed Italics"/>
                </a:rPr>
                <a:t>In viaggio con Abramo sulla strada della promessa</a:t>
              </a:r>
            </a:p>
            <a:p>
              <a:pPr algn="ctr">
                <a:lnSpc>
                  <a:spcPts val="453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500022" y="2549030"/>
            <a:ext cx="5286239" cy="1056638"/>
            <a:chOff x="0" y="0"/>
            <a:chExt cx="1392260" cy="27829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92260" cy="278292"/>
            </a:xfrm>
            <a:custGeom>
              <a:avLst/>
              <a:gdLst/>
              <a:ahLst/>
              <a:cxnLst/>
              <a:rect r="r" b="b" t="t" l="l"/>
              <a:pathLst>
                <a:path h="278292" w="1392260">
                  <a:moveTo>
                    <a:pt x="139146" y="0"/>
                  </a:moveTo>
                  <a:lnTo>
                    <a:pt x="1253115" y="0"/>
                  </a:lnTo>
                  <a:cubicBezTo>
                    <a:pt x="1290018" y="0"/>
                    <a:pt x="1325411" y="14660"/>
                    <a:pt x="1351506" y="40755"/>
                  </a:cubicBezTo>
                  <a:cubicBezTo>
                    <a:pt x="1377601" y="66850"/>
                    <a:pt x="1392260" y="102242"/>
                    <a:pt x="1392260" y="139146"/>
                  </a:cubicBezTo>
                  <a:lnTo>
                    <a:pt x="1392260" y="139146"/>
                  </a:lnTo>
                  <a:cubicBezTo>
                    <a:pt x="1392260" y="176050"/>
                    <a:pt x="1377601" y="211442"/>
                    <a:pt x="1351506" y="237537"/>
                  </a:cubicBezTo>
                  <a:cubicBezTo>
                    <a:pt x="1325411" y="263632"/>
                    <a:pt x="1290018" y="278292"/>
                    <a:pt x="1253115" y="278292"/>
                  </a:cubicBezTo>
                  <a:lnTo>
                    <a:pt x="139146" y="278292"/>
                  </a:lnTo>
                  <a:cubicBezTo>
                    <a:pt x="102242" y="278292"/>
                    <a:pt x="66850" y="263632"/>
                    <a:pt x="40755" y="237537"/>
                  </a:cubicBezTo>
                  <a:cubicBezTo>
                    <a:pt x="14660" y="211442"/>
                    <a:pt x="0" y="176050"/>
                    <a:pt x="0" y="139146"/>
                  </a:cubicBezTo>
                  <a:lnTo>
                    <a:pt x="0" y="139146"/>
                  </a:lnTo>
                  <a:cubicBezTo>
                    <a:pt x="0" y="102242"/>
                    <a:pt x="14660" y="66850"/>
                    <a:pt x="40755" y="40755"/>
                  </a:cubicBezTo>
                  <a:cubicBezTo>
                    <a:pt x="66850" y="14660"/>
                    <a:pt x="102242" y="0"/>
                    <a:pt x="139146" y="0"/>
                  </a:cubicBezTo>
                  <a:close/>
                </a:path>
              </a:pathLst>
            </a:custGeom>
            <a:solidFill>
              <a:srgbClr val="2F5597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1392260" cy="3830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999"/>
                </a:lnSpc>
              </a:pPr>
              <a:r>
                <a:rPr lang="en-US" b="true" sz="4999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Sussidi 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581793" y="2172764"/>
            <a:ext cx="11124413" cy="2084912"/>
            <a:chOff x="0" y="0"/>
            <a:chExt cx="15612613" cy="2926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612613" cy="2926080"/>
            </a:xfrm>
            <a:custGeom>
              <a:avLst/>
              <a:gdLst/>
              <a:ahLst/>
              <a:cxnLst/>
              <a:rect r="r" b="b" t="t" l="l"/>
              <a:pathLst>
                <a:path h="2926080" w="15612613">
                  <a:moveTo>
                    <a:pt x="0" y="0"/>
                  </a:moveTo>
                  <a:lnTo>
                    <a:pt x="15612613" y="0"/>
                  </a:lnTo>
                  <a:lnTo>
                    <a:pt x="15612613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72999" r="-18307" b="-7299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15612613" cy="2926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80"/>
                </a:lnSpc>
              </a:pPr>
              <a:r>
                <a:rPr lang="en-US" sz="54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LA STAMPA ASSOCIATIVA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6883584"/>
            <a:ext cx="7020253" cy="2676984"/>
          </a:xfrm>
          <a:custGeom>
            <a:avLst/>
            <a:gdLst/>
            <a:ahLst/>
            <a:cxnLst/>
            <a:rect r="r" b="b" t="t" l="l"/>
            <a:pathLst>
              <a:path h="2676984" w="7020253">
                <a:moveTo>
                  <a:pt x="0" y="0"/>
                </a:moveTo>
                <a:lnTo>
                  <a:pt x="7020253" y="0"/>
                </a:lnTo>
                <a:lnTo>
                  <a:pt x="7020253" y="2676984"/>
                </a:lnTo>
                <a:lnTo>
                  <a:pt x="0" y="26769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68468" y="6757858"/>
            <a:ext cx="6810318" cy="2928437"/>
          </a:xfrm>
          <a:custGeom>
            <a:avLst/>
            <a:gdLst/>
            <a:ahLst/>
            <a:cxnLst/>
            <a:rect r="r" b="b" t="t" l="l"/>
            <a:pathLst>
              <a:path h="2928437" w="6810318">
                <a:moveTo>
                  <a:pt x="0" y="0"/>
                </a:moveTo>
                <a:lnTo>
                  <a:pt x="6810317" y="0"/>
                </a:lnTo>
                <a:lnTo>
                  <a:pt x="6810317" y="2928436"/>
                </a:lnTo>
                <a:lnTo>
                  <a:pt x="0" y="29284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601885" y="2862751"/>
            <a:ext cx="13084230" cy="5359325"/>
          </a:xfrm>
          <a:custGeom>
            <a:avLst/>
            <a:gdLst/>
            <a:ahLst/>
            <a:cxnLst/>
            <a:rect r="r" b="b" t="t" l="l"/>
            <a:pathLst>
              <a:path h="5359325" w="13084230">
                <a:moveTo>
                  <a:pt x="0" y="0"/>
                </a:moveTo>
                <a:lnTo>
                  <a:pt x="13084230" y="0"/>
                </a:lnTo>
                <a:lnTo>
                  <a:pt x="13084230" y="5359325"/>
                </a:lnTo>
                <a:lnTo>
                  <a:pt x="0" y="5359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82" t="0" r="-882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529" t="-6397" r="0" b="-285921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3711727" y="8741418"/>
            <a:ext cx="3930848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60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Cambia volto!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868329" y="2114721"/>
            <a:ext cx="11219271" cy="2084912"/>
            <a:chOff x="0" y="0"/>
            <a:chExt cx="15745741" cy="2926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745741" cy="2926080"/>
            </a:xfrm>
            <a:custGeom>
              <a:avLst/>
              <a:gdLst/>
              <a:ahLst/>
              <a:cxnLst/>
              <a:rect r="r" b="b" t="t" l="l"/>
              <a:pathLst>
                <a:path h="2926080" w="15745741">
                  <a:moveTo>
                    <a:pt x="0" y="0"/>
                  </a:moveTo>
                  <a:lnTo>
                    <a:pt x="15745741" y="0"/>
                  </a:lnTo>
                  <a:lnTo>
                    <a:pt x="15745741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72999" r="-17307" b="-7299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15745741" cy="2926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480"/>
                </a:lnSpc>
              </a:pPr>
              <a:r>
                <a:rPr lang="en-US" sz="54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IL CAMMINO ASSEMBLEARE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3091846" y="3929090"/>
            <a:ext cx="12411149" cy="5329210"/>
          </a:xfrm>
          <a:custGeom>
            <a:avLst/>
            <a:gdLst/>
            <a:ahLst/>
            <a:cxnLst/>
            <a:rect r="r" b="b" t="t" l="l"/>
            <a:pathLst>
              <a:path h="5329210" w="12411149">
                <a:moveTo>
                  <a:pt x="0" y="0"/>
                </a:moveTo>
                <a:lnTo>
                  <a:pt x="12411149" y="0"/>
                </a:lnTo>
                <a:lnTo>
                  <a:pt x="12411149" y="5329210"/>
                </a:lnTo>
                <a:lnTo>
                  <a:pt x="0" y="53292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8420" t="0" r="0" b="-8017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29" t="-6397" r="0" b="-28592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-1786948" y="4998908"/>
            <a:ext cx="6259690" cy="2300046"/>
            <a:chOff x="0" y="0"/>
            <a:chExt cx="9033828" cy="33193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033828" cy="3319369"/>
            </a:xfrm>
            <a:custGeom>
              <a:avLst/>
              <a:gdLst/>
              <a:ahLst/>
              <a:cxnLst/>
              <a:rect r="r" b="b" t="t" l="l"/>
              <a:pathLst>
                <a:path h="3319369" w="9033828">
                  <a:moveTo>
                    <a:pt x="0" y="0"/>
                  </a:moveTo>
                  <a:lnTo>
                    <a:pt x="9033828" y="0"/>
                  </a:lnTo>
                  <a:lnTo>
                    <a:pt x="9033828" y="3319369"/>
                  </a:lnTo>
                  <a:lnTo>
                    <a:pt x="0" y="33193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4350" r="-104463" b="-5250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9033828" cy="33193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599"/>
                </a:lnSpc>
              </a:pPr>
              <a:r>
                <a:rPr lang="en-US" sz="104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Preghiera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3522873" y="3037885"/>
            <a:ext cx="11242253" cy="592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6"/>
              </a:lnSpc>
            </a:pPr>
            <a:r>
              <a:rPr lang="en-US" sz="3905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La speranza c’è, quando uno crede</a:t>
            </a:r>
          </a:p>
          <a:p>
            <a:pPr algn="ctr">
              <a:lnSpc>
                <a:spcPts val="4686"/>
              </a:lnSpc>
            </a:pPr>
            <a:r>
              <a:rPr lang="en-US" sz="3905" b="true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Che non un sogno, ma corpo vivo è la terra,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E ch</a:t>
            </a: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e vista, tatto e udito non mentono.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E tutte le cose che qui ho conosciuto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Son come un giardino, quando stai sulla soglia.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Entrarvi non si può. Ma c’è di sicuro.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Se guardassimo meglio e più saggiamente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Un nuovo fiore ancora e più d’una stella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905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Nel giardino del mondo scorgeremmo.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29" t="-6397" r="0" b="-28592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106949" y="3273142"/>
            <a:ext cx="10074101" cy="468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b="true" sz="39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Taluni dicono che l’occhio ci inganna</a:t>
            </a:r>
          </a:p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b="true" sz="39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E che non c’è nulla, solo apparenza.</a:t>
            </a:r>
          </a:p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b="true" sz="39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Ma proprio questi non hanno speranza.</a:t>
            </a:r>
          </a:p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b="true" sz="39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Pensano che appena l’uomo volta le spalle</a:t>
            </a:r>
          </a:p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b="true" sz="39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Il mondo intero dietro a lui più non sia,</a:t>
            </a:r>
          </a:p>
          <a:p>
            <a:pPr algn="ctr">
              <a:lnSpc>
                <a:spcPts val="4680"/>
              </a:lnSpc>
              <a:spcBef>
                <a:spcPct val="0"/>
              </a:spcBef>
            </a:pPr>
            <a:r>
              <a:rPr lang="en-US" b="true" sz="3900">
                <a:solidFill>
                  <a:srgbClr val="125BA5"/>
                </a:solidFill>
                <a:latin typeface="Arial Bold"/>
                <a:ea typeface="Arial Bold"/>
                <a:cs typeface="Arial Bold"/>
                <a:sym typeface="Arial Bold"/>
              </a:rPr>
              <a:t>Come da mani di ladro portato via.</a:t>
            </a:r>
          </a:p>
          <a:p>
            <a:pPr algn="ctr">
              <a:lnSpc>
                <a:spcPts val="4680"/>
              </a:lnSpc>
              <a:spcBef>
                <a:spcPct val="0"/>
              </a:spcBef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500" i="true">
                <a:solidFill>
                  <a:srgbClr val="125BA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Czesław Miłosz, Speranza</a:t>
            </a:r>
          </a:p>
        </p:txBody>
      </p:sp>
      <p:grpSp>
        <p:nvGrpSpPr>
          <p:cNvPr name="Group 5" id="5"/>
          <p:cNvGrpSpPr/>
          <p:nvPr/>
        </p:nvGrpSpPr>
        <p:grpSpPr>
          <a:xfrm rot="-5400000">
            <a:off x="-1786948" y="4978432"/>
            <a:ext cx="6259690" cy="2300046"/>
            <a:chOff x="0" y="0"/>
            <a:chExt cx="9033828" cy="33193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033828" cy="3319369"/>
            </a:xfrm>
            <a:custGeom>
              <a:avLst/>
              <a:gdLst/>
              <a:ahLst/>
              <a:cxnLst/>
              <a:rect r="r" b="b" t="t" l="l"/>
              <a:pathLst>
                <a:path h="3319369" w="9033828">
                  <a:moveTo>
                    <a:pt x="0" y="0"/>
                  </a:moveTo>
                  <a:lnTo>
                    <a:pt x="9033828" y="0"/>
                  </a:lnTo>
                  <a:lnTo>
                    <a:pt x="9033828" y="3319369"/>
                  </a:lnTo>
                  <a:lnTo>
                    <a:pt x="0" y="33193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4350" r="-104463" b="-5250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9033828" cy="33193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599"/>
                </a:lnSpc>
              </a:pPr>
              <a:r>
                <a:rPr lang="en-US" sz="10499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Preghiera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48589" y="456161"/>
            <a:ext cx="16896394" cy="2251081"/>
            <a:chOff x="0" y="0"/>
            <a:chExt cx="22528525" cy="3001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812" cy="3001442"/>
            </a:xfrm>
            <a:custGeom>
              <a:avLst/>
              <a:gdLst/>
              <a:ahLst/>
              <a:cxnLst/>
              <a:rect r="r" b="b" t="t" l="l"/>
              <a:pathLst>
                <a:path h="3001442" w="8195812">
                  <a:moveTo>
                    <a:pt x="0" y="0"/>
                  </a:moveTo>
                  <a:lnTo>
                    <a:pt x="8195812" y="0"/>
                  </a:lnTo>
                  <a:lnTo>
                    <a:pt x="8195812" y="3001442"/>
                  </a:lnTo>
                  <a:lnTo>
                    <a:pt x="0" y="300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29" t="-6397" r="0" b="-28592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8459993" y="403548"/>
              <a:ext cx="4068532" cy="1688441"/>
            </a:xfrm>
            <a:custGeom>
              <a:avLst/>
              <a:gdLst/>
              <a:ahLst/>
              <a:cxnLst/>
              <a:rect r="r" b="b" t="t" l="l"/>
              <a:pathLst>
                <a:path h="1688441" w="4068532">
                  <a:moveTo>
                    <a:pt x="0" y="0"/>
                  </a:moveTo>
                  <a:lnTo>
                    <a:pt x="4068532" y="0"/>
                  </a:lnTo>
                  <a:lnTo>
                    <a:pt x="4068532" y="1688440"/>
                  </a:lnTo>
                  <a:lnTo>
                    <a:pt x="0" y="1688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3511">
            <a:off x="1843132" y="505149"/>
            <a:ext cx="19254386" cy="11962457"/>
          </a:xfrm>
          <a:custGeom>
            <a:avLst/>
            <a:gdLst/>
            <a:ahLst/>
            <a:cxnLst/>
            <a:rect r="r" b="b" t="t" l="l"/>
            <a:pathLst>
              <a:path h="11962457" w="19254386">
                <a:moveTo>
                  <a:pt x="0" y="0"/>
                </a:moveTo>
                <a:lnTo>
                  <a:pt x="19254386" y="0"/>
                </a:lnTo>
                <a:lnTo>
                  <a:pt x="19254386" y="11962457"/>
                </a:lnTo>
                <a:lnTo>
                  <a:pt x="0" y="11962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0" r="-77111" b="-303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6042933" cy="12710623"/>
          </a:xfrm>
          <a:custGeom>
            <a:avLst/>
            <a:gdLst/>
            <a:ahLst/>
            <a:cxnLst/>
            <a:rect r="r" b="b" t="t" l="l"/>
            <a:pathLst>
              <a:path h="12710623" w="26042933">
                <a:moveTo>
                  <a:pt x="0" y="0"/>
                </a:moveTo>
                <a:lnTo>
                  <a:pt x="26042933" y="0"/>
                </a:lnTo>
                <a:lnTo>
                  <a:pt x="26042933" y="12710623"/>
                </a:lnTo>
                <a:lnTo>
                  <a:pt x="0" y="12710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61" t="0" r="-546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320844" y="3697557"/>
            <a:ext cx="11430000" cy="4121826"/>
            <a:chOff x="0" y="0"/>
            <a:chExt cx="16376122" cy="59054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376121" cy="5905470"/>
            </a:xfrm>
            <a:custGeom>
              <a:avLst/>
              <a:gdLst/>
              <a:ahLst/>
              <a:cxnLst/>
              <a:rect r="r" b="b" t="t" l="l"/>
              <a:pathLst>
                <a:path h="5905470" w="16376121">
                  <a:moveTo>
                    <a:pt x="0" y="0"/>
                  </a:moveTo>
                  <a:lnTo>
                    <a:pt x="16376121" y="0"/>
                  </a:lnTo>
                  <a:lnTo>
                    <a:pt x="16376121" y="5905470"/>
                  </a:lnTo>
                  <a:lnTo>
                    <a:pt x="0" y="5905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542" r="609" b="913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16376122" cy="59054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120"/>
                </a:lnSpc>
              </a:pPr>
              <a:r>
                <a:rPr lang="en-US" sz="10100">
                  <a:solidFill>
                    <a:srgbClr val="125BA5"/>
                  </a:solidFill>
                  <a:latin typeface="More Sugar"/>
                  <a:ea typeface="More Sugar"/>
                  <a:cs typeface="More Sugar"/>
                  <a:sym typeface="More Sugar"/>
                </a:rPr>
                <a:t>BUON CAMMINO!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0366062" y="864641"/>
            <a:ext cx="6089318" cy="8614420"/>
          </a:xfrm>
          <a:custGeom>
            <a:avLst/>
            <a:gdLst/>
            <a:ahLst/>
            <a:cxnLst/>
            <a:rect r="r" b="b" t="t" l="l"/>
            <a:pathLst>
              <a:path h="8614420" w="6089318">
                <a:moveTo>
                  <a:pt x="0" y="0"/>
                </a:moveTo>
                <a:lnTo>
                  <a:pt x="6089318" y="0"/>
                </a:lnTo>
                <a:lnTo>
                  <a:pt x="6089318" y="8614421"/>
                </a:lnTo>
                <a:lnTo>
                  <a:pt x="0" y="86144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894222">
            <a:off x="-741628" y="6159158"/>
            <a:ext cx="4969407" cy="5154080"/>
          </a:xfrm>
          <a:custGeom>
            <a:avLst/>
            <a:gdLst/>
            <a:ahLst/>
            <a:cxnLst/>
            <a:rect r="r" b="b" t="t" l="l"/>
            <a:pathLst>
              <a:path h="5154080" w="4969407">
                <a:moveTo>
                  <a:pt x="0" y="0"/>
                </a:moveTo>
                <a:lnTo>
                  <a:pt x="4969406" y="0"/>
                </a:lnTo>
                <a:lnTo>
                  <a:pt x="4969406" y="5154080"/>
                </a:lnTo>
                <a:lnTo>
                  <a:pt x="0" y="51540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77213" y="1003421"/>
            <a:ext cx="8785506" cy="3217397"/>
          </a:xfrm>
          <a:custGeom>
            <a:avLst/>
            <a:gdLst/>
            <a:ahLst/>
            <a:cxnLst/>
            <a:rect r="r" b="b" t="t" l="l"/>
            <a:pathLst>
              <a:path h="3217397" w="8785506">
                <a:moveTo>
                  <a:pt x="0" y="0"/>
                </a:moveTo>
                <a:lnTo>
                  <a:pt x="8785506" y="0"/>
                </a:lnTo>
                <a:lnTo>
                  <a:pt x="8785506" y="3217398"/>
                </a:lnTo>
                <a:lnTo>
                  <a:pt x="0" y="32173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29" t="-6397" r="0" b="-285921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DAHUZSgUGWQ</dc:identifier>
  <dcterms:modified xsi:type="dcterms:W3CDTF">2011-08-01T06:04:30Z</dcterms:modified>
  <cp:revision>1</cp:revision>
  <dc:title>webinar 29 sett 2026</dc:title>
</cp:coreProperties>
</file>