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6"/>
  </p:notesMasterIdLst>
  <p:sldIdLst>
    <p:sldId id="256" r:id="rId2"/>
    <p:sldId id="257" r:id="rId3"/>
    <p:sldId id="269" r:id="rId4"/>
    <p:sldId id="259" r:id="rId5"/>
    <p:sldId id="260" r:id="rId6"/>
    <p:sldId id="261" r:id="rId7"/>
    <p:sldId id="258" r:id="rId8"/>
    <p:sldId id="263" r:id="rId9"/>
    <p:sldId id="262" r:id="rId10"/>
    <p:sldId id="265" r:id="rId11"/>
    <p:sldId id="264" r:id="rId12"/>
    <p:sldId id="266" r:id="rId13"/>
    <p:sldId id="267" r:id="rId14"/>
    <p:sldId id="268" r:id="rId15"/>
    <p:sldId id="270" r:id="rId16"/>
    <p:sldId id="272" r:id="rId17"/>
    <p:sldId id="271" r:id="rId18"/>
    <p:sldId id="274" r:id="rId19"/>
    <p:sldId id="273" r:id="rId20"/>
    <p:sldId id="275" r:id="rId21"/>
    <p:sldId id="277" r:id="rId22"/>
    <p:sldId id="278" r:id="rId23"/>
    <p:sldId id="279" r:id="rId24"/>
    <p:sldId id="276" r:id="rId25"/>
    <p:sldId id="280" r:id="rId26"/>
    <p:sldId id="281" r:id="rId27"/>
    <p:sldId id="282" r:id="rId28"/>
    <p:sldId id="284" r:id="rId29"/>
    <p:sldId id="283" r:id="rId30"/>
    <p:sldId id="285" r:id="rId31"/>
    <p:sldId id="287" r:id="rId32"/>
    <p:sldId id="289" r:id="rId33"/>
    <p:sldId id="290" r:id="rId34"/>
    <p:sldId id="291" r:id="rId35"/>
    <p:sldId id="288" r:id="rId36"/>
    <p:sldId id="292" r:id="rId37"/>
    <p:sldId id="293" r:id="rId38"/>
    <p:sldId id="295" r:id="rId39"/>
    <p:sldId id="294" r:id="rId40"/>
    <p:sldId id="296" r:id="rId41"/>
    <p:sldId id="297" r:id="rId42"/>
    <p:sldId id="299" r:id="rId43"/>
    <p:sldId id="300" r:id="rId44"/>
    <p:sldId id="298" r:id="rId45"/>
    <p:sldId id="301" r:id="rId46"/>
    <p:sldId id="302" r:id="rId47"/>
    <p:sldId id="304" r:id="rId48"/>
    <p:sldId id="303" r:id="rId49"/>
    <p:sldId id="305" r:id="rId50"/>
    <p:sldId id="306" r:id="rId51"/>
    <p:sldId id="307" r:id="rId52"/>
    <p:sldId id="309" r:id="rId53"/>
    <p:sldId id="310" r:id="rId54"/>
    <p:sldId id="311" r:id="rId55"/>
    <p:sldId id="312" r:id="rId56"/>
    <p:sldId id="313" r:id="rId57"/>
    <p:sldId id="308" r:id="rId58"/>
    <p:sldId id="315" r:id="rId59"/>
    <p:sldId id="314" r:id="rId60"/>
    <p:sldId id="316" r:id="rId61"/>
    <p:sldId id="318" r:id="rId62"/>
    <p:sldId id="319" r:id="rId63"/>
    <p:sldId id="320" r:id="rId64"/>
    <p:sldId id="321" r:id="rId65"/>
    <p:sldId id="322" r:id="rId66"/>
    <p:sldId id="317" r:id="rId67"/>
    <p:sldId id="323" r:id="rId68"/>
    <p:sldId id="325" r:id="rId69"/>
    <p:sldId id="324" r:id="rId70"/>
    <p:sldId id="327" r:id="rId71"/>
    <p:sldId id="326" r:id="rId72"/>
    <p:sldId id="328" r:id="rId73"/>
    <p:sldId id="329" r:id="rId74"/>
    <p:sldId id="331" r:id="rId75"/>
    <p:sldId id="332" r:id="rId76"/>
    <p:sldId id="333" r:id="rId77"/>
    <p:sldId id="334" r:id="rId78"/>
    <p:sldId id="335" r:id="rId79"/>
    <p:sldId id="336" r:id="rId80"/>
    <p:sldId id="337" r:id="rId81"/>
    <p:sldId id="338" r:id="rId82"/>
    <p:sldId id="339" r:id="rId83"/>
    <p:sldId id="330" r:id="rId84"/>
    <p:sldId id="340" r:id="rId85"/>
  </p:sldIdLst>
  <p:sldSz cx="12192000" cy="6858000"/>
  <p:notesSz cx="6858000" cy="9144000"/>
  <p:embeddedFontLst>
    <p:embeddedFont>
      <p:font typeface="Think Thick" charset="0"/>
      <p:regular r:id="rId87"/>
    </p:embeddedFont>
    <p:embeddedFont>
      <p:font typeface="Gill Sans MT" pitchFamily="34" charset="0"/>
      <p:regular r:id="rId88"/>
      <p:bold r:id="rId89"/>
      <p:italic r:id="rId90"/>
      <p:boldItalic r:id="rId91"/>
    </p:embeddedFont>
    <p:embeddedFont>
      <p:font typeface="Calibri" pitchFamily="34" charset="0"/>
      <p:regular r:id="rId92"/>
      <p:bold r:id="rId93"/>
      <p:italic r:id="rId94"/>
      <p:boldItalic r:id="rId95"/>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88"/>
    <a:srgbClr val="FFFF00"/>
    <a:srgbClr val="008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3.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4.fntdata"/><Relationship Id="rId95"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7.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3DEBA-2F77-4D2E-ACA6-F0230D81D76E}" type="datetimeFigureOut">
              <a:rPr lang="it-IT" smtClean="0"/>
              <a:t>03/08/2013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18D2B-1A40-4881-BC69-519F53777C7D}" type="slidenum">
              <a:rPr lang="it-IT" smtClean="0"/>
              <a:t>‹N›</a:t>
            </a:fld>
            <a:endParaRPr lang="it-IT"/>
          </a:p>
        </p:txBody>
      </p:sp>
    </p:spTree>
    <p:extLst>
      <p:ext uri="{BB962C8B-B14F-4D97-AF65-F5344CB8AC3E}">
        <p14:creationId xmlns:p14="http://schemas.microsoft.com/office/powerpoint/2010/main" val="168725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9E5B10A-5689-4A73-955F-831B9CD589B8}" type="datetimeFigureOut">
              <a:rPr lang="it-IT" smtClean="0"/>
              <a:t>03/08/2013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401156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9E5B10A-5689-4A73-955F-831B9CD589B8}" type="datetimeFigureOut">
              <a:rPr lang="it-IT" smtClean="0"/>
              <a:t>03/08/2013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426980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9E5B10A-5689-4A73-955F-831B9CD589B8}" type="datetimeFigureOut">
              <a:rPr lang="it-IT" smtClean="0"/>
              <a:t>03/08/2013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204858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ctr">
              <a:defRPr b="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9E5B10A-5689-4A73-955F-831B9CD589B8}" type="datetimeFigureOut">
              <a:rPr lang="it-IT" smtClean="0"/>
              <a:t>03/08/2013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393051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ctr"/>
          <a:lstStyle>
            <a:lvl1pPr algn="ctr">
              <a:lnSpc>
                <a:spcPct val="100000"/>
              </a:lnSpc>
              <a:defRPr sz="5400"/>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831850" y="4589463"/>
            <a:ext cx="10515600" cy="1500187"/>
          </a:xfrm>
        </p:spPr>
        <p:txBody>
          <a:bodyPr anchor="ctr"/>
          <a:lstStyle>
            <a:lvl1pPr marL="0" indent="0" algn="ctr">
              <a:lnSpc>
                <a:spcPct val="100000"/>
              </a:lnSpc>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smtClean="0"/>
              <a:t>Fare clic per modificare stili del testo dello schema</a:t>
            </a:r>
          </a:p>
        </p:txBody>
      </p:sp>
      <p:sp>
        <p:nvSpPr>
          <p:cNvPr id="4" name="Segnaposto data 3"/>
          <p:cNvSpPr>
            <a:spLocks noGrp="1"/>
          </p:cNvSpPr>
          <p:nvPr>
            <p:ph type="dt" sz="half" idx="10"/>
          </p:nvPr>
        </p:nvSpPr>
        <p:spPr/>
        <p:txBody>
          <a:bodyPr/>
          <a:lstStyle/>
          <a:p>
            <a:fld id="{79E5B10A-5689-4A73-955F-831B9CD589B8}" type="datetimeFigureOut">
              <a:rPr lang="it-IT" smtClean="0"/>
              <a:t>03/08/2013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251843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9E5B10A-5689-4A73-955F-831B9CD589B8}" type="datetimeFigureOut">
              <a:rPr lang="it-IT" smtClean="0"/>
              <a:t>03/08/2013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7281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9E5B10A-5689-4A73-955F-831B9CD589B8}" type="datetimeFigureOut">
              <a:rPr lang="it-IT" smtClean="0"/>
              <a:t>03/08/2013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301929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9E5B10A-5689-4A73-955F-831B9CD589B8}" type="datetimeFigureOut">
              <a:rPr lang="it-IT" smtClean="0"/>
              <a:t>03/08/2013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129617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9E5B10A-5689-4A73-955F-831B9CD589B8}" type="datetimeFigureOut">
              <a:rPr lang="it-IT" smtClean="0"/>
              <a:t>03/08/2013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342228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9E5B10A-5689-4A73-955F-831B9CD589B8}" type="datetimeFigureOut">
              <a:rPr lang="it-IT" smtClean="0"/>
              <a:t>03/08/2013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278332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9E5B10A-5689-4A73-955F-831B9CD589B8}" type="datetimeFigureOut">
              <a:rPr lang="it-IT" smtClean="0"/>
              <a:t>03/08/2013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649C68-B92A-446E-A170-1CD63CD0E41E}" type="slidenum">
              <a:rPr lang="it-IT" smtClean="0"/>
              <a:t>‹N›</a:t>
            </a:fld>
            <a:endParaRPr lang="it-IT"/>
          </a:p>
        </p:txBody>
      </p:sp>
    </p:spTree>
    <p:extLst>
      <p:ext uri="{BB962C8B-B14F-4D97-AF65-F5344CB8AC3E}">
        <p14:creationId xmlns:p14="http://schemas.microsoft.com/office/powerpoint/2010/main" val="186879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6414" b="52843"/>
          <a:stretch/>
        </p:blipFill>
        <p:spPr>
          <a:xfrm>
            <a:off x="0" y="0"/>
            <a:ext cx="12192000" cy="6857999"/>
          </a:xfrm>
          <a:prstGeom prst="rect">
            <a:avLst/>
          </a:prstGeom>
        </p:spPr>
      </p:pic>
      <p:sp>
        <p:nvSpPr>
          <p:cNvPr id="2" name="Segnaposto titolo 1"/>
          <p:cNvSpPr>
            <a:spLocks noGrp="1"/>
          </p:cNvSpPr>
          <p:nvPr>
            <p:ph type="title"/>
          </p:nvPr>
        </p:nvSpPr>
        <p:spPr>
          <a:xfrm>
            <a:off x="838200" y="365125"/>
            <a:ext cx="10515600" cy="1325563"/>
          </a:xfrm>
          <a:prstGeom prst="rect">
            <a:avLst/>
          </a:prstGeom>
          <a:solidFill>
            <a:srgbClr val="0070C0">
              <a:alpha val="74902"/>
            </a:srgbClr>
          </a:solidFill>
        </p:spPr>
        <p:txBody>
          <a:bodyPr vert="horz" lIns="91440" tIns="45720" rIns="91440" bIns="45720" rtlCol="0" anchor="ctr">
            <a:no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838200" y="1825625"/>
            <a:ext cx="10515600" cy="4351338"/>
          </a:xfrm>
          <a:prstGeom prst="rect">
            <a:avLst/>
          </a:prstGeom>
          <a:solidFill>
            <a:srgbClr val="008000">
              <a:alpha val="74902"/>
            </a:srgbClr>
          </a:solidFill>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5B10A-5689-4A73-955F-831B9CD589B8}" type="datetimeFigureOut">
              <a:rPr lang="it-IT" smtClean="0"/>
              <a:t>03/08/2013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49C68-B92A-446E-A170-1CD63CD0E41E}" type="slidenum">
              <a:rPr lang="it-IT" smtClean="0"/>
              <a:t>‹N›</a:t>
            </a:fld>
            <a:endParaRPr lang="it-IT"/>
          </a:p>
        </p:txBody>
      </p:sp>
    </p:spTree>
    <p:extLst>
      <p:ext uri="{BB962C8B-B14F-4D97-AF65-F5344CB8AC3E}">
        <p14:creationId xmlns:p14="http://schemas.microsoft.com/office/powerpoint/2010/main" val="860510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400" kern="1200">
          <a:solidFill>
            <a:schemeClr val="bg1"/>
          </a:solidFill>
          <a:latin typeface="Think Thick" panose="03000600000000000000"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sp>
        <p:nvSpPr>
          <p:cNvPr id="5" name="Sottotitolo 4"/>
          <p:cNvSpPr>
            <a:spLocks noGrp="1"/>
          </p:cNvSpPr>
          <p:nvPr>
            <p:ph type="subTitle" idx="1"/>
          </p:nvPr>
        </p:nvSpPr>
        <p:spPr/>
        <p:txBody>
          <a:bodyPr anchor="ctr"/>
          <a:lstStyle/>
          <a:p>
            <a:r>
              <a:rPr lang="it-IT" dirty="0" smtClean="0"/>
              <a:t>PRESENTAZIONE CAMMINO ACR 2013-14</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82401"/>
            <a:ext cx="9144000" cy="3696216"/>
          </a:xfrm>
          <a:prstGeom prst="rect">
            <a:avLst/>
          </a:prstGeom>
        </p:spPr>
      </p:pic>
    </p:spTree>
    <p:extLst>
      <p:ext uri="{BB962C8B-B14F-4D97-AF65-F5344CB8AC3E}">
        <p14:creationId xmlns:p14="http://schemas.microsoft.com/office/powerpoint/2010/main" val="2060694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Nel contesto ecclesiale [1]</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sz="3600" dirty="0"/>
              <a:t>È possibile rispondere in prima persona,</a:t>
            </a:r>
            <a:r>
              <a:rPr lang="it-IT" sz="3600" b="1" dirty="0">
                <a:solidFill>
                  <a:srgbClr val="FFFF00"/>
                </a:solidFill>
              </a:rPr>
              <a:t> “credo”,</a:t>
            </a:r>
            <a:r>
              <a:rPr lang="it-IT" sz="3600" dirty="0"/>
              <a:t> solo perché si appartiene a una comunione grande, solo perché si dice anche </a:t>
            </a:r>
            <a:r>
              <a:rPr lang="it-IT" sz="3600" b="1" dirty="0">
                <a:solidFill>
                  <a:srgbClr val="FFFF00"/>
                </a:solidFill>
              </a:rPr>
              <a:t>“crediamo”</a:t>
            </a:r>
            <a:r>
              <a:rPr lang="it-IT" sz="3600" dirty="0"/>
              <a:t>. Questa apertura al “noi” ecclesiale avviene secondo l’apertura propria dell’amore di Dio, che non è solo rapporto tra Padre e Figlio, tra “io” e “tu”, ma nello Spirito è anche un “noi”, una comunione di persone. Ecco perché chi crede non è mai solo, e perché</a:t>
            </a:r>
            <a:r>
              <a:rPr lang="it-IT" sz="3600" b="1" dirty="0"/>
              <a:t> </a:t>
            </a:r>
            <a:r>
              <a:rPr lang="it-IT" sz="3600" b="1" dirty="0">
                <a:solidFill>
                  <a:srgbClr val="FFFF00"/>
                </a:solidFill>
              </a:rPr>
              <a:t>la fede tende a diffondersi, ad invitare altri alla sua gioia</a:t>
            </a:r>
            <a:r>
              <a:rPr lang="it-IT" sz="3600" dirty="0"/>
              <a:t> (LF. 39</a:t>
            </a:r>
            <a:r>
              <a:rPr lang="it-IT" sz="3600" dirty="0" smtClean="0"/>
              <a:t>)</a:t>
            </a:r>
            <a:endParaRPr lang="it-IT" sz="3600" dirty="0"/>
          </a:p>
        </p:txBody>
      </p:sp>
    </p:spTree>
    <p:extLst>
      <p:ext uri="{BB962C8B-B14F-4D97-AF65-F5344CB8AC3E}">
        <p14:creationId xmlns:p14="http://schemas.microsoft.com/office/powerpoint/2010/main" val="1256367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Nel contesto ecclesiale [2]</a:t>
            </a:r>
            <a:endParaRPr lang="it-IT" dirty="0"/>
          </a:p>
        </p:txBody>
      </p:sp>
      <p:sp>
        <p:nvSpPr>
          <p:cNvPr id="3" name="Segnaposto contenuto 2"/>
          <p:cNvSpPr>
            <a:spLocks noGrp="1"/>
          </p:cNvSpPr>
          <p:nvPr>
            <p:ph idx="1"/>
          </p:nvPr>
        </p:nvSpPr>
        <p:spPr/>
        <p:txBody>
          <a:bodyPr>
            <a:normAutofit/>
          </a:bodyPr>
          <a:lstStyle/>
          <a:p>
            <a:pPr marL="0" indent="0">
              <a:buNone/>
            </a:pPr>
            <a:r>
              <a:rPr lang="it-IT" sz="3600" dirty="0"/>
              <a:t>La fede nel Dio dal volto umano </a:t>
            </a:r>
            <a:r>
              <a:rPr lang="it-IT" sz="3600" b="1" dirty="0">
                <a:solidFill>
                  <a:srgbClr val="FFFF00"/>
                </a:solidFill>
              </a:rPr>
              <a:t>porta la gioia nel mondo.</a:t>
            </a:r>
            <a:r>
              <a:rPr lang="it-IT" sz="3600" dirty="0"/>
              <a:t> E’ in questo modo che la comunità dei credenti testimonia l’</a:t>
            </a:r>
            <a:r>
              <a:rPr lang="it-IT" sz="3600" b="1" dirty="0"/>
              <a:t>amore profondo della Chiesa per l’uomo e per il suo futuro</a:t>
            </a:r>
            <a:r>
              <a:rPr lang="it-IT" sz="3600" dirty="0"/>
              <a:t>. […] Il messaggio cristiano pone l’accento sulla forza e sulla </a:t>
            </a:r>
            <a:r>
              <a:rPr lang="it-IT" sz="3600" b="1" dirty="0">
                <a:solidFill>
                  <a:srgbClr val="FFFF00"/>
                </a:solidFill>
              </a:rPr>
              <a:t>pienezza di gioia</a:t>
            </a:r>
            <a:r>
              <a:rPr lang="it-IT" sz="3600" dirty="0"/>
              <a:t> (</a:t>
            </a:r>
            <a:r>
              <a:rPr lang="it-IT" sz="3600" dirty="0" err="1"/>
              <a:t>cfr</a:t>
            </a:r>
            <a:r>
              <a:rPr lang="it-IT" sz="3600" dirty="0"/>
              <a:t> </a:t>
            </a:r>
            <a:r>
              <a:rPr lang="it-IT" sz="3600" i="1" dirty="0" err="1"/>
              <a:t>Gv</a:t>
            </a:r>
            <a:r>
              <a:rPr lang="it-IT" sz="3600" i="1" dirty="0"/>
              <a:t> </a:t>
            </a:r>
            <a:r>
              <a:rPr lang="it-IT" sz="3600" dirty="0"/>
              <a:t>17,13) donate dalla fede, che sono infinitamente più grandi di ogni desiderio e attesa umani (EVB, 8;33)  </a:t>
            </a:r>
          </a:p>
        </p:txBody>
      </p:sp>
    </p:spTree>
    <p:extLst>
      <p:ext uri="{BB962C8B-B14F-4D97-AF65-F5344CB8AC3E}">
        <p14:creationId xmlns:p14="http://schemas.microsoft.com/office/powerpoint/2010/main" val="2295585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pPr>
              <a:lnSpc>
                <a:spcPct val="150000"/>
              </a:lnSpc>
            </a:pPr>
            <a:r>
              <a:rPr lang="it-IT" sz="4400" dirty="0" smtClean="0"/>
              <a:t>Anno della compagnia</a:t>
            </a:r>
            <a:endParaRPr lang="it-IT" sz="4400" dirty="0"/>
          </a:p>
        </p:txBody>
      </p:sp>
      <p:sp>
        <p:nvSpPr>
          <p:cNvPr id="3" name="Segnaposto contenuto 2"/>
          <p:cNvSpPr>
            <a:spLocks noGrp="1"/>
          </p:cNvSpPr>
          <p:nvPr>
            <p:ph type="body" idx="1"/>
          </p:nvPr>
        </p:nvSpPr>
        <p:spPr/>
        <p:txBody>
          <a:bodyPr anchor="ctr">
            <a:normAutofit/>
          </a:bodyPr>
          <a:lstStyle/>
          <a:p>
            <a:pPr marL="0" indent="0" algn="ctr">
              <a:lnSpc>
                <a:spcPct val="100000"/>
              </a:lnSpc>
              <a:buNone/>
            </a:pPr>
            <a:r>
              <a:rPr lang="it-IT" sz="4000" b="1" cap="small" dirty="0">
                <a:solidFill>
                  <a:srgbClr val="FFFF00"/>
                </a:solidFill>
              </a:rPr>
              <a:t>iniziazione alla vita della </a:t>
            </a:r>
            <a:r>
              <a:rPr lang="it-IT" sz="4000" b="1" cap="small" dirty="0" smtClean="0">
                <a:solidFill>
                  <a:srgbClr val="FFFF00"/>
                </a:solidFill>
              </a:rPr>
              <a:t>Chiesa:</a:t>
            </a:r>
            <a:r>
              <a:rPr lang="it-IT" sz="4000" cap="small" dirty="0" smtClean="0"/>
              <a:t> </a:t>
            </a:r>
          </a:p>
          <a:p>
            <a:pPr marL="0" indent="0" algn="ctr">
              <a:lnSpc>
                <a:spcPct val="100000"/>
              </a:lnSpc>
              <a:buNone/>
            </a:pPr>
            <a:r>
              <a:rPr lang="it-IT" sz="4000" cap="small" dirty="0" smtClean="0"/>
              <a:t> vita </a:t>
            </a:r>
            <a:r>
              <a:rPr lang="it-IT" sz="4000" cap="small" dirty="0"/>
              <a:t>di comunione e di </a:t>
            </a:r>
            <a:r>
              <a:rPr lang="it-IT" sz="4000" cap="small" dirty="0" smtClean="0"/>
              <a:t>fraternità</a:t>
            </a:r>
            <a:endParaRPr lang="it-IT" sz="4000" dirty="0"/>
          </a:p>
        </p:txBody>
      </p:sp>
    </p:spTree>
    <p:extLst>
      <p:ext uri="{BB962C8B-B14F-4D97-AF65-F5344CB8AC3E}">
        <p14:creationId xmlns:p14="http://schemas.microsoft.com/office/powerpoint/2010/main" val="3982518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Compagnia - dal </a:t>
            </a:r>
            <a:r>
              <a:rPr lang="it-IT" dirty="0" smtClean="0">
                <a:solidFill>
                  <a:srgbClr val="FFFF00"/>
                </a:solidFill>
              </a:rPr>
              <a:t>Progetto Formativo</a:t>
            </a:r>
            <a:endParaRPr lang="it-IT" dirty="0">
              <a:solidFill>
                <a:srgbClr val="FFFF00"/>
              </a:solidFill>
            </a:endParaRPr>
          </a:p>
        </p:txBody>
      </p:sp>
      <p:sp>
        <p:nvSpPr>
          <p:cNvPr id="3" name="Segnaposto contenuto 2"/>
          <p:cNvSpPr>
            <a:spLocks noGrp="1"/>
          </p:cNvSpPr>
          <p:nvPr>
            <p:ph idx="1"/>
          </p:nvPr>
        </p:nvSpPr>
        <p:spPr/>
        <p:txBody>
          <a:bodyPr>
            <a:normAutofit/>
          </a:bodyPr>
          <a:lstStyle/>
          <a:p>
            <a:pPr marL="0" indent="0">
              <a:buNone/>
            </a:pPr>
            <a:r>
              <a:rPr lang="it-IT" sz="4000" b="1" dirty="0">
                <a:solidFill>
                  <a:srgbClr val="FF3788"/>
                </a:solidFill>
                <a:effectLst>
                  <a:outerShdw blurRad="38100" dist="38100" dir="2700000" algn="tl">
                    <a:srgbClr val="000000">
                      <a:alpha val="43137"/>
                    </a:srgbClr>
                  </a:outerShdw>
                </a:effectLst>
              </a:rPr>
              <a:t>Una vita che trae luce dalla fede e una fede che non perde lo spessore dell’esistenza</a:t>
            </a:r>
            <a:r>
              <a:rPr lang="it-IT" sz="4000" dirty="0"/>
              <a:t>; un mondo che nell’incerto cammino verso il Regno trova nella </a:t>
            </a:r>
            <a:r>
              <a:rPr lang="it-IT" sz="4000" b="1" dirty="0">
                <a:solidFill>
                  <a:srgbClr val="FFFF00"/>
                </a:solidFill>
              </a:rPr>
              <a:t>Chiesa</a:t>
            </a:r>
            <a:r>
              <a:rPr lang="it-IT" sz="4000" dirty="0"/>
              <a:t> il riferimento sicuro e una Chiesa che non cammina chiusa in se stessa, perché sa di dover costruire con tutti ponti di comunione</a:t>
            </a:r>
            <a:r>
              <a:rPr lang="it-IT" sz="4000" dirty="0" smtClean="0"/>
              <a:t>.</a:t>
            </a:r>
            <a:endParaRPr lang="it-IT" sz="4000" dirty="0"/>
          </a:p>
        </p:txBody>
      </p:sp>
    </p:spTree>
    <p:extLst>
      <p:ext uri="{BB962C8B-B14F-4D97-AF65-F5344CB8AC3E}">
        <p14:creationId xmlns:p14="http://schemas.microsoft.com/office/powerpoint/2010/main" val="2234156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Compagnia - da </a:t>
            </a:r>
            <a:r>
              <a:rPr lang="it-IT" dirty="0" smtClean="0">
                <a:solidFill>
                  <a:srgbClr val="FFFF00"/>
                </a:solidFill>
              </a:rPr>
              <a:t>Bella e l’ACR</a:t>
            </a:r>
            <a:endParaRPr lang="it-IT" dirty="0">
              <a:solidFill>
                <a:srgbClr val="FFFF00"/>
              </a:solidFill>
            </a:endParaRPr>
          </a:p>
        </p:txBody>
      </p:sp>
      <p:sp>
        <p:nvSpPr>
          <p:cNvPr id="3" name="Segnaposto contenuto 2"/>
          <p:cNvSpPr>
            <a:spLocks noGrp="1"/>
          </p:cNvSpPr>
          <p:nvPr>
            <p:ph idx="1"/>
          </p:nvPr>
        </p:nvSpPr>
        <p:spPr/>
        <p:txBody>
          <a:bodyPr>
            <a:normAutofit fontScale="85000" lnSpcReduction="10000"/>
          </a:bodyPr>
          <a:lstStyle/>
          <a:p>
            <a:r>
              <a:rPr lang="it-IT" sz="4000" dirty="0"/>
              <a:t>Con l’ACR infatti, i bambini e i ragazzi non solo fanno un’</a:t>
            </a:r>
            <a:r>
              <a:rPr lang="it-IT" sz="4000" b="1" dirty="0">
                <a:solidFill>
                  <a:srgbClr val="00B0F0"/>
                </a:solidFill>
              </a:rPr>
              <a:t>esperienza di Chiesa</a:t>
            </a:r>
            <a:r>
              <a:rPr lang="it-IT" sz="4000" dirty="0"/>
              <a:t>, ma di essa iniziano a sentirsi </a:t>
            </a:r>
            <a:r>
              <a:rPr lang="it-IT" sz="4000" b="1" dirty="0">
                <a:solidFill>
                  <a:srgbClr val="FF3788"/>
                </a:solidFill>
              </a:rPr>
              <a:t>corresponsabili</a:t>
            </a:r>
            <a:r>
              <a:rPr lang="it-IT" sz="4000" dirty="0"/>
              <a:t>, ad impegnarsi per essa e soprattutto a ricercare il proprio modo unico e originale di seguire il Signore Gesù. La vita associativa in ACR assume per i bambini e i ragazzi il valore di un’esperienza comunitaria che introduce alla vita nuova in Cristo, nell’amicizia con il Signore Gesù, nelle </a:t>
            </a:r>
            <a:r>
              <a:rPr lang="it-IT" sz="4000" b="1" dirty="0"/>
              <a:t>relazioni nuove vissute nella comunità</a:t>
            </a:r>
            <a:r>
              <a:rPr lang="it-IT" sz="4000" dirty="0"/>
              <a:t> in uno slancio </a:t>
            </a:r>
            <a:r>
              <a:rPr lang="it-IT" sz="4000" b="1" dirty="0"/>
              <a:t>apostolico e missionario</a:t>
            </a:r>
            <a:r>
              <a:rPr lang="it-IT" sz="4000" dirty="0"/>
              <a:t> verso i propri coetanei.</a:t>
            </a:r>
          </a:p>
        </p:txBody>
      </p:sp>
      <p:sp>
        <p:nvSpPr>
          <p:cNvPr id="4" name="Rettangolo 3"/>
          <p:cNvSpPr/>
          <p:nvPr/>
        </p:nvSpPr>
        <p:spPr>
          <a:xfrm rot="7433431">
            <a:off x="6824821" y="912982"/>
            <a:ext cx="1688117" cy="461665"/>
          </a:xfrm>
          <a:prstGeom prst="rect">
            <a:avLst/>
          </a:prstGeom>
        </p:spPr>
        <p:txBody>
          <a:bodyPr wrap="square">
            <a:spAutoFit/>
          </a:bodyPr>
          <a:lstStyle/>
          <a:p>
            <a:r>
              <a:rPr lang="it-IT" sz="2400" dirty="0" smtClean="0">
                <a:solidFill>
                  <a:srgbClr val="FFFF00"/>
                </a:solidFill>
                <a:latin typeface="Think Thick" panose="03000600000000000000" pitchFamily="66" charset="0"/>
              </a:rPr>
              <a:t>’</a:t>
            </a:r>
            <a:endParaRPr lang="it-IT" sz="2400" dirty="0">
              <a:latin typeface="Think Thick" panose="03000600000000000000" pitchFamily="66" charset="0"/>
            </a:endParaRPr>
          </a:p>
        </p:txBody>
      </p:sp>
    </p:spTree>
    <p:extLst>
      <p:ext uri="{BB962C8B-B14F-4D97-AF65-F5344CB8AC3E}">
        <p14:creationId xmlns:p14="http://schemas.microsoft.com/office/powerpoint/2010/main" val="2507266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pPr>
              <a:lnSpc>
                <a:spcPct val="150000"/>
              </a:lnSpc>
            </a:pPr>
            <a:r>
              <a:rPr lang="it-IT" sz="4400" dirty="0" smtClean="0"/>
              <a:t>Idea generale</a:t>
            </a:r>
            <a:endParaRPr lang="it-IT" sz="4400" dirty="0"/>
          </a:p>
        </p:txBody>
      </p:sp>
      <p:sp>
        <p:nvSpPr>
          <p:cNvPr id="3" name="Segnaposto contenuto 2"/>
          <p:cNvSpPr>
            <a:spLocks noGrp="1"/>
          </p:cNvSpPr>
          <p:nvPr>
            <p:ph type="body" idx="1"/>
          </p:nvPr>
        </p:nvSpPr>
        <p:spPr/>
        <p:txBody>
          <a:bodyPr anchor="ctr">
            <a:normAutofit/>
          </a:bodyPr>
          <a:lstStyle/>
          <a:p>
            <a:pPr marL="0" indent="0" algn="ctr">
              <a:lnSpc>
                <a:spcPct val="100000"/>
              </a:lnSpc>
              <a:buNone/>
            </a:pPr>
            <a:endParaRPr lang="it-IT" sz="4000" dirty="0"/>
          </a:p>
        </p:txBody>
      </p:sp>
    </p:spTree>
    <p:extLst>
      <p:ext uri="{BB962C8B-B14F-4D97-AF65-F5344CB8AC3E}">
        <p14:creationId xmlns:p14="http://schemas.microsoft.com/office/powerpoint/2010/main" val="1865753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nSpc>
                <a:spcPct val="150000"/>
              </a:lnSpc>
            </a:pPr>
            <a:r>
              <a:rPr lang="it-IT" dirty="0" smtClean="0"/>
              <a:t>Idea generale [1]</a:t>
            </a:r>
            <a:br>
              <a:rPr lang="it-IT" dirty="0" smtClean="0"/>
            </a:br>
            <a:r>
              <a:rPr lang="it-IT" dirty="0" smtClean="0">
                <a:solidFill>
                  <a:srgbClr val="FFFF00"/>
                </a:solidFill>
              </a:rPr>
              <a:t>La festa della Comunione</a:t>
            </a:r>
            <a:endParaRPr lang="it-IT" dirty="0"/>
          </a:p>
        </p:txBody>
      </p:sp>
      <p:sp>
        <p:nvSpPr>
          <p:cNvPr id="5" name="Segnaposto contenuto 4"/>
          <p:cNvSpPr>
            <a:spLocks noGrp="1"/>
          </p:cNvSpPr>
          <p:nvPr>
            <p:ph idx="1"/>
          </p:nvPr>
        </p:nvSpPr>
        <p:spPr/>
        <p:txBody>
          <a:bodyPr>
            <a:normAutofit/>
          </a:bodyPr>
          <a:lstStyle/>
          <a:p>
            <a:pPr marL="0" indent="0">
              <a:buNone/>
            </a:pPr>
            <a:r>
              <a:rPr lang="it-IT" sz="4000" dirty="0"/>
              <a:t>L’itinerario formativo di quest’anno è caratterizzato dalla categoria della compagnia, incentrata sull’esperienza vissuta nella comunità cristiana. Nel percorso proposto, fase dopo fase, i ragazzi sono aiutati a scoprirsi invitati da Dio alla </a:t>
            </a:r>
            <a:r>
              <a:rPr lang="it-IT" sz="4000" b="1" dirty="0"/>
              <a:t>festa della comunione</a:t>
            </a:r>
            <a:r>
              <a:rPr lang="it-IT" sz="4000" dirty="0"/>
              <a:t> con Lui, che si realizza proprio nella comunità dei discepoli di Cristo. </a:t>
            </a:r>
          </a:p>
        </p:txBody>
      </p:sp>
    </p:spTree>
    <p:extLst>
      <p:ext uri="{BB962C8B-B14F-4D97-AF65-F5344CB8AC3E}">
        <p14:creationId xmlns:p14="http://schemas.microsoft.com/office/powerpoint/2010/main" val="2599125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nSpc>
                <a:spcPct val="150000"/>
              </a:lnSpc>
            </a:pPr>
            <a:r>
              <a:rPr lang="it-IT" dirty="0" smtClean="0"/>
              <a:t>Idea generale [2]</a:t>
            </a:r>
            <a:br>
              <a:rPr lang="it-IT" dirty="0" smtClean="0"/>
            </a:br>
            <a:r>
              <a:rPr lang="it-IT" dirty="0" smtClean="0">
                <a:solidFill>
                  <a:srgbClr val="FFFF00"/>
                </a:solidFill>
              </a:rPr>
              <a:t>La gioia vera e piena</a:t>
            </a:r>
            <a:endParaRPr lang="it-IT" dirty="0"/>
          </a:p>
        </p:txBody>
      </p:sp>
      <p:sp>
        <p:nvSpPr>
          <p:cNvPr id="5" name="Segnaposto contenuto 4"/>
          <p:cNvSpPr>
            <a:spLocks noGrp="1"/>
          </p:cNvSpPr>
          <p:nvPr>
            <p:ph idx="1"/>
          </p:nvPr>
        </p:nvSpPr>
        <p:spPr/>
        <p:txBody>
          <a:bodyPr>
            <a:noAutofit/>
          </a:bodyPr>
          <a:lstStyle/>
          <a:p>
            <a:pPr marL="0" indent="0">
              <a:buNone/>
            </a:pPr>
            <a:r>
              <a:rPr lang="it-IT" sz="3100" dirty="0" smtClean="0"/>
              <a:t>Tutta </a:t>
            </a:r>
            <a:r>
              <a:rPr lang="it-IT" sz="3100" dirty="0"/>
              <a:t>la vita del cristiano è caratterizzata dalla gioia e possiamo quasi dire che una vita cristiana senza gioia non è tale: </a:t>
            </a:r>
          </a:p>
          <a:p>
            <a:r>
              <a:rPr lang="it-IT" sz="3100" dirty="0" smtClean="0"/>
              <a:t>la </a:t>
            </a:r>
            <a:r>
              <a:rPr lang="it-IT" sz="3100" dirty="0"/>
              <a:t>gioia che viene dall’</a:t>
            </a:r>
            <a:r>
              <a:rPr lang="it-IT" sz="3100" b="1" dirty="0">
                <a:solidFill>
                  <a:srgbClr val="FF3788"/>
                </a:solidFill>
              </a:rPr>
              <a:t>incontro con il Signore Gesù,</a:t>
            </a:r>
            <a:r>
              <a:rPr lang="it-IT" sz="3100" dirty="0"/>
              <a:t> attraverso la fede ricevuta mediante il dono del battesimo;</a:t>
            </a:r>
          </a:p>
          <a:p>
            <a:r>
              <a:rPr lang="it-IT" sz="3100" dirty="0" smtClean="0"/>
              <a:t>la </a:t>
            </a:r>
            <a:r>
              <a:rPr lang="it-IT" sz="3100" dirty="0"/>
              <a:t>gioia di sentirsi </a:t>
            </a:r>
            <a:r>
              <a:rPr lang="it-IT" sz="3100" b="1" dirty="0">
                <a:solidFill>
                  <a:srgbClr val="00B0F0"/>
                </a:solidFill>
              </a:rPr>
              <a:t>parte della Chiesa</a:t>
            </a:r>
            <a:r>
              <a:rPr lang="it-IT" sz="3100" dirty="0"/>
              <a:t>, che si raduna per fare festa intorno a Cristo risorto e che si impegna a vivere il Vangelo, la pienezza della gioia;. </a:t>
            </a:r>
          </a:p>
          <a:p>
            <a:r>
              <a:rPr lang="it-IT" sz="3100" dirty="0" smtClean="0"/>
              <a:t>la </a:t>
            </a:r>
            <a:r>
              <a:rPr lang="it-IT" sz="3100" dirty="0"/>
              <a:t>gioia del </a:t>
            </a:r>
            <a:r>
              <a:rPr lang="it-IT" sz="3100" b="1" dirty="0">
                <a:solidFill>
                  <a:srgbClr val="FFC000"/>
                </a:solidFill>
              </a:rPr>
              <a:t>raccontare agli altri</a:t>
            </a:r>
            <a:r>
              <a:rPr lang="it-IT" sz="3100" b="1" dirty="0"/>
              <a:t> </a:t>
            </a:r>
            <a:r>
              <a:rPr lang="it-IT" sz="3100" dirty="0"/>
              <a:t>ciò che ha reso la nostra vita come una festa, per essere annunciatori della buona notizia. </a:t>
            </a:r>
          </a:p>
        </p:txBody>
      </p:sp>
    </p:spTree>
    <p:extLst>
      <p:ext uri="{BB962C8B-B14F-4D97-AF65-F5344CB8AC3E}">
        <p14:creationId xmlns:p14="http://schemas.microsoft.com/office/powerpoint/2010/main" val="1486827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nSpc>
                <a:spcPct val="150000"/>
              </a:lnSpc>
            </a:pPr>
            <a:r>
              <a:rPr lang="it-IT" dirty="0" smtClean="0"/>
              <a:t>Idea generale [3]</a:t>
            </a:r>
            <a:br>
              <a:rPr lang="it-IT" dirty="0" smtClean="0"/>
            </a:br>
            <a:r>
              <a:rPr lang="it-IT" dirty="0" smtClean="0">
                <a:solidFill>
                  <a:srgbClr val="FFFF00"/>
                </a:solidFill>
              </a:rPr>
              <a:t>Tutti invitati, nessuno escluso</a:t>
            </a:r>
            <a:endParaRPr lang="it-IT" dirty="0"/>
          </a:p>
        </p:txBody>
      </p:sp>
      <p:sp>
        <p:nvSpPr>
          <p:cNvPr id="5" name="Segnaposto contenuto 4"/>
          <p:cNvSpPr>
            <a:spLocks noGrp="1"/>
          </p:cNvSpPr>
          <p:nvPr>
            <p:ph idx="1"/>
          </p:nvPr>
        </p:nvSpPr>
        <p:spPr/>
        <p:txBody>
          <a:bodyPr>
            <a:normAutofit fontScale="92500" lnSpcReduction="10000"/>
          </a:bodyPr>
          <a:lstStyle/>
          <a:p>
            <a:pPr marL="0" indent="0">
              <a:buNone/>
            </a:pPr>
            <a:r>
              <a:rPr lang="it-IT" sz="4000" dirty="0"/>
              <a:t>L’universalità della chiamata a fare festa e a entrare in comunione con Dio sperimentata dai ragazzi diventa per loro </a:t>
            </a:r>
            <a:r>
              <a:rPr lang="it-IT" sz="4000" b="1" dirty="0">
                <a:solidFill>
                  <a:srgbClr val="00B0F0"/>
                </a:solidFill>
              </a:rPr>
              <a:t>responsabilità di annunciare a tutti</a:t>
            </a:r>
            <a:r>
              <a:rPr lang="it-IT" sz="4000" b="1" dirty="0"/>
              <a:t>,</a:t>
            </a:r>
            <a:r>
              <a:rPr lang="it-IT" sz="4000" dirty="0"/>
              <a:t> senza escludere nessuno, la buona notizia di cui sono portatori. Mettendosi accanto ai loro coetanei si impegnano dunque a tradurre in scelte concrete il Vangelo, vivono spazi di impegno di </a:t>
            </a:r>
            <a:r>
              <a:rPr lang="it-IT" sz="4000" b="1" dirty="0"/>
              <a:t>cittadinanza attiva</a:t>
            </a:r>
            <a:r>
              <a:rPr lang="it-IT" sz="4000" dirty="0"/>
              <a:t>, imparano a </a:t>
            </a:r>
            <a:r>
              <a:rPr lang="it-IT" sz="4000" b="1" dirty="0">
                <a:solidFill>
                  <a:srgbClr val="FF3788"/>
                </a:solidFill>
              </a:rPr>
              <a:t>servire il bene comune</a:t>
            </a:r>
            <a:r>
              <a:rPr lang="it-IT" sz="4000" dirty="0"/>
              <a:t>, ad abitare e appassionarsi alla vita delle proprie città.</a:t>
            </a:r>
          </a:p>
        </p:txBody>
      </p:sp>
    </p:spTree>
    <p:extLst>
      <p:ext uri="{BB962C8B-B14F-4D97-AF65-F5344CB8AC3E}">
        <p14:creationId xmlns:p14="http://schemas.microsoft.com/office/powerpoint/2010/main" val="1379708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nSpc>
                <a:spcPct val="150000"/>
              </a:lnSpc>
            </a:pPr>
            <a:r>
              <a:rPr lang="it-IT" dirty="0" smtClean="0"/>
              <a:t>Idea generale [4]</a:t>
            </a:r>
            <a:br>
              <a:rPr lang="it-IT" dirty="0" smtClean="0"/>
            </a:br>
            <a:r>
              <a:rPr lang="it-IT" dirty="0" smtClean="0">
                <a:solidFill>
                  <a:srgbClr val="FFFF00"/>
                </a:solidFill>
              </a:rPr>
              <a:t>L’abito della </a:t>
            </a:r>
            <a:r>
              <a:rPr lang="it-IT" dirty="0" err="1" smtClean="0">
                <a:solidFill>
                  <a:srgbClr val="FFFF00"/>
                </a:solidFill>
              </a:rPr>
              <a:t>carita</a:t>
            </a:r>
            <a:endParaRPr lang="it-IT" dirty="0"/>
          </a:p>
        </p:txBody>
      </p:sp>
      <p:sp>
        <p:nvSpPr>
          <p:cNvPr id="5" name="Segnaposto contenuto 4"/>
          <p:cNvSpPr>
            <a:spLocks noGrp="1"/>
          </p:cNvSpPr>
          <p:nvPr>
            <p:ph idx="1"/>
          </p:nvPr>
        </p:nvSpPr>
        <p:spPr/>
        <p:txBody>
          <a:bodyPr>
            <a:normAutofit/>
          </a:bodyPr>
          <a:lstStyle/>
          <a:p>
            <a:pPr marL="0" indent="0">
              <a:buNone/>
            </a:pPr>
            <a:r>
              <a:rPr lang="it-IT" sz="4400" dirty="0"/>
              <a:t>La profonda amicizia con Gesù e una fede costantemente rinnovata diventano garanzie di un cammino che conduce sempre più a rivestirsi dell’</a:t>
            </a:r>
            <a:r>
              <a:rPr lang="it-IT" sz="4400" b="1" dirty="0">
                <a:solidFill>
                  <a:srgbClr val="FFFF00"/>
                </a:solidFill>
              </a:rPr>
              <a:t>abito nuziale della carità</a:t>
            </a:r>
            <a:r>
              <a:rPr lang="it-IT" sz="4400" dirty="0"/>
              <a:t>, amando e servendo il mondo sull’esempio del Maestro.</a:t>
            </a:r>
          </a:p>
        </p:txBody>
      </p:sp>
      <p:sp>
        <p:nvSpPr>
          <p:cNvPr id="6" name="Rettangolo 5"/>
          <p:cNvSpPr/>
          <p:nvPr/>
        </p:nvSpPr>
        <p:spPr>
          <a:xfrm rot="7433431">
            <a:off x="7069520" y="1286471"/>
            <a:ext cx="1688117" cy="461665"/>
          </a:xfrm>
          <a:prstGeom prst="rect">
            <a:avLst/>
          </a:prstGeom>
        </p:spPr>
        <p:txBody>
          <a:bodyPr wrap="square">
            <a:spAutoFit/>
          </a:bodyPr>
          <a:lstStyle/>
          <a:p>
            <a:r>
              <a:rPr lang="it-IT" sz="2400" dirty="0" smtClean="0">
                <a:solidFill>
                  <a:srgbClr val="FFFF00"/>
                </a:solidFill>
                <a:latin typeface="Think Thick" panose="03000600000000000000" pitchFamily="66" charset="0"/>
              </a:rPr>
              <a:t>’</a:t>
            </a:r>
            <a:endParaRPr lang="it-IT" sz="2400" dirty="0">
              <a:latin typeface="Think Thick" panose="03000600000000000000" pitchFamily="66" charset="0"/>
            </a:endParaRPr>
          </a:p>
        </p:txBody>
      </p:sp>
    </p:spTree>
    <p:extLst>
      <p:ext uri="{BB962C8B-B14F-4D97-AF65-F5344CB8AC3E}">
        <p14:creationId xmlns:p14="http://schemas.microsoft.com/office/powerpoint/2010/main" val="1777571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257577" y="283335"/>
            <a:ext cx="11655381" cy="4475878"/>
          </a:xfrm>
          <a:solidFill>
            <a:srgbClr val="0070C0">
              <a:alpha val="94902"/>
            </a:srgbClr>
          </a:solidFill>
        </p:spPr>
        <p:txBody>
          <a:bodyPr/>
          <a:lstStyle/>
          <a:p>
            <a:r>
              <a:rPr lang="it-IT" dirty="0" smtClean="0"/>
              <a:t> </a:t>
            </a:r>
            <a:endParaRPr lang="it-IT" dirty="0"/>
          </a:p>
        </p:txBody>
      </p:sp>
      <p:sp>
        <p:nvSpPr>
          <p:cNvPr id="6" name="Sottotitolo 5"/>
          <p:cNvSpPr>
            <a:spLocks noGrp="1"/>
          </p:cNvSpPr>
          <p:nvPr>
            <p:ph type="subTitle" idx="1"/>
          </p:nvPr>
        </p:nvSpPr>
        <p:spPr>
          <a:xfrm>
            <a:off x="257577" y="5005835"/>
            <a:ext cx="11655381" cy="1655762"/>
          </a:xfrm>
          <a:solidFill>
            <a:srgbClr val="008000">
              <a:alpha val="94902"/>
            </a:srgbClr>
          </a:solidFill>
        </p:spPr>
        <p:txBody>
          <a:bodyPr/>
          <a:lstStyle/>
          <a:p>
            <a:r>
              <a:rPr lang="it-IT" dirty="0" smtClean="0"/>
              <a:t> </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530" y="129133"/>
            <a:ext cx="4790940" cy="6614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1172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nSpc>
                <a:spcPct val="150000"/>
              </a:lnSpc>
            </a:pPr>
            <a:r>
              <a:rPr lang="it-IT" dirty="0" smtClean="0"/>
              <a:t>Giochiamo insieme?</a:t>
            </a:r>
            <a:endParaRPr lang="it-IT" dirty="0"/>
          </a:p>
        </p:txBody>
      </p:sp>
      <p:sp>
        <p:nvSpPr>
          <p:cNvPr id="5" name="Segnaposto testo 4"/>
          <p:cNvSpPr>
            <a:spLocks noGrp="1"/>
          </p:cNvSpPr>
          <p:nvPr>
            <p:ph type="body" idx="1"/>
          </p:nvPr>
        </p:nvSpPr>
        <p:spPr/>
        <p:txBody>
          <a:bodyPr>
            <a:normAutofit/>
          </a:bodyPr>
          <a:lstStyle/>
          <a:p>
            <a:r>
              <a:rPr lang="it-IT" sz="3600" b="1" cap="small" dirty="0"/>
              <a:t>La domanda di </a:t>
            </a:r>
            <a:r>
              <a:rPr lang="it-IT" sz="3600" b="1" cap="small" dirty="0" smtClean="0"/>
              <a:t>vita:</a:t>
            </a:r>
          </a:p>
          <a:p>
            <a:r>
              <a:rPr lang="it-IT" sz="3600" b="1" cap="small" dirty="0" smtClean="0">
                <a:solidFill>
                  <a:srgbClr val="FFFF00"/>
                </a:solidFill>
              </a:rPr>
              <a:t>domanda </a:t>
            </a:r>
            <a:r>
              <a:rPr lang="it-IT" sz="3600" b="1" cap="small" dirty="0">
                <a:solidFill>
                  <a:srgbClr val="FFFF00"/>
                </a:solidFill>
              </a:rPr>
              <a:t>di prossimità/accoglienza</a:t>
            </a:r>
            <a:endParaRPr lang="it-IT" sz="3600" dirty="0">
              <a:solidFill>
                <a:srgbClr val="FFFF00"/>
              </a:solidFill>
            </a:endParaRPr>
          </a:p>
        </p:txBody>
      </p:sp>
    </p:spTree>
    <p:extLst>
      <p:ext uri="{BB962C8B-B14F-4D97-AF65-F5344CB8AC3E}">
        <p14:creationId xmlns:p14="http://schemas.microsoft.com/office/powerpoint/2010/main" val="285014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nSpc>
                <a:spcPct val="150000"/>
              </a:lnSpc>
            </a:pPr>
            <a:r>
              <a:rPr lang="it-IT" dirty="0"/>
              <a:t>Giochiamo insieme? </a:t>
            </a:r>
            <a:br>
              <a:rPr lang="it-IT" dirty="0"/>
            </a:br>
            <a:r>
              <a:rPr lang="it-IT" sz="2000" dirty="0" smtClean="0">
                <a:solidFill>
                  <a:srgbClr val="FFFF00"/>
                </a:solidFill>
              </a:rPr>
              <a:t>Un </a:t>
            </a:r>
            <a:r>
              <a:rPr lang="it-IT" sz="2000" dirty="0">
                <a:solidFill>
                  <a:srgbClr val="FFFF00"/>
                </a:solidFill>
              </a:rPr>
              <a:t>bisogno di </a:t>
            </a:r>
            <a:r>
              <a:rPr lang="it-IT" sz="2000" dirty="0" err="1" smtClean="0">
                <a:solidFill>
                  <a:srgbClr val="FFFF00"/>
                </a:solidFill>
              </a:rPr>
              <a:t>reciprocita</a:t>
            </a:r>
            <a:r>
              <a:rPr lang="it-IT" sz="2000" dirty="0" smtClean="0">
                <a:solidFill>
                  <a:srgbClr val="FFFF00"/>
                </a:solidFill>
              </a:rPr>
              <a:t> </a:t>
            </a:r>
            <a:r>
              <a:rPr lang="it-IT" sz="2000" dirty="0">
                <a:solidFill>
                  <a:srgbClr val="FFFF00"/>
                </a:solidFill>
              </a:rPr>
              <a:t>e di relazione [1] </a:t>
            </a:r>
          </a:p>
        </p:txBody>
      </p:sp>
      <p:sp>
        <p:nvSpPr>
          <p:cNvPr id="5" name="Segnaposto contenuto 4"/>
          <p:cNvSpPr>
            <a:spLocks noGrp="1"/>
          </p:cNvSpPr>
          <p:nvPr>
            <p:ph idx="1"/>
          </p:nvPr>
        </p:nvSpPr>
        <p:spPr/>
        <p:txBody>
          <a:bodyPr>
            <a:normAutofit lnSpcReduction="10000"/>
          </a:bodyPr>
          <a:lstStyle/>
          <a:p>
            <a:pPr marL="0" indent="0">
              <a:buNone/>
            </a:pPr>
            <a:r>
              <a:rPr lang="it-IT" sz="3200" dirty="0"/>
              <a:t>Nel formulare questa domanda, i ragazzi non pretendono di essere diversi da ciò che sono, non si fingono più grandi o più capaci; al contrario chiedono al loro interlocutore – grande o piccolo che sia – di fare uno sforzo per </a:t>
            </a:r>
            <a:r>
              <a:rPr lang="it-IT" sz="3200" b="1" dirty="0">
                <a:solidFill>
                  <a:srgbClr val="0070C0"/>
                </a:solidFill>
                <a:effectLst>
                  <a:outerShdw blurRad="38100" dist="38100" dir="2700000" algn="tl">
                    <a:srgbClr val="000000">
                      <a:alpha val="43137"/>
                    </a:srgbClr>
                  </a:outerShdw>
                </a:effectLst>
              </a:rPr>
              <a:t>andare verso di loro</a:t>
            </a:r>
            <a:r>
              <a:rPr lang="it-IT" sz="3200" dirty="0"/>
              <a:t>, di essere accolti nella loro dimensione di piccoli.  La richiesta di “giocare insieme” nasconde quindi un bisogno di </a:t>
            </a:r>
            <a:r>
              <a:rPr lang="it-IT" sz="3200" b="1" dirty="0">
                <a:solidFill>
                  <a:srgbClr val="FF3788"/>
                </a:solidFill>
                <a:effectLst>
                  <a:outerShdw blurRad="38100" dist="38100" dir="2700000" algn="tl">
                    <a:srgbClr val="000000">
                      <a:alpha val="43137"/>
                    </a:srgbClr>
                  </a:outerShdw>
                </a:effectLst>
              </a:rPr>
              <a:t>reciprocità e di relazione</a:t>
            </a:r>
            <a:r>
              <a:rPr lang="it-IT" sz="3200" dirty="0"/>
              <a:t>: ho bisogno di </a:t>
            </a:r>
            <a:r>
              <a:rPr lang="it-IT" sz="3200" b="1" dirty="0"/>
              <a:t>stare con te</a:t>
            </a:r>
            <a:r>
              <a:rPr lang="it-IT" sz="3200" dirty="0"/>
              <a:t>, ho bisogno di te per </a:t>
            </a:r>
            <a:r>
              <a:rPr lang="it-IT" sz="3200" b="1" dirty="0"/>
              <a:t>crescere e sperimentarmi</a:t>
            </a:r>
            <a:r>
              <a:rPr lang="it-IT" sz="3200" dirty="0"/>
              <a:t>, ho bisogno di sapere che </a:t>
            </a:r>
            <a:r>
              <a:rPr lang="it-IT" sz="3200" b="1" dirty="0"/>
              <a:t>insieme stiamo bene</a:t>
            </a:r>
            <a:r>
              <a:rPr lang="it-IT" sz="3200" dirty="0"/>
              <a:t>, che tu hai voglia di starmi accanto</a:t>
            </a:r>
            <a:r>
              <a:rPr lang="it-IT" sz="3200" dirty="0" smtClean="0"/>
              <a:t>.</a:t>
            </a:r>
            <a:endParaRPr lang="it-IT" sz="3200" dirty="0"/>
          </a:p>
        </p:txBody>
      </p:sp>
      <p:sp>
        <p:nvSpPr>
          <p:cNvPr id="7" name="Rettangolo 6"/>
          <p:cNvSpPr/>
          <p:nvPr/>
        </p:nvSpPr>
        <p:spPr>
          <a:xfrm rot="7433431">
            <a:off x="5382389" y="1381643"/>
            <a:ext cx="1688117" cy="400110"/>
          </a:xfrm>
          <a:prstGeom prst="rect">
            <a:avLst/>
          </a:prstGeom>
        </p:spPr>
        <p:txBody>
          <a:bodyPr wrap="square">
            <a:spAutoFit/>
          </a:bodyPr>
          <a:lstStyle/>
          <a:p>
            <a:r>
              <a:rPr lang="it-IT" sz="2000" dirty="0" smtClean="0">
                <a:solidFill>
                  <a:srgbClr val="FFFF00"/>
                </a:solidFill>
                <a:latin typeface="Think Thick" panose="03000600000000000000" pitchFamily="66" charset="0"/>
              </a:rPr>
              <a:t>’</a:t>
            </a:r>
            <a:endParaRPr lang="it-IT" sz="2000" dirty="0">
              <a:latin typeface="Think Thick" panose="03000600000000000000" pitchFamily="66" charset="0"/>
            </a:endParaRPr>
          </a:p>
        </p:txBody>
      </p:sp>
    </p:spTree>
    <p:extLst>
      <p:ext uri="{BB962C8B-B14F-4D97-AF65-F5344CB8AC3E}">
        <p14:creationId xmlns:p14="http://schemas.microsoft.com/office/powerpoint/2010/main" val="1213063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429520"/>
            <a:ext cx="10515600" cy="1325563"/>
          </a:xfrm>
        </p:spPr>
        <p:txBody>
          <a:bodyPr/>
          <a:lstStyle/>
          <a:p>
            <a:pPr>
              <a:lnSpc>
                <a:spcPct val="150000"/>
              </a:lnSpc>
            </a:pPr>
            <a:r>
              <a:rPr lang="it-IT" dirty="0" smtClean="0"/>
              <a:t>Giochiamo insieme? </a:t>
            </a:r>
            <a:br>
              <a:rPr lang="it-IT" dirty="0" smtClean="0"/>
            </a:br>
            <a:r>
              <a:rPr lang="it-IT" sz="2000" dirty="0" smtClean="0">
                <a:solidFill>
                  <a:srgbClr val="FFFF00"/>
                </a:solidFill>
              </a:rPr>
              <a:t>Non e mai "solo un gioco" [2] </a:t>
            </a:r>
            <a:endParaRPr lang="it-IT" sz="2000" dirty="0">
              <a:solidFill>
                <a:srgbClr val="FFFF00"/>
              </a:solidFill>
            </a:endParaRPr>
          </a:p>
        </p:txBody>
      </p:sp>
      <p:sp>
        <p:nvSpPr>
          <p:cNvPr id="5" name="Segnaposto contenuto 4"/>
          <p:cNvSpPr>
            <a:spLocks noGrp="1"/>
          </p:cNvSpPr>
          <p:nvPr>
            <p:ph idx="1"/>
          </p:nvPr>
        </p:nvSpPr>
        <p:spPr/>
        <p:txBody>
          <a:bodyPr>
            <a:normAutofit fontScale="92500" lnSpcReduction="10000"/>
          </a:bodyPr>
          <a:lstStyle/>
          <a:p>
            <a:pPr marL="0" indent="0" algn="just">
              <a:buNone/>
            </a:pPr>
            <a:r>
              <a:rPr lang="it-IT" sz="3200" dirty="0"/>
              <a:t>Per la sua natura strettamente legata alla relazione, i ragazzi non invitano chiunque al gioco, ma scelgono la compagnia con molta </a:t>
            </a:r>
            <a:r>
              <a:rPr lang="it-IT" sz="3200" b="1" dirty="0">
                <a:solidFill>
                  <a:srgbClr val="0070C0"/>
                </a:solidFill>
                <a:effectLst>
                  <a:outerShdw blurRad="38100" dist="38100" dir="2700000" algn="tl">
                    <a:srgbClr val="000000">
                      <a:alpha val="43137"/>
                    </a:srgbClr>
                  </a:outerShdw>
                </a:effectLst>
              </a:rPr>
              <a:t>serietà</a:t>
            </a:r>
            <a:r>
              <a:rPr lang="it-IT" sz="3200" dirty="0"/>
              <a:t>. L’invito giunge solo alle persone di cui si fidano o a quelle da cui sono incuriosite e con cui vogliono instaurare un dialogo. Giocare insieme implica la </a:t>
            </a:r>
            <a:r>
              <a:rPr lang="it-IT" sz="3200" b="1" dirty="0">
                <a:solidFill>
                  <a:srgbClr val="FF3788"/>
                </a:solidFill>
                <a:effectLst>
                  <a:outerShdw blurRad="38100" dist="38100" dir="2700000" algn="tl">
                    <a:srgbClr val="000000">
                      <a:alpha val="43137"/>
                    </a:srgbClr>
                  </a:outerShdw>
                </a:effectLst>
              </a:rPr>
              <a:t>condivisione di qualcosa di bello</a:t>
            </a:r>
            <a:r>
              <a:rPr lang="it-IT" sz="3200" dirty="0"/>
              <a:t>, che </a:t>
            </a:r>
            <a:r>
              <a:rPr lang="it-IT" sz="3200" b="1" dirty="0">
                <a:solidFill>
                  <a:srgbClr val="00B0F0"/>
                </a:solidFill>
                <a:effectLst>
                  <a:outerShdw blurRad="38100" dist="38100" dir="2700000" algn="tl">
                    <a:srgbClr val="000000">
                      <a:alpha val="43137"/>
                    </a:srgbClr>
                  </a:outerShdw>
                </a:effectLst>
              </a:rPr>
              <a:t>aggiunge valore alle loro relazioni</a:t>
            </a:r>
            <a:r>
              <a:rPr lang="it-IT" sz="3200" b="1" dirty="0"/>
              <a:t>.</a:t>
            </a:r>
            <a:r>
              <a:rPr lang="it-IT" sz="3200" dirty="0"/>
              <a:t> I ragazzi conoscono bene il significato di questo invito perché sanno che il gioco non ha esito positivo quando si è eseguito tutto correttamente, ma quando</a:t>
            </a:r>
            <a:r>
              <a:rPr lang="it-IT" sz="3200" b="1" dirty="0"/>
              <a:t> </a:t>
            </a:r>
            <a:r>
              <a:rPr lang="it-IT" sz="3200" b="1" dirty="0">
                <a:solidFill>
                  <a:srgbClr val="002060"/>
                </a:solidFill>
                <a:effectLst>
                  <a:outerShdw blurRad="38100" dist="38100" dir="2700000" algn="tl">
                    <a:srgbClr val="000000">
                      <a:alpha val="43137"/>
                    </a:srgbClr>
                  </a:outerShdw>
                </a:effectLst>
              </a:rPr>
              <a:t>tutti i partecipanti sono stati bene</a:t>
            </a:r>
            <a:r>
              <a:rPr lang="it-IT" sz="3200" dirty="0"/>
              <a:t>. La gioia è un sentimento che scaturisce dal </a:t>
            </a:r>
            <a:r>
              <a:rPr lang="it-IT" sz="3200" b="1" dirty="0"/>
              <a:t>livello profondo di relazione</a:t>
            </a:r>
            <a:r>
              <a:rPr lang="it-IT" sz="3200" dirty="0"/>
              <a:t> che, grazie al gioco, si è stati in grado di raggiungere.</a:t>
            </a:r>
          </a:p>
        </p:txBody>
      </p:sp>
      <p:sp>
        <p:nvSpPr>
          <p:cNvPr id="7" name="Rettangolo 6"/>
          <p:cNvSpPr/>
          <p:nvPr/>
        </p:nvSpPr>
        <p:spPr>
          <a:xfrm rot="7433431">
            <a:off x="2625313" y="1421399"/>
            <a:ext cx="1688117" cy="400110"/>
          </a:xfrm>
          <a:prstGeom prst="rect">
            <a:avLst/>
          </a:prstGeom>
        </p:spPr>
        <p:txBody>
          <a:bodyPr wrap="square">
            <a:spAutoFit/>
          </a:bodyPr>
          <a:lstStyle/>
          <a:p>
            <a:r>
              <a:rPr lang="it-IT" sz="2000" dirty="0" smtClean="0">
                <a:solidFill>
                  <a:srgbClr val="FFFF00"/>
                </a:solidFill>
                <a:latin typeface="Think Thick" panose="03000600000000000000" pitchFamily="66" charset="0"/>
              </a:rPr>
              <a:t>’</a:t>
            </a:r>
            <a:endParaRPr lang="it-IT" sz="2000" dirty="0">
              <a:latin typeface="Think Thick" panose="03000600000000000000" pitchFamily="66" charset="0"/>
            </a:endParaRPr>
          </a:p>
        </p:txBody>
      </p:sp>
    </p:spTree>
    <p:extLst>
      <p:ext uri="{BB962C8B-B14F-4D97-AF65-F5344CB8AC3E}">
        <p14:creationId xmlns:p14="http://schemas.microsoft.com/office/powerpoint/2010/main" val="469061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429520"/>
            <a:ext cx="10515600" cy="1325563"/>
          </a:xfrm>
        </p:spPr>
        <p:txBody>
          <a:bodyPr/>
          <a:lstStyle/>
          <a:p>
            <a:pPr>
              <a:lnSpc>
                <a:spcPct val="150000"/>
              </a:lnSpc>
            </a:pPr>
            <a:r>
              <a:rPr lang="it-IT" dirty="0" smtClean="0"/>
              <a:t>Giochiamo insieme? </a:t>
            </a:r>
            <a:br>
              <a:rPr lang="it-IT" dirty="0" smtClean="0"/>
            </a:br>
            <a:r>
              <a:rPr lang="it-IT" sz="2000" dirty="0" smtClean="0">
                <a:solidFill>
                  <a:srgbClr val="FFFF00"/>
                </a:solidFill>
              </a:rPr>
              <a:t>Un invito coinvolgente [3]</a:t>
            </a:r>
            <a:endParaRPr lang="it-IT" sz="2000" dirty="0">
              <a:solidFill>
                <a:srgbClr val="FFFF00"/>
              </a:solidFill>
            </a:endParaRPr>
          </a:p>
        </p:txBody>
      </p:sp>
      <p:sp>
        <p:nvSpPr>
          <p:cNvPr id="5" name="Segnaposto contenuto 4"/>
          <p:cNvSpPr>
            <a:spLocks noGrp="1"/>
          </p:cNvSpPr>
          <p:nvPr>
            <p:ph idx="1"/>
          </p:nvPr>
        </p:nvSpPr>
        <p:spPr/>
        <p:txBody>
          <a:bodyPr>
            <a:normAutofit fontScale="92500"/>
          </a:bodyPr>
          <a:lstStyle/>
          <a:p>
            <a:r>
              <a:rPr lang="it-IT" sz="3200" dirty="0"/>
              <a:t>Nella loro esperienza, i ragazzi non sempre ricevono risposte positive a questo invito: il </a:t>
            </a:r>
            <a:r>
              <a:rPr lang="it-IT" sz="3200" b="1" dirty="0">
                <a:solidFill>
                  <a:srgbClr val="00B0F0"/>
                </a:solidFill>
                <a:effectLst>
                  <a:outerShdw blurRad="38100" dist="38100" dir="2700000" algn="tl">
                    <a:srgbClr val="000000">
                      <a:alpha val="43137"/>
                    </a:srgbClr>
                  </a:outerShdw>
                </a:effectLst>
              </a:rPr>
              <a:t>mondo adulto </a:t>
            </a:r>
            <a:r>
              <a:rPr lang="it-IT" sz="3200" b="1" dirty="0" smtClean="0">
                <a:solidFill>
                  <a:srgbClr val="00B0F0"/>
                </a:solidFill>
                <a:effectLst>
                  <a:outerShdw blurRad="38100" dist="38100" dir="2700000" algn="tl">
                    <a:srgbClr val="000000">
                      <a:alpha val="43137"/>
                    </a:srgbClr>
                  </a:outerShdw>
                </a:effectLst>
              </a:rPr>
              <a:t>fatica </a:t>
            </a:r>
            <a:r>
              <a:rPr lang="it-IT" sz="3200" dirty="0" smtClean="0">
                <a:solidFill>
                  <a:srgbClr val="00B0F0"/>
                </a:solidFill>
                <a:effectLst>
                  <a:outerShdw blurRad="38100" dist="38100" dir="2700000" algn="tl">
                    <a:srgbClr val="000000">
                      <a:alpha val="43137"/>
                    </a:srgbClr>
                  </a:outerShdw>
                </a:effectLst>
              </a:rPr>
              <a:t>a</a:t>
            </a:r>
            <a:r>
              <a:rPr lang="it-IT" sz="3200" b="1" dirty="0" smtClean="0">
                <a:solidFill>
                  <a:srgbClr val="00B0F0"/>
                </a:solidFill>
                <a:effectLst>
                  <a:outerShdw blurRad="38100" dist="38100" dir="2700000" algn="tl">
                    <a:srgbClr val="000000">
                      <a:alpha val="43137"/>
                    </a:srgbClr>
                  </a:outerShdw>
                </a:effectLst>
              </a:rPr>
              <a:t> “mettersi </a:t>
            </a:r>
            <a:r>
              <a:rPr lang="it-IT" sz="3200" b="1" dirty="0">
                <a:solidFill>
                  <a:srgbClr val="00B0F0"/>
                </a:solidFill>
                <a:effectLst>
                  <a:outerShdw blurRad="38100" dist="38100" dir="2700000" algn="tl">
                    <a:srgbClr val="000000">
                      <a:alpha val="43137"/>
                    </a:srgbClr>
                  </a:outerShdw>
                </a:effectLst>
              </a:rPr>
              <a:t>in gioco”</a:t>
            </a:r>
            <a:r>
              <a:rPr lang="it-IT" sz="3200" dirty="0"/>
              <a:t> e, considerando il gioco come una cosa dedicata esclusivamente ai piccoli, preferisce proporre forme </a:t>
            </a:r>
            <a:r>
              <a:rPr lang="it-IT" sz="3200" dirty="0">
                <a:solidFill>
                  <a:srgbClr val="FF3788"/>
                </a:solidFill>
                <a:effectLst>
                  <a:outerShdw blurRad="38100" dist="38100" dir="2700000" algn="tl">
                    <a:srgbClr val="000000">
                      <a:alpha val="43137"/>
                    </a:srgbClr>
                  </a:outerShdw>
                </a:effectLst>
              </a:rPr>
              <a:t>meno coinvolgenti</a:t>
            </a:r>
            <a:r>
              <a:rPr lang="it-IT" sz="3200" dirty="0"/>
              <a:t> o appaltarlo a </a:t>
            </a:r>
            <a:r>
              <a:rPr lang="it-IT" sz="3200" dirty="0">
                <a:solidFill>
                  <a:srgbClr val="FF3788"/>
                </a:solidFill>
                <a:effectLst>
                  <a:outerShdw blurRad="38100" dist="38100" dir="2700000" algn="tl">
                    <a:srgbClr val="000000">
                      <a:alpha val="43137"/>
                    </a:srgbClr>
                  </a:outerShdw>
                </a:effectLst>
              </a:rPr>
              <a:t>professionisti</a:t>
            </a:r>
            <a:r>
              <a:rPr lang="it-IT" sz="3200" dirty="0"/>
              <a:t> del settore o, infine, relegarlo in </a:t>
            </a:r>
            <a:r>
              <a:rPr lang="it-IT" sz="3200" dirty="0">
                <a:solidFill>
                  <a:srgbClr val="FF3788"/>
                </a:solidFill>
                <a:effectLst>
                  <a:outerShdw blurRad="38100" dist="38100" dir="2700000" algn="tl">
                    <a:srgbClr val="000000">
                      <a:alpha val="43137"/>
                    </a:srgbClr>
                  </a:outerShdw>
                </a:effectLst>
              </a:rPr>
              <a:t>luoghi deputati</a:t>
            </a:r>
            <a:r>
              <a:rPr lang="it-IT" sz="3200" dirty="0"/>
              <a:t>, che spesso mettono un freno alla voglia di sperimentarsi nelle relazioni. Quando l’invito a giocare insieme viene accolto e riconosciuto come importante, i ragazzi sono capaci di </a:t>
            </a:r>
            <a:r>
              <a:rPr lang="it-IT" sz="3200" b="1" dirty="0"/>
              <a:t>coinvolgere nel gioco chiunque</a:t>
            </a:r>
            <a:r>
              <a:rPr lang="it-IT" sz="3200" dirty="0"/>
              <a:t>, in maniera trasversale rispetto all’età, alla cultura, alla lingua. </a:t>
            </a:r>
          </a:p>
        </p:txBody>
      </p:sp>
    </p:spTree>
    <p:extLst>
      <p:ext uri="{BB962C8B-B14F-4D97-AF65-F5344CB8AC3E}">
        <p14:creationId xmlns:p14="http://schemas.microsoft.com/office/powerpoint/2010/main" val="2104961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429520"/>
            <a:ext cx="10515600" cy="1325563"/>
          </a:xfrm>
        </p:spPr>
        <p:txBody>
          <a:bodyPr/>
          <a:lstStyle/>
          <a:p>
            <a:pPr>
              <a:lnSpc>
                <a:spcPct val="150000"/>
              </a:lnSpc>
            </a:pPr>
            <a:r>
              <a:rPr lang="it-IT" dirty="0" smtClean="0"/>
              <a:t>Giochiamo insieme? </a:t>
            </a:r>
            <a:br>
              <a:rPr lang="it-IT" dirty="0" smtClean="0"/>
            </a:br>
            <a:r>
              <a:rPr lang="it-IT" sz="2000" dirty="0" smtClean="0">
                <a:solidFill>
                  <a:srgbClr val="FFFF00"/>
                </a:solidFill>
              </a:rPr>
              <a:t>Una </a:t>
            </a:r>
            <a:r>
              <a:rPr lang="it-IT" sz="2000" dirty="0" err="1" smtClean="0">
                <a:solidFill>
                  <a:srgbClr val="FFFF00"/>
                </a:solidFill>
              </a:rPr>
              <a:t>comunita</a:t>
            </a:r>
            <a:r>
              <a:rPr lang="it-IT" sz="2000" dirty="0" smtClean="0">
                <a:solidFill>
                  <a:srgbClr val="FFFF00"/>
                </a:solidFill>
              </a:rPr>
              <a:t> che si mette in gioco [4]</a:t>
            </a:r>
            <a:endParaRPr lang="it-IT" sz="2000" dirty="0">
              <a:solidFill>
                <a:srgbClr val="FFFF00"/>
              </a:solidFill>
            </a:endParaRPr>
          </a:p>
        </p:txBody>
      </p:sp>
      <p:sp>
        <p:nvSpPr>
          <p:cNvPr id="5" name="Segnaposto contenuto 4"/>
          <p:cNvSpPr>
            <a:spLocks noGrp="1"/>
          </p:cNvSpPr>
          <p:nvPr>
            <p:ph idx="1"/>
          </p:nvPr>
        </p:nvSpPr>
        <p:spPr/>
        <p:txBody>
          <a:bodyPr>
            <a:normAutofit/>
          </a:bodyPr>
          <a:lstStyle/>
          <a:p>
            <a:pPr marL="0" indent="0">
              <a:buNone/>
            </a:pPr>
            <a:r>
              <a:rPr lang="it-IT" sz="3200" dirty="0" smtClean="0"/>
              <a:t>La domanda dei ragazzi interpella anche la Chiesa, di cui vogliono essere </a:t>
            </a:r>
            <a:r>
              <a:rPr lang="it-IT" sz="3200" b="1" dirty="0" smtClean="0">
                <a:solidFill>
                  <a:srgbClr val="FF3788"/>
                </a:solidFill>
              </a:rPr>
              <a:t>parte attiva</a:t>
            </a:r>
            <a:r>
              <a:rPr lang="it-IT" sz="3200" dirty="0" smtClean="0"/>
              <a:t>. L’esperienza di una comunità cristiana disposta a rispondere in modo positivo all’invito a mettersi in gioco conduce i bambini e i ragazzi a vivere la Chiesa come un luogo in cui </a:t>
            </a:r>
            <a:r>
              <a:rPr lang="it-IT" sz="3200" b="1" dirty="0" smtClean="0">
                <a:solidFill>
                  <a:srgbClr val="FF3788"/>
                </a:solidFill>
              </a:rPr>
              <a:t>esprimere</a:t>
            </a:r>
            <a:r>
              <a:rPr lang="it-IT" sz="3200" dirty="0" smtClean="0"/>
              <a:t> se stessi, sperimentando la bellezza dell’</a:t>
            </a:r>
            <a:r>
              <a:rPr lang="it-IT" sz="3200" b="1" dirty="0" smtClean="0">
                <a:solidFill>
                  <a:srgbClr val="FF3788"/>
                </a:solidFill>
              </a:rPr>
              <a:t>appartenenza</a:t>
            </a:r>
            <a:r>
              <a:rPr lang="it-IT" sz="3200" dirty="0" smtClean="0"/>
              <a:t> ad essa. Nella Chiesa i ragazzi possono trovare un posto speciale: la loro presenza e vivacità è necessaria per portare a tutti l’annuncio della salvezza. </a:t>
            </a:r>
            <a:endParaRPr lang="it-IT" sz="3200" dirty="0"/>
          </a:p>
        </p:txBody>
      </p:sp>
      <p:sp>
        <p:nvSpPr>
          <p:cNvPr id="8" name="Rettangolo 7"/>
          <p:cNvSpPr/>
          <p:nvPr/>
        </p:nvSpPr>
        <p:spPr>
          <a:xfrm rot="7433431">
            <a:off x="3230620" y="1421399"/>
            <a:ext cx="1688117" cy="400110"/>
          </a:xfrm>
          <a:prstGeom prst="rect">
            <a:avLst/>
          </a:prstGeom>
        </p:spPr>
        <p:txBody>
          <a:bodyPr wrap="square">
            <a:spAutoFit/>
          </a:bodyPr>
          <a:lstStyle/>
          <a:p>
            <a:r>
              <a:rPr lang="it-IT" sz="2000" dirty="0" smtClean="0">
                <a:solidFill>
                  <a:srgbClr val="FFFF00"/>
                </a:solidFill>
                <a:latin typeface="Think Thick" panose="03000600000000000000" pitchFamily="66" charset="0"/>
              </a:rPr>
              <a:t>’</a:t>
            </a:r>
            <a:endParaRPr lang="it-IT" sz="2000" dirty="0">
              <a:latin typeface="Think Thick" panose="03000600000000000000" pitchFamily="66" charset="0"/>
            </a:endParaRPr>
          </a:p>
        </p:txBody>
      </p:sp>
    </p:spTree>
    <p:extLst>
      <p:ext uri="{BB962C8B-B14F-4D97-AF65-F5344CB8AC3E}">
        <p14:creationId xmlns:p14="http://schemas.microsoft.com/office/powerpoint/2010/main" val="391531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Il parco giochi</a:t>
            </a:r>
            <a:endParaRPr lang="it-IT" dirty="0"/>
          </a:p>
        </p:txBody>
      </p:sp>
      <p:sp>
        <p:nvSpPr>
          <p:cNvPr id="5" name="Segnaposto testo 4"/>
          <p:cNvSpPr>
            <a:spLocks noGrp="1"/>
          </p:cNvSpPr>
          <p:nvPr>
            <p:ph type="body" idx="1"/>
          </p:nvPr>
        </p:nvSpPr>
        <p:spPr/>
        <p:txBody>
          <a:bodyPr/>
          <a:lstStyle/>
          <a:p>
            <a:r>
              <a:rPr lang="it-IT" dirty="0" smtClean="0"/>
              <a:t>L’AMBIENTAZIONE</a:t>
            </a:r>
            <a:endParaRPr lang="it-IT" dirty="0"/>
          </a:p>
        </p:txBody>
      </p:sp>
    </p:spTree>
    <p:extLst>
      <p:ext uri="{BB962C8B-B14F-4D97-AF65-F5344CB8AC3E}">
        <p14:creationId xmlns:p14="http://schemas.microsoft.com/office/powerpoint/2010/main" val="436178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Il parco giochi [1]</a:t>
            </a:r>
            <a:endParaRPr lang="it-IT" dirty="0"/>
          </a:p>
        </p:txBody>
      </p:sp>
      <p:sp>
        <p:nvSpPr>
          <p:cNvPr id="5" name="Segnaposto contenuto 4"/>
          <p:cNvSpPr>
            <a:spLocks noGrp="1"/>
          </p:cNvSpPr>
          <p:nvPr>
            <p:ph idx="1"/>
          </p:nvPr>
        </p:nvSpPr>
        <p:spPr/>
        <p:txBody>
          <a:bodyPr>
            <a:normAutofit/>
          </a:bodyPr>
          <a:lstStyle/>
          <a:p>
            <a:pPr marL="0" indent="0">
              <a:buNone/>
            </a:pPr>
            <a:r>
              <a:rPr lang="it-IT" sz="4000" dirty="0"/>
              <a:t>Nell’anno della compagnia l’ambientazione scelta per l’Iniziativa annuale 2013-14 è quella del </a:t>
            </a:r>
            <a:r>
              <a:rPr lang="it-IT" sz="4000" i="1" dirty="0"/>
              <a:t>parco giochi</a:t>
            </a:r>
            <a:r>
              <a:rPr lang="it-IT" sz="4000" dirty="0"/>
              <a:t>, luogo che costituisce un’occasione unica per creare relazioni autentiche, che danno gioia vera al cuore di ciascuno. </a:t>
            </a:r>
          </a:p>
        </p:txBody>
      </p:sp>
    </p:spTree>
    <p:extLst>
      <p:ext uri="{BB962C8B-B14F-4D97-AF65-F5344CB8AC3E}">
        <p14:creationId xmlns:p14="http://schemas.microsoft.com/office/powerpoint/2010/main" val="3863841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50000"/>
              </a:lnSpc>
            </a:pPr>
            <a:r>
              <a:rPr lang="it-IT" dirty="0" smtClean="0"/>
              <a:t>Il parco giochi [2]</a:t>
            </a:r>
            <a:br>
              <a:rPr lang="it-IT" dirty="0" smtClean="0"/>
            </a:br>
            <a:r>
              <a:rPr lang="it-IT" dirty="0" smtClean="0">
                <a:solidFill>
                  <a:srgbClr val="FFFF00"/>
                </a:solidFill>
              </a:rPr>
              <a:t>Le caratteristiche</a:t>
            </a:r>
            <a:endParaRPr lang="it-IT" dirty="0">
              <a:solidFill>
                <a:srgbClr val="FFFF00"/>
              </a:solidFill>
            </a:endParaRPr>
          </a:p>
        </p:txBody>
      </p:sp>
      <p:sp>
        <p:nvSpPr>
          <p:cNvPr id="3" name="Segnaposto contenuto 2"/>
          <p:cNvSpPr>
            <a:spLocks noGrp="1"/>
          </p:cNvSpPr>
          <p:nvPr>
            <p:ph idx="1"/>
          </p:nvPr>
        </p:nvSpPr>
        <p:spPr/>
        <p:txBody>
          <a:bodyPr>
            <a:normAutofit/>
          </a:bodyPr>
          <a:lstStyle/>
          <a:p>
            <a:r>
              <a:rPr lang="it-IT" sz="4000" dirty="0" smtClean="0"/>
              <a:t>È </a:t>
            </a:r>
            <a:r>
              <a:rPr lang="it-IT" sz="4000" dirty="0"/>
              <a:t>un luogo </a:t>
            </a:r>
            <a:r>
              <a:rPr lang="it-IT" sz="4000" b="1" i="1" dirty="0">
                <a:solidFill>
                  <a:srgbClr val="FF3788"/>
                </a:solidFill>
              </a:rPr>
              <a:t>pubblico</a:t>
            </a:r>
            <a:r>
              <a:rPr lang="it-IT" sz="4000" i="1" dirty="0"/>
              <a:t>.</a:t>
            </a:r>
            <a:r>
              <a:rPr lang="it-IT" sz="4000" dirty="0"/>
              <a:t> Le presenze che lo popolano, con l’unico fine di trascorrervi momenti felici, costituiscono la comunità in cui i ragazzi vivono la loro ordinarietà: sono persone di ogni età, provenienti anche da paesi diversi. </a:t>
            </a:r>
          </a:p>
          <a:p>
            <a:r>
              <a:rPr lang="it-IT" sz="4000" dirty="0" smtClean="0"/>
              <a:t>È </a:t>
            </a:r>
            <a:r>
              <a:rPr lang="it-IT" sz="4000" dirty="0"/>
              <a:t>un luogo </a:t>
            </a:r>
            <a:r>
              <a:rPr lang="it-IT" sz="4000" b="1" i="1" dirty="0" smtClean="0">
                <a:solidFill>
                  <a:srgbClr val="FF3788"/>
                </a:solidFill>
              </a:rPr>
              <a:t>stabile</a:t>
            </a:r>
            <a:r>
              <a:rPr lang="it-IT" sz="4000" dirty="0" smtClean="0"/>
              <a:t>.</a:t>
            </a:r>
          </a:p>
          <a:p>
            <a:r>
              <a:rPr lang="it-IT" sz="4000" dirty="0" smtClean="0"/>
              <a:t>È un luogo </a:t>
            </a:r>
            <a:r>
              <a:rPr lang="it-IT" sz="4000" b="1" i="1" dirty="0" smtClean="0">
                <a:solidFill>
                  <a:srgbClr val="FF3788"/>
                </a:solidFill>
              </a:rPr>
              <a:t>gratuito</a:t>
            </a:r>
            <a:r>
              <a:rPr lang="it-IT" sz="4000" b="1" i="1" dirty="0" smtClean="0"/>
              <a:t>.</a:t>
            </a:r>
            <a:endParaRPr lang="it-IT" sz="4000" dirty="0"/>
          </a:p>
        </p:txBody>
      </p:sp>
    </p:spTree>
    <p:extLst>
      <p:ext uri="{BB962C8B-B14F-4D97-AF65-F5344CB8AC3E}">
        <p14:creationId xmlns:p14="http://schemas.microsoft.com/office/powerpoint/2010/main" val="316599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50000"/>
              </a:lnSpc>
            </a:pPr>
            <a:r>
              <a:rPr lang="it-IT" dirty="0" smtClean="0"/>
              <a:t>Il parco giochi [3]</a:t>
            </a:r>
            <a:br>
              <a:rPr lang="it-IT" dirty="0" smtClean="0"/>
            </a:br>
            <a:r>
              <a:rPr lang="it-IT" dirty="0" smtClean="0">
                <a:solidFill>
                  <a:srgbClr val="FFFF00"/>
                </a:solidFill>
              </a:rPr>
              <a:t>Le caratteristiche</a:t>
            </a:r>
            <a:endParaRPr lang="it-IT" dirty="0"/>
          </a:p>
        </p:txBody>
      </p:sp>
      <p:sp>
        <p:nvSpPr>
          <p:cNvPr id="3" name="Segnaposto contenuto 2"/>
          <p:cNvSpPr>
            <a:spLocks noGrp="1"/>
          </p:cNvSpPr>
          <p:nvPr>
            <p:ph idx="1"/>
          </p:nvPr>
        </p:nvSpPr>
        <p:spPr/>
        <p:txBody>
          <a:bodyPr>
            <a:normAutofit/>
          </a:bodyPr>
          <a:lstStyle/>
          <a:p>
            <a:r>
              <a:rPr lang="it-IT" sz="3600" dirty="0" smtClean="0"/>
              <a:t>Il </a:t>
            </a:r>
            <a:r>
              <a:rPr lang="it-IT" sz="3600" dirty="0"/>
              <a:t>parco è un luogo </a:t>
            </a:r>
            <a:r>
              <a:rPr lang="it-IT" sz="3600" b="1" i="1" dirty="0">
                <a:solidFill>
                  <a:srgbClr val="FF3788"/>
                </a:solidFill>
              </a:rPr>
              <a:t>aperto</a:t>
            </a:r>
            <a:r>
              <a:rPr lang="it-IT" sz="3600" b="1" dirty="0"/>
              <a:t>,</a:t>
            </a:r>
            <a:r>
              <a:rPr lang="it-IT" sz="3600" dirty="0"/>
              <a:t> che non impone vincoli di utilizzo. Ciò che conta in un parco giochi non è, come in un luna park, la presenza di attrazioni: conta solo l’occasione di incontrarsi. In un parco giochi </a:t>
            </a:r>
            <a:r>
              <a:rPr lang="it-IT" sz="3600" b="1" dirty="0">
                <a:solidFill>
                  <a:srgbClr val="FF3788"/>
                </a:solidFill>
              </a:rPr>
              <a:t>“l’attrazione” sei tu!</a:t>
            </a:r>
            <a:r>
              <a:rPr lang="it-IT" sz="3600" dirty="0">
                <a:solidFill>
                  <a:srgbClr val="FF3788"/>
                </a:solidFill>
              </a:rPr>
              <a:t> </a:t>
            </a:r>
            <a:r>
              <a:rPr lang="it-IT" sz="3600" dirty="0"/>
              <a:t>Con la fantasia ogni elemento trova una </a:t>
            </a:r>
            <a:r>
              <a:rPr lang="it-IT" sz="3600" b="1" dirty="0"/>
              <a:t>nuova funzione,</a:t>
            </a:r>
            <a:r>
              <a:rPr lang="it-IT" sz="3600" dirty="0"/>
              <a:t> diventando codice del gioco della “compagnia” che abita quel luogo. </a:t>
            </a:r>
          </a:p>
        </p:txBody>
      </p:sp>
    </p:spTree>
    <p:extLst>
      <p:ext uri="{BB962C8B-B14F-4D97-AF65-F5344CB8AC3E}">
        <p14:creationId xmlns:p14="http://schemas.microsoft.com/office/powerpoint/2010/main" val="3489642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50000"/>
              </a:lnSpc>
            </a:pPr>
            <a:r>
              <a:rPr lang="it-IT" dirty="0" smtClean="0"/>
              <a:t>Il parco giochi [4]</a:t>
            </a:r>
            <a:br>
              <a:rPr lang="it-IT" dirty="0" smtClean="0"/>
            </a:br>
            <a:r>
              <a:rPr lang="it-IT" dirty="0" smtClean="0">
                <a:solidFill>
                  <a:srgbClr val="FFFF00"/>
                </a:solidFill>
              </a:rPr>
              <a:t>La dinamica</a:t>
            </a:r>
            <a:endParaRPr lang="it-IT" dirty="0"/>
          </a:p>
        </p:txBody>
      </p:sp>
      <p:sp>
        <p:nvSpPr>
          <p:cNvPr id="3" name="Segnaposto contenuto 2"/>
          <p:cNvSpPr>
            <a:spLocks noGrp="1"/>
          </p:cNvSpPr>
          <p:nvPr>
            <p:ph idx="1"/>
          </p:nvPr>
        </p:nvSpPr>
        <p:spPr/>
        <p:txBody>
          <a:bodyPr>
            <a:normAutofit fontScale="92500" lnSpcReduction="20000"/>
          </a:bodyPr>
          <a:lstStyle/>
          <a:p>
            <a:r>
              <a:rPr lang="it-IT" sz="3600" dirty="0"/>
              <a:t>Il percorso che accompagnerà i tempi dell’IA parte dalla dimensione dell’invito a </a:t>
            </a:r>
            <a:r>
              <a:rPr lang="it-IT" sz="3600" b="1" dirty="0"/>
              <a:t>vivere pienamente questo luogo</a:t>
            </a:r>
            <a:r>
              <a:rPr lang="it-IT" sz="3600" dirty="0"/>
              <a:t>. Superati i timori di </a:t>
            </a:r>
            <a:r>
              <a:rPr lang="it-IT" sz="3600" b="1" dirty="0"/>
              <a:t>invitare e di accogliere l’invito</a:t>
            </a:r>
            <a:r>
              <a:rPr lang="it-IT" sz="3600" dirty="0"/>
              <a:t> al gioco i ragazzi si impegnano perché </a:t>
            </a:r>
            <a:r>
              <a:rPr lang="it-IT" sz="3600" b="1" dirty="0"/>
              <a:t>il gioco riesca bene</a:t>
            </a:r>
            <a:r>
              <a:rPr lang="it-IT" sz="3600" dirty="0"/>
              <a:t> fissando e rispettando le regole. Man mano che aumenta la frequentazione del parco giochi, aumenta il senso di appartenenza ad esso e la voglia di </a:t>
            </a:r>
            <a:r>
              <a:rPr lang="it-IT" sz="3600" b="1" dirty="0"/>
              <a:t>estendere l’invito </a:t>
            </a:r>
            <a:r>
              <a:rPr lang="it-IT" sz="3600" dirty="0"/>
              <a:t>ad altre persone. Il parco giochi è bello se in  esso ognuno si sente accolto e coinvolto in quello che si fa per questo si da vita a nuovi giochi, in cui tutti si sentano protagonisti e avvertano la gioia dello stare insieme.</a:t>
            </a:r>
          </a:p>
        </p:txBody>
      </p:sp>
    </p:spTree>
    <p:extLst>
      <p:ext uri="{BB962C8B-B14F-4D97-AF65-F5344CB8AC3E}">
        <p14:creationId xmlns:p14="http://schemas.microsoft.com/office/powerpoint/2010/main" val="472302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chor="ctr"/>
          <a:lstStyle/>
          <a:p>
            <a:pPr algn="ctr">
              <a:lnSpc>
                <a:spcPct val="150000"/>
              </a:lnSpc>
            </a:pPr>
            <a:r>
              <a:rPr lang="it-IT" sz="4800" dirty="0" smtClean="0"/>
              <a:t>Il brano biblico</a:t>
            </a:r>
            <a:endParaRPr lang="it-IT" sz="4800" dirty="0"/>
          </a:p>
        </p:txBody>
      </p:sp>
      <p:sp>
        <p:nvSpPr>
          <p:cNvPr id="7" name="Segnaposto testo 6"/>
          <p:cNvSpPr>
            <a:spLocks noGrp="1"/>
          </p:cNvSpPr>
          <p:nvPr>
            <p:ph type="body" idx="1"/>
          </p:nvPr>
        </p:nvSpPr>
        <p:spPr/>
        <p:txBody>
          <a:bodyPr/>
          <a:lstStyle/>
          <a:p>
            <a:r>
              <a:rPr lang="it-IT" dirty="0" smtClean="0"/>
              <a:t>Dal vangelo di Matteo 22, 1-14</a:t>
            </a:r>
            <a:endParaRPr lang="it-IT" dirty="0"/>
          </a:p>
        </p:txBody>
      </p:sp>
    </p:spTree>
    <p:extLst>
      <p:ext uri="{BB962C8B-B14F-4D97-AF65-F5344CB8AC3E}">
        <p14:creationId xmlns:p14="http://schemas.microsoft.com/office/powerpoint/2010/main" val="1719925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Le fasi</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1522763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50000"/>
              </a:lnSpc>
            </a:pPr>
            <a:r>
              <a:rPr lang="it-IT" dirty="0" smtClean="0"/>
              <a:t>Prima fase</a:t>
            </a:r>
            <a:br>
              <a:rPr lang="it-IT" dirty="0" smtClean="0"/>
            </a:br>
            <a:r>
              <a:rPr lang="it-IT" sz="4000" dirty="0" smtClean="0">
                <a:solidFill>
                  <a:srgbClr val="FFFF00"/>
                </a:solidFill>
              </a:rPr>
              <a:t>Vuoi giocare con noi?</a:t>
            </a:r>
            <a:endParaRPr lang="it-IT" dirty="0">
              <a:solidFill>
                <a:srgbClr val="FFFF00"/>
              </a:solidFill>
            </a:endParaRPr>
          </a:p>
        </p:txBody>
      </p:sp>
      <p:sp>
        <p:nvSpPr>
          <p:cNvPr id="3" name="Segnaposto testo 2"/>
          <p:cNvSpPr>
            <a:spLocks noGrp="1"/>
          </p:cNvSpPr>
          <p:nvPr>
            <p:ph type="body" idx="1"/>
          </p:nvPr>
        </p:nvSpPr>
        <p:spPr/>
        <p:txBody>
          <a:bodyPr/>
          <a:lstStyle/>
          <a:p>
            <a:r>
              <a:rPr lang="it-IT" dirty="0"/>
              <a:t>«Tutto è pronto, venite alle nozze!» (Mt 22,4)</a:t>
            </a:r>
          </a:p>
        </p:txBody>
      </p:sp>
    </p:spTree>
    <p:extLst>
      <p:ext uri="{BB962C8B-B14F-4D97-AF65-F5344CB8AC3E}">
        <p14:creationId xmlns:p14="http://schemas.microsoft.com/office/powerpoint/2010/main" val="1467070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Prima fase - Vuoi giocare con noi?</a:t>
            </a:r>
            <a:endParaRPr lang="it-IT" dirty="0"/>
          </a:p>
        </p:txBody>
      </p:sp>
      <p:sp>
        <p:nvSpPr>
          <p:cNvPr id="5" name="Segnaposto contenuto 4"/>
          <p:cNvSpPr>
            <a:spLocks noGrp="1"/>
          </p:cNvSpPr>
          <p:nvPr>
            <p:ph idx="1"/>
          </p:nvPr>
        </p:nvSpPr>
        <p:spPr/>
        <p:txBody>
          <a:bodyPr>
            <a:normAutofit lnSpcReduction="10000"/>
          </a:bodyPr>
          <a:lstStyle/>
          <a:p>
            <a:pPr marL="0" indent="0">
              <a:buNone/>
            </a:pPr>
            <a:r>
              <a:rPr lang="it-IT" sz="3600" dirty="0"/>
              <a:t>Nella Prima Fase i ragazzi si ritrovano a cercare le </a:t>
            </a:r>
            <a:r>
              <a:rPr lang="it-IT" sz="3600" dirty="0">
                <a:solidFill>
                  <a:srgbClr val="FF3788"/>
                </a:solidFill>
              </a:rPr>
              <a:t>motivazioni </a:t>
            </a:r>
            <a:r>
              <a:rPr lang="it-IT" sz="3600" dirty="0"/>
              <a:t>che li spingono a vivere un nuovo anno insieme al proprio gruppo e alla propria comunità. Scoprono così di condividere, in virtù dell’unica fede che li accomuna, un “</a:t>
            </a:r>
            <a:r>
              <a:rPr lang="it-IT" sz="3600" dirty="0">
                <a:solidFill>
                  <a:srgbClr val="FF3788"/>
                </a:solidFill>
              </a:rPr>
              <a:t>sì</a:t>
            </a:r>
            <a:r>
              <a:rPr lang="it-IT" sz="3600" dirty="0"/>
              <a:t>” davvero importante. È il “sì” che ciascuno di loro ha risposto all’invito del Signore a prender parte della sua gioia. La gioia di scoprirsi amati da Dio si moltiplica perché condivisa con il gruppo e con tutta la Chiesa. </a:t>
            </a:r>
          </a:p>
        </p:txBody>
      </p:sp>
    </p:spTree>
    <p:extLst>
      <p:ext uri="{BB962C8B-B14F-4D97-AF65-F5344CB8AC3E}">
        <p14:creationId xmlns:p14="http://schemas.microsoft.com/office/powerpoint/2010/main" val="3356280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Prima fase - Il mese del Ciao</a:t>
            </a:r>
            <a:endParaRPr lang="it-IT" dirty="0"/>
          </a:p>
        </p:txBody>
      </p:sp>
      <p:sp>
        <p:nvSpPr>
          <p:cNvPr id="5" name="Segnaposto contenuto 4"/>
          <p:cNvSpPr>
            <a:spLocks noGrp="1"/>
          </p:cNvSpPr>
          <p:nvPr>
            <p:ph idx="1"/>
          </p:nvPr>
        </p:nvSpPr>
        <p:spPr/>
        <p:txBody>
          <a:bodyPr>
            <a:normAutofit lnSpcReduction="10000"/>
          </a:bodyPr>
          <a:lstStyle/>
          <a:p>
            <a:pPr marL="0" indent="0">
              <a:buNone/>
            </a:pPr>
            <a:r>
              <a:rPr lang="it-IT" sz="3600" dirty="0"/>
              <a:t>Nel mese del ciao i ragazzi sono invitati a liberarsi dalle perplessità e dalle distrazioni che li distolgono dall’accogliere pienamente l’invito del Signore. Scoprono che la gioia piena non si sperimenta rimanendo soli, ciascuno con le proprie sicurezze, ciascuno sui “propri affari”, ma mettendosi in gioco nel gruppo e con Gesù. </a:t>
            </a:r>
            <a:r>
              <a:rPr lang="it-IT" sz="3600" dirty="0" smtClean="0"/>
              <a:t> A </a:t>
            </a:r>
            <a:r>
              <a:rPr lang="it-IT" sz="3600" dirty="0"/>
              <a:t>conclusione dell’anno della fede rinnovano il loro “sì” all’invito del Signore attraverso l’adesione all’AC. </a:t>
            </a:r>
          </a:p>
        </p:txBody>
      </p:sp>
    </p:spTree>
    <p:extLst>
      <p:ext uri="{BB962C8B-B14F-4D97-AF65-F5344CB8AC3E}">
        <p14:creationId xmlns:p14="http://schemas.microsoft.com/office/powerpoint/2010/main" val="673230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2000" dirty="0" smtClean="0"/>
              <a:t>Prima fase - Il primo tempo di catechesi</a:t>
            </a:r>
            <a:endParaRPr lang="it-IT" sz="2000" dirty="0"/>
          </a:p>
        </p:txBody>
      </p:sp>
      <p:sp>
        <p:nvSpPr>
          <p:cNvPr id="5" name="Segnaposto contenuto 4"/>
          <p:cNvSpPr>
            <a:spLocks noGrp="1"/>
          </p:cNvSpPr>
          <p:nvPr>
            <p:ph idx="1"/>
          </p:nvPr>
        </p:nvSpPr>
        <p:spPr/>
        <p:txBody>
          <a:bodyPr>
            <a:normAutofit/>
          </a:bodyPr>
          <a:lstStyle/>
          <a:p>
            <a:pPr marL="0" indent="0">
              <a:buNone/>
            </a:pPr>
            <a:r>
              <a:rPr lang="it-IT" sz="3600" dirty="0"/>
              <a:t>Nel primo tempo di catechesi scoprono nella Chiesa un insieme di persone accomunate dall’amore di Dio. Con queste persone è bello condividere esperienze, crescere insieme. La Chiesa è il luogo dove possono coltivare il loro desiderio di gioia e scoprono di farne parte fin dal giorno del loro Battesimo.  </a:t>
            </a:r>
          </a:p>
        </p:txBody>
      </p:sp>
    </p:spTree>
    <p:extLst>
      <p:ext uri="{BB962C8B-B14F-4D97-AF65-F5344CB8AC3E}">
        <p14:creationId xmlns:p14="http://schemas.microsoft.com/office/powerpoint/2010/main" val="127937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nSpc>
                <a:spcPct val="200000"/>
              </a:lnSpc>
            </a:pPr>
            <a:r>
              <a:rPr lang="it-IT" dirty="0" smtClean="0"/>
              <a:t>Atteggiamento prevalente:</a:t>
            </a:r>
            <a:br>
              <a:rPr lang="it-IT" dirty="0" smtClean="0"/>
            </a:br>
            <a:r>
              <a:rPr lang="it-IT" sz="2200" dirty="0" smtClean="0">
                <a:solidFill>
                  <a:srgbClr val="FFFF00"/>
                </a:solidFill>
              </a:rPr>
              <a:t>ACCOGLIENZA</a:t>
            </a:r>
            <a:endParaRPr lang="it-IT" dirty="0">
              <a:solidFill>
                <a:srgbClr val="FFFF00"/>
              </a:solidFill>
            </a:endParaRPr>
          </a:p>
        </p:txBody>
      </p:sp>
      <p:sp>
        <p:nvSpPr>
          <p:cNvPr id="5" name="Segnaposto contenuto 4"/>
          <p:cNvSpPr>
            <a:spLocks noGrp="1"/>
          </p:cNvSpPr>
          <p:nvPr>
            <p:ph idx="1"/>
          </p:nvPr>
        </p:nvSpPr>
        <p:spPr/>
        <p:txBody>
          <a:bodyPr>
            <a:normAutofit/>
          </a:bodyPr>
          <a:lstStyle/>
          <a:p>
            <a:pPr marL="0" indent="0">
              <a:buNone/>
            </a:pPr>
            <a:r>
              <a:rPr lang="it-IT" sz="3600" dirty="0"/>
              <a:t>I ragazzi imparano ad uscire dalla sfera personale ed egoistica e si aprono alla dimensione della comunità. Accogliere significa così far posto nel proprio cuore ad un invito, nella propria storia ad una promessa di gioia, nel quotidiano alla bellezza dell’altro. E’ scoprirsi fratelli nello stesso “sì”. </a:t>
            </a:r>
          </a:p>
        </p:txBody>
      </p:sp>
    </p:spTree>
    <p:extLst>
      <p:ext uri="{BB962C8B-B14F-4D97-AF65-F5344CB8AC3E}">
        <p14:creationId xmlns:p14="http://schemas.microsoft.com/office/powerpoint/2010/main" val="4105794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50000"/>
              </a:lnSpc>
            </a:pPr>
            <a:r>
              <a:rPr lang="it-IT" dirty="0" smtClean="0"/>
              <a:t>Seconda fase</a:t>
            </a:r>
            <a:br>
              <a:rPr lang="it-IT" dirty="0" smtClean="0"/>
            </a:br>
            <a:r>
              <a:rPr lang="it-IT" sz="4000" dirty="0" smtClean="0">
                <a:solidFill>
                  <a:srgbClr val="FFFF00"/>
                </a:solidFill>
              </a:rPr>
              <a:t>Bene, giochiamo!</a:t>
            </a:r>
            <a:endParaRPr lang="it-IT" dirty="0">
              <a:solidFill>
                <a:srgbClr val="FFFF00"/>
              </a:solidFill>
            </a:endParaRPr>
          </a:p>
        </p:txBody>
      </p:sp>
      <p:sp>
        <p:nvSpPr>
          <p:cNvPr id="3" name="Segnaposto testo 2"/>
          <p:cNvSpPr>
            <a:spLocks noGrp="1"/>
          </p:cNvSpPr>
          <p:nvPr>
            <p:ph type="body" idx="1"/>
          </p:nvPr>
        </p:nvSpPr>
        <p:spPr/>
        <p:txBody>
          <a:bodyPr/>
          <a:lstStyle/>
          <a:p>
            <a:r>
              <a:rPr lang="it-IT" dirty="0"/>
              <a:t>«Amico, come mai sei entrato qui senza l’abito nuziale?» (Mt 22,11)</a:t>
            </a:r>
          </a:p>
        </p:txBody>
      </p:sp>
    </p:spTree>
    <p:extLst>
      <p:ext uri="{BB962C8B-B14F-4D97-AF65-F5344CB8AC3E}">
        <p14:creationId xmlns:p14="http://schemas.microsoft.com/office/powerpoint/2010/main" val="2905723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nSpc>
                <a:spcPct val="200000"/>
              </a:lnSpc>
            </a:pPr>
            <a:r>
              <a:rPr lang="it-IT" dirty="0" smtClean="0"/>
              <a:t>Seconda fase - Bene, giochiamo!</a:t>
            </a:r>
            <a:endParaRPr lang="it-IT" dirty="0">
              <a:solidFill>
                <a:srgbClr val="FFFF00"/>
              </a:solidFill>
            </a:endParaRPr>
          </a:p>
        </p:txBody>
      </p:sp>
      <p:sp>
        <p:nvSpPr>
          <p:cNvPr id="5" name="Segnaposto contenuto 4"/>
          <p:cNvSpPr>
            <a:spLocks noGrp="1"/>
          </p:cNvSpPr>
          <p:nvPr>
            <p:ph idx="1"/>
          </p:nvPr>
        </p:nvSpPr>
        <p:spPr/>
        <p:txBody>
          <a:bodyPr>
            <a:normAutofit/>
          </a:bodyPr>
          <a:lstStyle/>
          <a:p>
            <a:pPr marL="0" indent="0">
              <a:buNone/>
            </a:pPr>
            <a:r>
              <a:rPr lang="it-IT" sz="3600" dirty="0"/>
              <a:t>Accolto l’invito a partecipare al gioco, nella seconda fase i ragazzi si impegnano a farne proprio “</a:t>
            </a:r>
            <a:r>
              <a:rPr lang="it-IT" sz="3600" dirty="0">
                <a:solidFill>
                  <a:srgbClr val="FF3788"/>
                </a:solidFill>
              </a:rPr>
              <a:t>lo stile</a:t>
            </a:r>
            <a:r>
              <a:rPr lang="it-IT" sz="3600" dirty="0"/>
              <a:t>” nel rispetto di tutti. La gioia cristiana infatti non è un bene personale ma collettivo: se ci si impegna solo per la propria felicità, nessuno ne giova.</a:t>
            </a:r>
          </a:p>
        </p:txBody>
      </p:sp>
    </p:spTree>
    <p:extLst>
      <p:ext uri="{BB962C8B-B14F-4D97-AF65-F5344CB8AC3E}">
        <p14:creationId xmlns:p14="http://schemas.microsoft.com/office/powerpoint/2010/main" val="432224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Seconda fase - Il mese della Pace</a:t>
            </a:r>
            <a:endParaRPr lang="it-IT" dirty="0"/>
          </a:p>
        </p:txBody>
      </p:sp>
      <p:sp>
        <p:nvSpPr>
          <p:cNvPr id="3" name="Segnaposto contenuto 2"/>
          <p:cNvSpPr>
            <a:spLocks noGrp="1"/>
          </p:cNvSpPr>
          <p:nvPr>
            <p:ph idx="1"/>
          </p:nvPr>
        </p:nvSpPr>
        <p:spPr/>
        <p:txBody>
          <a:bodyPr>
            <a:normAutofit/>
          </a:bodyPr>
          <a:lstStyle/>
          <a:p>
            <a:pPr marL="0" indent="0">
              <a:buNone/>
            </a:pPr>
            <a:r>
              <a:rPr lang="it-IT" sz="3200" dirty="0"/>
              <a:t>Nel Mese della pace i ragazzi si accorgono che, perché il gioco funzioni, è necessario l’impegno di tutti nel rispettare </a:t>
            </a:r>
            <a:r>
              <a:rPr lang="it-IT" sz="3200" b="1" dirty="0">
                <a:solidFill>
                  <a:srgbClr val="FF3788"/>
                </a:solidFill>
              </a:rPr>
              <a:t>le regole, le persone e l’ambiente</a:t>
            </a:r>
            <a:r>
              <a:rPr lang="it-IT" sz="3200" dirty="0">
                <a:solidFill>
                  <a:srgbClr val="FF3788"/>
                </a:solidFill>
              </a:rPr>
              <a:t>.</a:t>
            </a:r>
            <a:r>
              <a:rPr lang="it-IT" sz="3200" dirty="0"/>
              <a:t> Quando ciò non accade, il gioco non è più divertente per nessuno, nemmeno per chi ha “trasgredito”. Guardando i luoghi ricreativi presenti nel loro territorio, si accorgono delle situazioni di abbandono e di incuria che precludono ad altri la possibilità di godere di quegli ambienti. I ragazzi si impegnano perché tutti comprendano l’importanza del rispetto delle regole per il bene comune.  </a:t>
            </a:r>
          </a:p>
        </p:txBody>
      </p:sp>
    </p:spTree>
    <p:extLst>
      <p:ext uri="{BB962C8B-B14F-4D97-AF65-F5344CB8AC3E}">
        <p14:creationId xmlns:p14="http://schemas.microsoft.com/office/powerpoint/2010/main" val="2045797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Seconda fase - il secondo tempo di catechesi</a:t>
            </a:r>
            <a:endParaRPr lang="it-IT" sz="2000" dirty="0"/>
          </a:p>
        </p:txBody>
      </p:sp>
      <p:sp>
        <p:nvSpPr>
          <p:cNvPr id="3" name="Segnaposto contenuto 2"/>
          <p:cNvSpPr>
            <a:spLocks noGrp="1"/>
          </p:cNvSpPr>
          <p:nvPr>
            <p:ph idx="1"/>
          </p:nvPr>
        </p:nvSpPr>
        <p:spPr/>
        <p:txBody>
          <a:bodyPr>
            <a:normAutofit/>
          </a:bodyPr>
          <a:lstStyle/>
          <a:p>
            <a:pPr marL="0" indent="0">
              <a:buNone/>
            </a:pPr>
            <a:r>
              <a:rPr lang="it-IT" sz="3200" dirty="0"/>
              <a:t>Nel </a:t>
            </a:r>
            <a:r>
              <a:rPr lang="it-IT" sz="3200" b="1" dirty="0"/>
              <a:t>Secondo Tempo di Catechesi</a:t>
            </a:r>
            <a:r>
              <a:rPr lang="it-IT" sz="3200" dirty="0"/>
              <a:t> scoprono che il ruolo a cui sono chiamati, l’abito nuziale che indossano tutti fin dal giorno del loro Battesimo, è </a:t>
            </a:r>
            <a:r>
              <a:rPr lang="it-IT" sz="3200" dirty="0">
                <a:solidFill>
                  <a:srgbClr val="FF3788"/>
                </a:solidFill>
                <a:effectLst>
                  <a:outerShdw blurRad="38100" dist="38100" dir="2700000" algn="tl">
                    <a:srgbClr val="000000">
                      <a:alpha val="43137"/>
                    </a:srgbClr>
                  </a:outerShdw>
                </a:effectLst>
              </a:rPr>
              <a:t>l’</a:t>
            </a:r>
            <a:r>
              <a:rPr lang="it-IT" sz="3200" b="1" dirty="0">
                <a:solidFill>
                  <a:srgbClr val="FF3788"/>
                </a:solidFill>
                <a:effectLst>
                  <a:outerShdw blurRad="38100" dist="38100" dir="2700000" algn="tl">
                    <a:srgbClr val="000000">
                      <a:alpha val="43137"/>
                    </a:srgbClr>
                  </a:outerShdw>
                </a:effectLst>
              </a:rPr>
              <a:t>abito</a:t>
            </a:r>
            <a:r>
              <a:rPr lang="it-IT" sz="3200" dirty="0">
                <a:solidFill>
                  <a:srgbClr val="FF3788"/>
                </a:solidFill>
                <a:effectLst>
                  <a:outerShdw blurRad="38100" dist="38100" dir="2700000" algn="tl">
                    <a:srgbClr val="000000">
                      <a:alpha val="43137"/>
                    </a:srgbClr>
                  </a:outerShdw>
                </a:effectLst>
              </a:rPr>
              <a:t> stesso di Cristo, quello della carità</a:t>
            </a:r>
            <a:r>
              <a:rPr lang="it-IT" sz="3200" dirty="0"/>
              <a:t> verso i fratelli. Celebrano e riscoprono i </a:t>
            </a:r>
            <a:r>
              <a:rPr lang="it-IT" sz="3200" dirty="0">
                <a:solidFill>
                  <a:srgbClr val="FF3788"/>
                </a:solidFill>
                <a:effectLst>
                  <a:outerShdw blurRad="38100" dist="38100" dir="2700000" algn="tl">
                    <a:srgbClr val="000000">
                      <a:alpha val="43137"/>
                    </a:srgbClr>
                  </a:outerShdw>
                </a:effectLst>
              </a:rPr>
              <a:t>sacramenti</a:t>
            </a:r>
            <a:r>
              <a:rPr lang="it-IT" sz="3200" dirty="0"/>
              <a:t> come momento di grazia che non riguarda i singoli ma tutta la Chiesa. Nutrendo e, nel contempo, esprimendo la fede essi generano infatti frutti personali ed ecclesiali: segni della presenza vera di Dio al fianco degli uomini e dell’impegno di quest’ultimi a vivere da figli dello stesso Padre.</a:t>
            </a:r>
          </a:p>
        </p:txBody>
      </p:sp>
    </p:spTree>
    <p:extLst>
      <p:ext uri="{BB962C8B-B14F-4D97-AF65-F5344CB8AC3E}">
        <p14:creationId xmlns:p14="http://schemas.microsoft.com/office/powerpoint/2010/main" val="10667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brano biblico </a:t>
            </a:r>
            <a:r>
              <a:rPr lang="it-IT" b="1" dirty="0"/>
              <a:t>(Mt 22, 1-14</a:t>
            </a:r>
            <a:r>
              <a:rPr lang="it-IT" b="1" dirty="0" smtClean="0"/>
              <a:t>)</a:t>
            </a:r>
            <a:endParaRPr lang="it-IT" dirty="0"/>
          </a:p>
        </p:txBody>
      </p:sp>
      <p:sp>
        <p:nvSpPr>
          <p:cNvPr id="3" name="Segnaposto contenuto 2"/>
          <p:cNvSpPr>
            <a:spLocks noGrp="1"/>
          </p:cNvSpPr>
          <p:nvPr>
            <p:ph idx="1"/>
          </p:nvPr>
        </p:nvSpPr>
        <p:spPr/>
        <p:txBody>
          <a:bodyPr/>
          <a:lstStyle/>
          <a:p>
            <a:pPr marL="0" indent="0">
              <a:buNone/>
            </a:pPr>
            <a:r>
              <a:rPr lang="it-IT" baseline="30000" dirty="0" smtClean="0"/>
              <a:t>1</a:t>
            </a:r>
            <a:r>
              <a:rPr lang="it-IT" dirty="0" smtClean="0"/>
              <a:t>Gesù </a:t>
            </a:r>
            <a:r>
              <a:rPr lang="it-IT" dirty="0"/>
              <a:t>riprese a parlare loro con parabole e disse: </a:t>
            </a:r>
            <a:r>
              <a:rPr lang="it-IT" baseline="30000" dirty="0"/>
              <a:t>2</a:t>
            </a:r>
            <a:r>
              <a:rPr lang="it-IT" dirty="0"/>
              <a:t>"Il regno dei cieli è simile a un re, che fece una festa di nozze per suo figlio. </a:t>
            </a:r>
            <a:r>
              <a:rPr lang="it-IT" baseline="30000" dirty="0"/>
              <a:t>3</a:t>
            </a:r>
            <a:r>
              <a:rPr lang="it-IT" dirty="0"/>
              <a:t>Egli mandò i suoi servi a chiamare gli invitati alle nozze, ma questi non volevano venire. </a:t>
            </a:r>
            <a:r>
              <a:rPr lang="it-IT" baseline="30000" dirty="0"/>
              <a:t>4</a:t>
            </a:r>
            <a:r>
              <a:rPr lang="it-IT" dirty="0"/>
              <a:t>Mandò di nuovo altri servi con quest'ordine: "Dite agli invitati: Ecco, ho preparato il mio pranzo; i miei buoi e gli animali ingrassati sono già uccisi e</a:t>
            </a:r>
            <a:r>
              <a:rPr lang="it-IT" b="1" dirty="0"/>
              <a:t> </a:t>
            </a:r>
            <a:r>
              <a:rPr lang="it-IT" b="1" dirty="0">
                <a:solidFill>
                  <a:srgbClr val="FFFF00"/>
                </a:solidFill>
              </a:rPr>
              <a:t>tutto è pronto; venite alle nozze</a:t>
            </a:r>
            <a:r>
              <a:rPr lang="it-IT" b="1" dirty="0" smtClean="0">
                <a:solidFill>
                  <a:srgbClr val="FFFF00"/>
                </a:solidFill>
              </a:rPr>
              <a:t>!</a:t>
            </a:r>
            <a:r>
              <a:rPr lang="it-IT" dirty="0" smtClean="0"/>
              <a:t>"</a:t>
            </a:r>
            <a:r>
              <a:rPr lang="it-IT" b="1" dirty="0" smtClean="0">
                <a:solidFill>
                  <a:srgbClr val="FFFF00"/>
                </a:solidFill>
              </a:rPr>
              <a:t> </a:t>
            </a:r>
            <a:r>
              <a:rPr lang="it-IT" b="1" dirty="0">
                <a:solidFill>
                  <a:srgbClr val="FFFF00"/>
                </a:solidFill>
              </a:rPr>
              <a:t>[1 fase]</a:t>
            </a:r>
            <a:r>
              <a:rPr lang="it-IT" dirty="0"/>
              <a:t>. </a:t>
            </a:r>
            <a:r>
              <a:rPr lang="it-IT" baseline="30000" dirty="0"/>
              <a:t>5</a:t>
            </a:r>
            <a:r>
              <a:rPr lang="it-IT" dirty="0"/>
              <a:t>Ma quelli non se ne curarono e andarono chi al proprio campo, chi ai propri affari; </a:t>
            </a:r>
            <a:r>
              <a:rPr lang="it-IT" baseline="30000" dirty="0"/>
              <a:t>6</a:t>
            </a:r>
            <a:r>
              <a:rPr lang="it-IT" dirty="0"/>
              <a:t>altri poi presero i suoi servi, li insultarono e li uccisero. </a:t>
            </a:r>
            <a:r>
              <a:rPr lang="it-IT" baseline="30000" dirty="0"/>
              <a:t>7</a:t>
            </a:r>
            <a:r>
              <a:rPr lang="it-IT" dirty="0"/>
              <a:t>Allora il re si indignò: mandò le sue truppe, fece uccidere quegli assassini e diede alle fiamme la loro città. </a:t>
            </a:r>
          </a:p>
        </p:txBody>
      </p:sp>
    </p:spTree>
    <p:extLst>
      <p:ext uri="{BB962C8B-B14F-4D97-AF65-F5344CB8AC3E}">
        <p14:creationId xmlns:p14="http://schemas.microsoft.com/office/powerpoint/2010/main" val="3111935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nSpc>
                <a:spcPct val="200000"/>
              </a:lnSpc>
            </a:pPr>
            <a:r>
              <a:rPr lang="it-IT" dirty="0" smtClean="0"/>
              <a:t>Atteggiamento prevalente:</a:t>
            </a:r>
            <a:br>
              <a:rPr lang="it-IT" dirty="0" smtClean="0"/>
            </a:br>
            <a:r>
              <a:rPr lang="it-IT" sz="2200" dirty="0" smtClean="0">
                <a:solidFill>
                  <a:srgbClr val="FFFF00"/>
                </a:solidFill>
              </a:rPr>
              <a:t>CONDIVISIONE</a:t>
            </a:r>
            <a:endParaRPr lang="it-IT" dirty="0">
              <a:solidFill>
                <a:srgbClr val="FFFF00"/>
              </a:solidFill>
            </a:endParaRPr>
          </a:p>
        </p:txBody>
      </p:sp>
      <p:sp>
        <p:nvSpPr>
          <p:cNvPr id="5" name="Segnaposto contenuto 4"/>
          <p:cNvSpPr>
            <a:spLocks noGrp="1"/>
          </p:cNvSpPr>
          <p:nvPr>
            <p:ph idx="1"/>
          </p:nvPr>
        </p:nvSpPr>
        <p:spPr/>
        <p:txBody>
          <a:bodyPr>
            <a:normAutofit/>
          </a:bodyPr>
          <a:lstStyle/>
          <a:p>
            <a:pPr marL="0" indent="0">
              <a:buNone/>
            </a:pPr>
            <a:r>
              <a:rPr lang="it-IT" sz="4000" dirty="0"/>
              <a:t>Condividere è sentirsi responsabili del Bene comune e costruttori di una comunità, la Chiesa, che ciascuno contribuisce a rendere bella accogliendo la grazia dei Sacramenti e testimoniandone i frutti.</a:t>
            </a:r>
          </a:p>
        </p:txBody>
      </p:sp>
    </p:spTree>
    <p:extLst>
      <p:ext uri="{BB962C8B-B14F-4D97-AF65-F5344CB8AC3E}">
        <p14:creationId xmlns:p14="http://schemas.microsoft.com/office/powerpoint/2010/main" val="2677670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50000"/>
              </a:lnSpc>
            </a:pPr>
            <a:r>
              <a:rPr lang="it-IT" dirty="0" smtClean="0"/>
              <a:t>Terza fase</a:t>
            </a:r>
            <a:br>
              <a:rPr lang="it-IT" dirty="0" smtClean="0"/>
            </a:br>
            <a:r>
              <a:rPr lang="it-IT" sz="4000" dirty="0" smtClean="0">
                <a:solidFill>
                  <a:srgbClr val="FFFF00"/>
                </a:solidFill>
              </a:rPr>
              <a:t>Siamo tutti?</a:t>
            </a:r>
            <a:endParaRPr lang="it-IT" dirty="0">
              <a:solidFill>
                <a:srgbClr val="FFFF00"/>
              </a:solidFill>
            </a:endParaRPr>
          </a:p>
        </p:txBody>
      </p:sp>
      <p:sp>
        <p:nvSpPr>
          <p:cNvPr id="3" name="Segnaposto testo 2"/>
          <p:cNvSpPr>
            <a:spLocks noGrp="1"/>
          </p:cNvSpPr>
          <p:nvPr>
            <p:ph type="body" idx="1"/>
          </p:nvPr>
        </p:nvSpPr>
        <p:spPr/>
        <p:txBody>
          <a:bodyPr/>
          <a:lstStyle/>
          <a:p>
            <a:r>
              <a:rPr lang="it-IT" dirty="0"/>
              <a:t>«Usciti per le strade quei servi radunarono tutti quelli che trovarono, cattivi e buoni». (Mt 22,10)</a:t>
            </a:r>
          </a:p>
        </p:txBody>
      </p:sp>
    </p:spTree>
    <p:extLst>
      <p:ext uri="{BB962C8B-B14F-4D97-AF65-F5344CB8AC3E}">
        <p14:creationId xmlns:p14="http://schemas.microsoft.com/office/powerpoint/2010/main" val="812598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Terza fase - </a:t>
            </a:r>
            <a:r>
              <a:rPr lang="it-IT" sz="2000" dirty="0"/>
              <a:t>S</a:t>
            </a:r>
            <a:r>
              <a:rPr lang="it-IT" sz="2000" dirty="0" smtClean="0"/>
              <a:t>iamo tutti?</a:t>
            </a:r>
            <a:endParaRPr lang="it-IT" sz="2000" dirty="0"/>
          </a:p>
        </p:txBody>
      </p:sp>
      <p:sp>
        <p:nvSpPr>
          <p:cNvPr id="3" name="Segnaposto contenuto 2"/>
          <p:cNvSpPr>
            <a:spLocks noGrp="1"/>
          </p:cNvSpPr>
          <p:nvPr>
            <p:ph idx="1"/>
          </p:nvPr>
        </p:nvSpPr>
        <p:spPr/>
        <p:txBody>
          <a:bodyPr>
            <a:normAutofit/>
          </a:bodyPr>
          <a:lstStyle/>
          <a:p>
            <a:pPr marL="0" indent="0">
              <a:buNone/>
            </a:pPr>
            <a:r>
              <a:rPr lang="it-IT" sz="3600" dirty="0"/>
              <a:t>Nella Terza Fase, dopo aver sperimentato la gioia dello stare insieme, i ragazzi si accorgono che </a:t>
            </a:r>
            <a:r>
              <a:rPr lang="it-IT" sz="3600" dirty="0">
                <a:solidFill>
                  <a:srgbClr val="FF3788"/>
                </a:solidFill>
                <a:effectLst>
                  <a:outerShdw blurRad="38100" dist="38100" dir="2700000" algn="tl">
                    <a:srgbClr val="000000">
                      <a:alpha val="43137"/>
                    </a:srgbClr>
                  </a:outerShdw>
                </a:effectLst>
              </a:rPr>
              <a:t>la gioia è più grande se condivisa</a:t>
            </a:r>
            <a:r>
              <a:rPr lang="it-IT" sz="3600" dirty="0"/>
              <a:t>. Estendono l’invito a giocare anche a chi è ai margini della comunità, consapevoli che non è tanto il luogo a rendere bella un’esperienza quanto la gioia contagiosa della compagnia che accoglie i nuovi arrivati.</a:t>
            </a:r>
          </a:p>
        </p:txBody>
      </p:sp>
    </p:spTree>
    <p:extLst>
      <p:ext uri="{BB962C8B-B14F-4D97-AF65-F5344CB8AC3E}">
        <p14:creationId xmlns:p14="http://schemas.microsoft.com/office/powerpoint/2010/main" val="192134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Terza fase - Terzo tempo di catechesi</a:t>
            </a:r>
            <a:endParaRPr lang="it-IT" sz="2000" dirty="0"/>
          </a:p>
        </p:txBody>
      </p:sp>
      <p:sp>
        <p:nvSpPr>
          <p:cNvPr id="3" name="Segnaposto contenuto 2"/>
          <p:cNvSpPr>
            <a:spLocks noGrp="1"/>
          </p:cNvSpPr>
          <p:nvPr>
            <p:ph idx="1"/>
          </p:nvPr>
        </p:nvSpPr>
        <p:spPr/>
        <p:txBody>
          <a:bodyPr>
            <a:normAutofit/>
          </a:bodyPr>
          <a:lstStyle/>
          <a:p>
            <a:pPr marL="0" indent="0">
              <a:buNone/>
            </a:pPr>
            <a:r>
              <a:rPr lang="it-IT" sz="3600" dirty="0"/>
              <a:t>Nel Terzo Tempo di Catechesi i ragazzi scoprono che ciò che rende bello il gioco è </a:t>
            </a:r>
            <a:r>
              <a:rPr lang="it-IT" sz="3600" dirty="0">
                <a:solidFill>
                  <a:srgbClr val="FFFF00"/>
                </a:solidFill>
                <a:effectLst>
                  <a:outerShdw blurRad="38100" dist="38100" dir="2700000" algn="tl">
                    <a:srgbClr val="000000">
                      <a:alpha val="43137"/>
                    </a:srgbClr>
                  </a:outerShdw>
                </a:effectLst>
              </a:rPr>
              <a:t>la gioia del Signore risorto</a:t>
            </a:r>
            <a:r>
              <a:rPr lang="it-IT" sz="3600" dirty="0"/>
              <a:t>, una gioia che va annunciata a tutti, nessuno escluso, e trasforma la vita di quanti ne accolgono la novità in una festa senza fine. Vivono la celebrazione eucaristica come una festa fra Dio e il suo popolo, in cui la Chiesa esprime la gioia di appartenere a Cristo.</a:t>
            </a:r>
          </a:p>
        </p:txBody>
      </p:sp>
    </p:spTree>
    <p:extLst>
      <p:ext uri="{BB962C8B-B14F-4D97-AF65-F5344CB8AC3E}">
        <p14:creationId xmlns:p14="http://schemas.microsoft.com/office/powerpoint/2010/main" val="1735806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Terza fase - Il mese degli Incontri</a:t>
            </a:r>
            <a:endParaRPr lang="it-IT" sz="2000" dirty="0"/>
          </a:p>
        </p:txBody>
      </p:sp>
      <p:sp>
        <p:nvSpPr>
          <p:cNvPr id="3" name="Segnaposto contenuto 2"/>
          <p:cNvSpPr>
            <a:spLocks noGrp="1"/>
          </p:cNvSpPr>
          <p:nvPr>
            <p:ph idx="1"/>
          </p:nvPr>
        </p:nvSpPr>
        <p:spPr/>
        <p:txBody>
          <a:bodyPr>
            <a:normAutofit/>
          </a:bodyPr>
          <a:lstStyle/>
          <a:p>
            <a:pPr marL="0" indent="0">
              <a:buNone/>
            </a:pPr>
            <a:r>
              <a:rPr lang="it-IT" sz="3600" dirty="0"/>
              <a:t>Nel Mese degli incontri i ragazzi si impegnano a vincere la diffidenza che li porta a catalogare le persone in “</a:t>
            </a:r>
            <a:r>
              <a:rPr lang="it-IT" sz="3600" dirty="0">
                <a:solidFill>
                  <a:srgbClr val="FFFF00"/>
                </a:solidFill>
              </a:rPr>
              <a:t>buoni e cattivi</a:t>
            </a:r>
            <a:r>
              <a:rPr lang="it-IT" sz="3600" dirty="0"/>
              <a:t>” ed estendono a tutti l’invito al loro gioco. Operano affinché le persone invitate si sentano coinvolte e accolte, con modalità di gioco che le facciano sentire pienamente partecipi e protagoniste.</a:t>
            </a:r>
          </a:p>
        </p:txBody>
      </p:sp>
    </p:spTree>
    <p:extLst>
      <p:ext uri="{BB962C8B-B14F-4D97-AF65-F5344CB8AC3E}">
        <p14:creationId xmlns:p14="http://schemas.microsoft.com/office/powerpoint/2010/main" val="3934166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nSpc>
                <a:spcPct val="200000"/>
              </a:lnSpc>
            </a:pPr>
            <a:r>
              <a:rPr lang="it-IT" dirty="0" smtClean="0"/>
              <a:t>Atteggiamento prevalente:</a:t>
            </a:r>
            <a:br>
              <a:rPr lang="it-IT" dirty="0" smtClean="0"/>
            </a:br>
            <a:r>
              <a:rPr lang="it-IT" sz="2200" dirty="0" smtClean="0">
                <a:solidFill>
                  <a:srgbClr val="FFFF00"/>
                </a:solidFill>
              </a:rPr>
              <a:t>GRATUITA</a:t>
            </a:r>
            <a:endParaRPr lang="it-IT" dirty="0">
              <a:solidFill>
                <a:srgbClr val="FFFF00"/>
              </a:solidFill>
            </a:endParaRPr>
          </a:p>
        </p:txBody>
      </p:sp>
      <p:sp>
        <p:nvSpPr>
          <p:cNvPr id="5" name="Segnaposto contenuto 4"/>
          <p:cNvSpPr>
            <a:spLocks noGrp="1"/>
          </p:cNvSpPr>
          <p:nvPr>
            <p:ph idx="1"/>
          </p:nvPr>
        </p:nvSpPr>
        <p:spPr/>
        <p:txBody>
          <a:bodyPr>
            <a:normAutofit/>
          </a:bodyPr>
          <a:lstStyle/>
          <a:p>
            <a:pPr marL="0" indent="0">
              <a:buNone/>
            </a:pPr>
            <a:r>
              <a:rPr lang="it-IT" sz="4000" dirty="0"/>
              <a:t>È spendersi per tutti senza riserve o differenze. È accogliere la propria vita come un dono e di conseguenza imparare a donarla oltre le logiche del contraccambio e del guadagno.</a:t>
            </a:r>
          </a:p>
        </p:txBody>
      </p:sp>
      <p:sp>
        <p:nvSpPr>
          <p:cNvPr id="6" name="Rettangolo 5"/>
          <p:cNvSpPr/>
          <p:nvPr/>
        </p:nvSpPr>
        <p:spPr>
          <a:xfrm rot="7433431">
            <a:off x="5820269" y="1278609"/>
            <a:ext cx="1688117" cy="400110"/>
          </a:xfrm>
          <a:prstGeom prst="rect">
            <a:avLst/>
          </a:prstGeom>
        </p:spPr>
        <p:txBody>
          <a:bodyPr wrap="square">
            <a:spAutoFit/>
          </a:bodyPr>
          <a:lstStyle/>
          <a:p>
            <a:r>
              <a:rPr lang="it-IT" sz="2000" dirty="0" smtClean="0">
                <a:solidFill>
                  <a:srgbClr val="FFFF00"/>
                </a:solidFill>
                <a:latin typeface="Think Thick" panose="03000600000000000000" pitchFamily="66" charset="0"/>
              </a:rPr>
              <a:t>’</a:t>
            </a:r>
            <a:endParaRPr lang="it-IT" sz="2000" dirty="0">
              <a:latin typeface="Think Thick" panose="03000600000000000000" pitchFamily="66" charset="0"/>
            </a:endParaRPr>
          </a:p>
        </p:txBody>
      </p:sp>
    </p:spTree>
    <p:extLst>
      <p:ext uri="{BB962C8B-B14F-4D97-AF65-F5344CB8AC3E}">
        <p14:creationId xmlns:p14="http://schemas.microsoft.com/office/powerpoint/2010/main" val="1939743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50000"/>
              </a:lnSpc>
            </a:pPr>
            <a:r>
              <a:rPr lang="it-IT" dirty="0" smtClean="0"/>
              <a:t>Quarta fase</a:t>
            </a:r>
            <a:br>
              <a:rPr lang="it-IT" dirty="0" smtClean="0"/>
            </a:br>
            <a:r>
              <a:rPr lang="it-IT" sz="3200" dirty="0" smtClean="0">
                <a:solidFill>
                  <a:srgbClr val="FFFF00"/>
                </a:solidFill>
              </a:rPr>
              <a:t>Ogni parco ha il suo gioco</a:t>
            </a:r>
            <a:endParaRPr lang="it-IT" dirty="0">
              <a:solidFill>
                <a:srgbClr val="FFFF00"/>
              </a:solidFill>
            </a:endParaRPr>
          </a:p>
        </p:txBody>
      </p:sp>
      <p:sp>
        <p:nvSpPr>
          <p:cNvPr id="3" name="Segnaposto testo 2"/>
          <p:cNvSpPr>
            <a:spLocks noGrp="1"/>
          </p:cNvSpPr>
          <p:nvPr>
            <p:ph type="body" idx="1"/>
          </p:nvPr>
        </p:nvSpPr>
        <p:spPr/>
        <p:txBody>
          <a:bodyPr/>
          <a:lstStyle/>
          <a:p>
            <a:r>
              <a:rPr lang="it-IT" dirty="0"/>
              <a:t>«Andate ora ai crocicchi delle strade e tutti quelli che troverete, chiamateli alle nozze» (Mt 22,9)</a:t>
            </a:r>
          </a:p>
        </p:txBody>
      </p:sp>
    </p:spTree>
    <p:extLst>
      <p:ext uri="{BB962C8B-B14F-4D97-AF65-F5344CB8AC3E}">
        <p14:creationId xmlns:p14="http://schemas.microsoft.com/office/powerpoint/2010/main" val="3270860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Quarta fase - Ogni parco ha il suo gioco</a:t>
            </a:r>
            <a:endParaRPr lang="it-IT" sz="2000" dirty="0"/>
          </a:p>
        </p:txBody>
      </p:sp>
      <p:sp>
        <p:nvSpPr>
          <p:cNvPr id="3" name="Segnaposto contenuto 2"/>
          <p:cNvSpPr>
            <a:spLocks noGrp="1"/>
          </p:cNvSpPr>
          <p:nvPr>
            <p:ph idx="1"/>
          </p:nvPr>
        </p:nvSpPr>
        <p:spPr/>
        <p:txBody>
          <a:bodyPr>
            <a:normAutofit/>
          </a:bodyPr>
          <a:lstStyle/>
          <a:p>
            <a:pPr marL="0" indent="0">
              <a:buNone/>
            </a:pPr>
            <a:r>
              <a:rPr lang="it-IT" sz="3600" dirty="0"/>
              <a:t>Nell’ultima fase dell’anno i ragazzi fanno sintesi di quanto vissuto e maturato. Il tempo estivo, che li porta ad esplorare nuovi luoghi, diventa occasione per mettere in pratica </a:t>
            </a:r>
            <a:r>
              <a:rPr lang="it-IT" sz="3600" dirty="0">
                <a:solidFill>
                  <a:srgbClr val="FFFF00"/>
                </a:solidFill>
              </a:rPr>
              <a:t>lo stile gioioso e coinvolgente della vita cristiana</a:t>
            </a:r>
            <a:r>
              <a:rPr lang="it-IT" sz="3600" dirty="0"/>
              <a:t>. Ogni nuovo luogo può ospitare un nuovo gioco, ogni persona incontrata può essere destinataria dell’annuncio gioioso di Cristo. </a:t>
            </a:r>
          </a:p>
        </p:txBody>
      </p:sp>
    </p:spTree>
    <p:extLst>
      <p:ext uri="{BB962C8B-B14F-4D97-AF65-F5344CB8AC3E}">
        <p14:creationId xmlns:p14="http://schemas.microsoft.com/office/powerpoint/2010/main" val="433684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Quarta fase - Tempo Estate Eccezionale</a:t>
            </a:r>
            <a:endParaRPr lang="it-IT" sz="2000" dirty="0"/>
          </a:p>
        </p:txBody>
      </p:sp>
      <p:sp>
        <p:nvSpPr>
          <p:cNvPr id="3" name="Segnaposto contenuto 2"/>
          <p:cNvSpPr>
            <a:spLocks noGrp="1"/>
          </p:cNvSpPr>
          <p:nvPr>
            <p:ph idx="1"/>
          </p:nvPr>
        </p:nvSpPr>
        <p:spPr/>
        <p:txBody>
          <a:bodyPr>
            <a:normAutofit/>
          </a:bodyPr>
          <a:lstStyle/>
          <a:p>
            <a:pPr marL="0" indent="0">
              <a:buNone/>
            </a:pPr>
            <a:r>
              <a:rPr lang="it-IT" sz="3600" dirty="0"/>
              <a:t>Nel Tempo Estate Eccezionale, attraverso le esperienze di incontro con altri ragazzi come i campi scuola, centri estivi e </a:t>
            </a:r>
            <a:r>
              <a:rPr lang="it-IT" sz="3600" dirty="0" err="1"/>
              <a:t>grest</a:t>
            </a:r>
            <a:r>
              <a:rPr lang="it-IT" sz="3600" dirty="0"/>
              <a:t>, i ragazzi sperimentano che la Chiesa non è solo un luogo fisico ma una comunità di persone riunite dalla fede in Cristo che fa della </a:t>
            </a:r>
            <a:r>
              <a:rPr lang="it-IT" sz="3600" dirty="0">
                <a:solidFill>
                  <a:srgbClr val="FFFF00"/>
                </a:solidFill>
              </a:rPr>
              <a:t>gioia del Risorto il proprio stile di vita quotidiano.</a:t>
            </a:r>
          </a:p>
        </p:txBody>
      </p:sp>
    </p:spTree>
    <p:extLst>
      <p:ext uri="{BB962C8B-B14F-4D97-AF65-F5344CB8AC3E}">
        <p14:creationId xmlns:p14="http://schemas.microsoft.com/office/powerpoint/2010/main" val="1677888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nSpc>
                <a:spcPct val="200000"/>
              </a:lnSpc>
            </a:pPr>
            <a:r>
              <a:rPr lang="it-IT" dirty="0" smtClean="0"/>
              <a:t>Atteggiamento prevalente:</a:t>
            </a:r>
            <a:br>
              <a:rPr lang="it-IT" dirty="0" smtClean="0"/>
            </a:br>
            <a:r>
              <a:rPr lang="it-IT" sz="2200" dirty="0" smtClean="0">
                <a:solidFill>
                  <a:srgbClr val="FFFF00"/>
                </a:solidFill>
              </a:rPr>
              <a:t>GRATITUDINE</a:t>
            </a:r>
            <a:endParaRPr lang="it-IT" dirty="0">
              <a:solidFill>
                <a:srgbClr val="FFFF00"/>
              </a:solidFill>
            </a:endParaRPr>
          </a:p>
        </p:txBody>
      </p:sp>
      <p:sp>
        <p:nvSpPr>
          <p:cNvPr id="5" name="Segnaposto contenuto 4"/>
          <p:cNvSpPr>
            <a:spLocks noGrp="1"/>
          </p:cNvSpPr>
          <p:nvPr>
            <p:ph idx="1"/>
          </p:nvPr>
        </p:nvSpPr>
        <p:spPr/>
        <p:txBody>
          <a:bodyPr>
            <a:normAutofit/>
          </a:bodyPr>
          <a:lstStyle/>
          <a:p>
            <a:pPr marL="0" indent="0">
              <a:buNone/>
            </a:pPr>
            <a:r>
              <a:rPr lang="it-IT" sz="4000" dirty="0"/>
              <a:t>I ragazzi testimoniano con la vita il loro grazie al Signore per l’amore che quotidianamente riserva per ciascuno dei suoi figli. Esprimono così la gioia di far parte di una comunità che li sostiene e li incoraggia nelle scelte di ogni giorno. </a:t>
            </a:r>
          </a:p>
        </p:txBody>
      </p:sp>
    </p:spTree>
    <p:extLst>
      <p:ext uri="{BB962C8B-B14F-4D97-AF65-F5344CB8AC3E}">
        <p14:creationId xmlns:p14="http://schemas.microsoft.com/office/powerpoint/2010/main" val="373645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brano biblico </a:t>
            </a:r>
            <a:r>
              <a:rPr lang="it-IT" b="1" dirty="0"/>
              <a:t>(Mt 22, 1-14</a:t>
            </a:r>
            <a:r>
              <a:rPr lang="it-IT" b="1" dirty="0" smtClean="0"/>
              <a:t>)</a:t>
            </a:r>
            <a:endParaRPr lang="it-IT" dirty="0"/>
          </a:p>
        </p:txBody>
      </p:sp>
      <p:sp>
        <p:nvSpPr>
          <p:cNvPr id="3" name="Segnaposto contenuto 2"/>
          <p:cNvSpPr>
            <a:spLocks noGrp="1"/>
          </p:cNvSpPr>
          <p:nvPr>
            <p:ph idx="1"/>
          </p:nvPr>
        </p:nvSpPr>
        <p:spPr/>
        <p:txBody>
          <a:bodyPr/>
          <a:lstStyle/>
          <a:p>
            <a:pPr marL="0" indent="0">
              <a:buNone/>
            </a:pPr>
            <a:r>
              <a:rPr lang="it-IT" baseline="30000" dirty="0"/>
              <a:t>8</a:t>
            </a:r>
            <a:r>
              <a:rPr lang="it-IT" dirty="0"/>
              <a:t>Poi disse ai suoi servi: "La festa di nozze è pronta, ma gli invitati non erano degni; </a:t>
            </a:r>
            <a:r>
              <a:rPr lang="it-IT" baseline="30000" dirty="0"/>
              <a:t>9</a:t>
            </a:r>
            <a:r>
              <a:rPr lang="it-IT" b="1" dirty="0">
                <a:solidFill>
                  <a:srgbClr val="FFFF00"/>
                </a:solidFill>
              </a:rPr>
              <a:t>andate ora ai crocicchi delle strade e tutti quelli che troverete [4 fase]</a:t>
            </a:r>
            <a:r>
              <a:rPr lang="it-IT" dirty="0"/>
              <a:t>, chiamateli alle nozze". </a:t>
            </a:r>
            <a:r>
              <a:rPr lang="it-IT" baseline="30000" dirty="0"/>
              <a:t>10</a:t>
            </a:r>
            <a:r>
              <a:rPr lang="it-IT" b="1" dirty="0">
                <a:solidFill>
                  <a:srgbClr val="FFFF00"/>
                </a:solidFill>
              </a:rPr>
              <a:t>Usciti per le strade, quei servi radunarono tutti quelli che trovarono, [3 fase]</a:t>
            </a:r>
            <a:r>
              <a:rPr lang="it-IT" dirty="0"/>
              <a:t> cattivi e buoni, e la sala delle nozze si riempì di commensali. </a:t>
            </a:r>
            <a:r>
              <a:rPr lang="it-IT" baseline="30000" dirty="0"/>
              <a:t>11</a:t>
            </a:r>
            <a:r>
              <a:rPr lang="it-IT" dirty="0"/>
              <a:t>Il re entrò per vedere i commensali e lì scorse un uomo che non indossava l'abito nuziale. </a:t>
            </a:r>
            <a:r>
              <a:rPr lang="it-IT" baseline="30000" dirty="0"/>
              <a:t>12</a:t>
            </a:r>
            <a:r>
              <a:rPr lang="it-IT" dirty="0"/>
              <a:t>Gli disse: "</a:t>
            </a:r>
            <a:r>
              <a:rPr lang="it-IT" b="1" dirty="0">
                <a:solidFill>
                  <a:srgbClr val="FFFF00"/>
                </a:solidFill>
              </a:rPr>
              <a:t>Amico, come mai sei entrato qui senza l'abito nuziale? [2 fase]</a:t>
            </a:r>
            <a:r>
              <a:rPr lang="it-IT" dirty="0"/>
              <a:t>". Quello ammutolì. </a:t>
            </a:r>
            <a:r>
              <a:rPr lang="it-IT" baseline="30000" dirty="0"/>
              <a:t>13</a:t>
            </a:r>
            <a:r>
              <a:rPr lang="it-IT" dirty="0"/>
              <a:t>Allora il re ordinò ai servi: "Legatelo mani e piedi e gettatelo fuori nelle tenebre; là sarà pianto e stridore di denti". </a:t>
            </a:r>
            <a:r>
              <a:rPr lang="it-IT" baseline="30000" dirty="0"/>
              <a:t>14</a:t>
            </a:r>
            <a:r>
              <a:rPr lang="it-IT" dirty="0"/>
              <a:t>Perché molti sono chiamati, ma pochi eletti".</a:t>
            </a:r>
          </a:p>
        </p:txBody>
      </p:sp>
    </p:spTree>
    <p:extLst>
      <p:ext uri="{BB962C8B-B14F-4D97-AF65-F5344CB8AC3E}">
        <p14:creationId xmlns:p14="http://schemas.microsoft.com/office/powerpoint/2010/main" val="3207291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1307" y="365125"/>
            <a:ext cx="10515600" cy="1325563"/>
          </a:xfrm>
        </p:spPr>
        <p:txBody>
          <a:bodyPr/>
          <a:lstStyle/>
          <a:p>
            <a:r>
              <a:rPr lang="it-IT" dirty="0" smtClean="0"/>
              <a:t>Per l’itinerario di liturgia</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sz="3600" dirty="0"/>
              <a:t>In questo anno, in cui i ragazzi riflettono sulla gioia come dimensione della vita cristiana, l’itinerario liturgico diventa l’occasione per valorizzare l’eucaristia domenicale celebrata con tutta la comunità come</a:t>
            </a:r>
            <a:r>
              <a:rPr lang="it-IT" sz="3600" b="1" dirty="0"/>
              <a:t> </a:t>
            </a:r>
            <a:r>
              <a:rPr lang="it-IT" sz="3600" b="1" i="1" dirty="0">
                <a:solidFill>
                  <a:srgbClr val="FFFF00"/>
                </a:solidFill>
              </a:rPr>
              <a:t>festa della settimana</a:t>
            </a:r>
            <a:r>
              <a:rPr lang="it-IT" sz="3600" dirty="0"/>
              <a:t>. I suggerimenti per la liturgia si sforzano di fornire lo spunto per alcuni</a:t>
            </a:r>
            <a:r>
              <a:rPr lang="it-IT" sz="3600" b="1" dirty="0"/>
              <a:t> momenti di catechesi liturgica </a:t>
            </a:r>
            <a:r>
              <a:rPr lang="it-IT" sz="3600" dirty="0"/>
              <a:t>o alcune attenzioni/esperienze concrete da far vivere ai gruppi, sempre in relazione con il tema della festa</a:t>
            </a:r>
            <a:r>
              <a:rPr lang="it-IT" sz="3600" dirty="0" smtClean="0"/>
              <a:t>.</a:t>
            </a:r>
            <a:endParaRPr lang="it-IT" sz="3600" dirty="0"/>
          </a:p>
        </p:txBody>
      </p:sp>
    </p:spTree>
    <p:extLst>
      <p:ext uri="{BB962C8B-B14F-4D97-AF65-F5344CB8AC3E}">
        <p14:creationId xmlns:p14="http://schemas.microsoft.com/office/powerpoint/2010/main" val="1775723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 l’itinerario di liturgia</a:t>
            </a:r>
            <a:endParaRPr lang="it-IT" dirty="0"/>
          </a:p>
        </p:txBody>
      </p:sp>
      <p:sp>
        <p:nvSpPr>
          <p:cNvPr id="3" name="Segnaposto contenuto 2"/>
          <p:cNvSpPr>
            <a:spLocks noGrp="1"/>
          </p:cNvSpPr>
          <p:nvPr>
            <p:ph idx="1"/>
          </p:nvPr>
        </p:nvSpPr>
        <p:spPr/>
        <p:txBody>
          <a:bodyPr>
            <a:noAutofit/>
          </a:bodyPr>
          <a:lstStyle/>
          <a:p>
            <a:pPr marL="0" indent="0">
              <a:buNone/>
            </a:pPr>
            <a:r>
              <a:rPr lang="it-IT" sz="4000" dirty="0"/>
              <a:t>Durante il cammino ci soffermiamo in particolar modo: </a:t>
            </a:r>
          </a:p>
          <a:p>
            <a:pPr lvl="0"/>
            <a:r>
              <a:rPr lang="it-IT" sz="4000" dirty="0"/>
              <a:t>nella prima fase sul canto del</a:t>
            </a:r>
            <a:r>
              <a:rPr lang="it-IT" sz="4000" i="1" dirty="0"/>
              <a:t> Gloria</a:t>
            </a:r>
            <a:r>
              <a:rPr lang="it-IT" sz="4000" dirty="0"/>
              <a:t>;</a:t>
            </a:r>
          </a:p>
          <a:p>
            <a:pPr lvl="0"/>
            <a:r>
              <a:rPr lang="it-IT" sz="4000" dirty="0"/>
              <a:t>nella seconda fase sul </a:t>
            </a:r>
            <a:r>
              <a:rPr lang="it-IT" sz="4000" i="1" dirty="0"/>
              <a:t>Prefazio </a:t>
            </a:r>
            <a:r>
              <a:rPr lang="it-IT" sz="4000" dirty="0"/>
              <a:t>e il</a:t>
            </a:r>
            <a:r>
              <a:rPr lang="it-IT" sz="4000" i="1" dirty="0"/>
              <a:t> Santo;</a:t>
            </a:r>
            <a:endParaRPr lang="it-IT" sz="4000" dirty="0"/>
          </a:p>
          <a:p>
            <a:pPr lvl="0"/>
            <a:r>
              <a:rPr lang="it-IT" sz="4000" dirty="0"/>
              <a:t>nella terza fase sul </a:t>
            </a:r>
            <a:r>
              <a:rPr lang="it-IT" sz="4000" i="1" dirty="0"/>
              <a:t>canto dell’Alleluia;</a:t>
            </a:r>
            <a:endParaRPr lang="it-IT" sz="4000" dirty="0"/>
          </a:p>
          <a:p>
            <a:pPr lvl="0"/>
            <a:r>
              <a:rPr lang="it-IT" sz="4000" dirty="0"/>
              <a:t> nel Tempo Estate Eccezionale sul Canto dei </a:t>
            </a:r>
            <a:r>
              <a:rPr lang="it-IT" sz="4000" i="1" dirty="0"/>
              <a:t>salmi di lode</a:t>
            </a:r>
            <a:r>
              <a:rPr lang="it-IT" sz="4000" dirty="0" smtClean="0"/>
              <a:t>.</a:t>
            </a:r>
            <a:endParaRPr lang="it-IT" sz="4000" dirty="0"/>
          </a:p>
        </p:txBody>
      </p:sp>
    </p:spTree>
    <p:extLst>
      <p:ext uri="{BB962C8B-B14F-4D97-AF65-F5344CB8AC3E}">
        <p14:creationId xmlns:p14="http://schemas.microsoft.com/office/powerpoint/2010/main" val="2439290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a:t>
            </a:r>
          </a:p>
        </p:txBody>
      </p:sp>
      <p:sp>
        <p:nvSpPr>
          <p:cNvPr id="5" name="Sottotitolo 4"/>
          <p:cNvSpPr>
            <a:spLocks noGrp="1"/>
          </p:cNvSpPr>
          <p:nvPr>
            <p:ph type="body" idx="1"/>
          </p:nvPr>
        </p:nvSpPr>
        <p:spPr/>
        <p:txBody>
          <a:bodyPr anchor="ctr"/>
          <a:lstStyle/>
          <a:p>
            <a:r>
              <a:rPr lang="it-IT" dirty="0" smtClean="0"/>
              <a:t>L’INIZIATIVA ANNUALE</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43340"/>
            <a:ext cx="9144000" cy="3696216"/>
          </a:xfrm>
          <a:prstGeom prst="rect">
            <a:avLst/>
          </a:prstGeom>
        </p:spPr>
      </p:pic>
    </p:spTree>
    <p:extLst>
      <p:ext uri="{BB962C8B-B14F-4D97-AF65-F5344CB8AC3E}">
        <p14:creationId xmlns:p14="http://schemas.microsoft.com/office/powerpoint/2010/main" val="2779994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a:t>
            </a:r>
          </a:p>
        </p:txBody>
      </p:sp>
      <p:sp>
        <p:nvSpPr>
          <p:cNvPr id="5" name="Sottotitolo 4"/>
          <p:cNvSpPr>
            <a:spLocks noGrp="1"/>
          </p:cNvSpPr>
          <p:nvPr>
            <p:ph idx="1"/>
          </p:nvPr>
        </p:nvSpPr>
        <p:spPr/>
        <p:txBody>
          <a:bodyPr anchor="t">
            <a:normAutofit/>
          </a:bodyPr>
          <a:lstStyle/>
          <a:p>
            <a:pPr marL="0" indent="0">
              <a:lnSpc>
                <a:spcPct val="100000"/>
              </a:lnSpc>
              <a:buNone/>
            </a:pPr>
            <a:r>
              <a:rPr lang="it-IT" sz="3200" dirty="0" smtClean="0"/>
              <a:t>[1] </a:t>
            </a:r>
            <a:r>
              <a:rPr lang="it-IT" sz="3200" i="1" dirty="0" smtClean="0"/>
              <a:t>Non </a:t>
            </a:r>
            <a:r>
              <a:rPr lang="it-IT" sz="3200" i="1" dirty="0"/>
              <a:t>c’è gioco senza te</a:t>
            </a:r>
            <a:r>
              <a:rPr lang="it-IT" sz="3200" b="1" i="1" dirty="0"/>
              <a:t> </a:t>
            </a:r>
            <a:r>
              <a:rPr lang="it-IT" sz="3200" dirty="0"/>
              <a:t>è lo slogan che accompagna il cammino dell’anno dei bambini e dei ragazzi di Azione cattolica. Nell’anno della compagnia desideriamo davvero far sì che tutti i piccoli comprendano la bellezza del mettersi in gioco con l’altro e con il Signore della vita. La comunità cristiana diventa uno spazio bello e accogliente per la crescita di bambini e ragazzi, nessuno escluso.</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5917"/>
            <a:ext cx="9144000" cy="3696216"/>
          </a:xfrm>
          <a:prstGeom prst="rect">
            <a:avLst/>
          </a:prstGeom>
        </p:spPr>
      </p:pic>
    </p:spTree>
    <p:extLst>
      <p:ext uri="{BB962C8B-B14F-4D97-AF65-F5344CB8AC3E}">
        <p14:creationId xmlns:p14="http://schemas.microsoft.com/office/powerpoint/2010/main" val="2784992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a:t>
            </a:r>
          </a:p>
        </p:txBody>
      </p:sp>
      <p:sp>
        <p:nvSpPr>
          <p:cNvPr id="5" name="Sottotitolo 4"/>
          <p:cNvSpPr>
            <a:spLocks noGrp="1"/>
          </p:cNvSpPr>
          <p:nvPr>
            <p:ph idx="1"/>
          </p:nvPr>
        </p:nvSpPr>
        <p:spPr/>
        <p:txBody>
          <a:bodyPr anchor="t">
            <a:normAutofit/>
          </a:bodyPr>
          <a:lstStyle/>
          <a:p>
            <a:pPr marL="0" indent="0">
              <a:buNone/>
            </a:pPr>
            <a:r>
              <a:rPr lang="it-IT" sz="3600" dirty="0" smtClean="0"/>
              <a:t>[2] Dire </a:t>
            </a:r>
            <a:r>
              <a:rPr lang="it-IT" sz="3600" i="1" dirty="0"/>
              <a:t>Non c’è gioco senza te</a:t>
            </a:r>
            <a:r>
              <a:rPr lang="it-IT" sz="3600" b="1" i="1" dirty="0"/>
              <a:t> </a:t>
            </a:r>
            <a:r>
              <a:rPr lang="it-IT" sz="3600" dirty="0"/>
              <a:t>significa </a:t>
            </a:r>
            <a:r>
              <a:rPr lang="it-IT" sz="3600" dirty="0" smtClean="0"/>
              <a:t>puntare </a:t>
            </a:r>
            <a:r>
              <a:rPr lang="it-IT" sz="3600" dirty="0"/>
              <a:t>sul contributo unico e originale che ciascun bambino e ragazzo può dare al gruppo, alla comunità parrocchiale, alla città. Vuol dire accompagnare a pensare e giocare la vita come una realtà in cui non si è </a:t>
            </a:r>
            <a:r>
              <a:rPr lang="it-IT" sz="3600" dirty="0">
                <a:solidFill>
                  <a:srgbClr val="FF3788"/>
                </a:solidFill>
              </a:rPr>
              <a:t>mai “pari”</a:t>
            </a:r>
            <a:r>
              <a:rPr lang="it-IT" sz="3600" dirty="0"/>
              <a:t>, non si è </a:t>
            </a:r>
            <a:r>
              <a:rPr lang="it-IT" sz="3600" dirty="0">
                <a:solidFill>
                  <a:srgbClr val="FF3788"/>
                </a:solidFill>
              </a:rPr>
              <a:t>mai “tutti”</a:t>
            </a:r>
            <a:r>
              <a:rPr lang="it-IT" sz="3600" dirty="0"/>
              <a:t> e c’è sempre posto per l’ultimo arrivato.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5917"/>
            <a:ext cx="9144000" cy="3696216"/>
          </a:xfrm>
          <a:prstGeom prst="rect">
            <a:avLst/>
          </a:prstGeom>
        </p:spPr>
      </p:pic>
    </p:spTree>
    <p:extLst>
      <p:ext uri="{BB962C8B-B14F-4D97-AF65-F5344CB8AC3E}">
        <p14:creationId xmlns:p14="http://schemas.microsoft.com/office/powerpoint/2010/main" val="3732598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a:t>
            </a:r>
          </a:p>
        </p:txBody>
      </p:sp>
      <p:sp>
        <p:nvSpPr>
          <p:cNvPr id="5" name="Sottotitolo 4"/>
          <p:cNvSpPr>
            <a:spLocks noGrp="1"/>
          </p:cNvSpPr>
          <p:nvPr>
            <p:ph idx="1"/>
          </p:nvPr>
        </p:nvSpPr>
        <p:spPr/>
        <p:txBody>
          <a:bodyPr anchor="t">
            <a:normAutofit/>
          </a:bodyPr>
          <a:lstStyle/>
          <a:p>
            <a:pPr marL="0" indent="0">
              <a:buNone/>
            </a:pPr>
            <a:r>
              <a:rPr lang="it-IT" sz="4000" dirty="0" smtClean="0"/>
              <a:t>[3] Dire </a:t>
            </a:r>
            <a:r>
              <a:rPr lang="it-IT" sz="4000" i="1" dirty="0"/>
              <a:t>Non c’è gioco senza te </a:t>
            </a:r>
            <a:r>
              <a:rPr lang="it-IT" sz="4000" dirty="0"/>
              <a:t>è far sì che ciascuno si senta amato per quello che è, cercato e </a:t>
            </a:r>
            <a:r>
              <a:rPr lang="it-IT" sz="4000" dirty="0">
                <a:solidFill>
                  <a:srgbClr val="FF3788"/>
                </a:solidFill>
                <a:effectLst>
                  <a:outerShdw blurRad="38100" dist="38100" dir="2700000" algn="tl">
                    <a:srgbClr val="000000">
                      <a:alpha val="43137"/>
                    </a:srgbClr>
                  </a:outerShdw>
                </a:effectLst>
              </a:rPr>
              <a:t>invitato</a:t>
            </a:r>
            <a:r>
              <a:rPr lang="it-IT" sz="4000" dirty="0"/>
              <a:t> dal Padre a prendere parte alla sua </a:t>
            </a:r>
            <a:r>
              <a:rPr lang="it-IT" sz="4000" dirty="0">
                <a:solidFill>
                  <a:srgbClr val="FF3788"/>
                </a:solidFill>
                <a:effectLst>
                  <a:outerShdw blurRad="38100" dist="38100" dir="2700000" algn="tl">
                    <a:srgbClr val="000000">
                      <a:alpha val="43137"/>
                    </a:srgbClr>
                  </a:outerShdw>
                </a:effectLst>
              </a:rPr>
              <a:t>gioia</a:t>
            </a:r>
            <a:r>
              <a:rPr lang="it-IT" sz="4000" dirty="0"/>
              <a:t>, una gioia piena e incontenibile da </a:t>
            </a:r>
            <a:r>
              <a:rPr lang="it-IT" sz="4000" dirty="0">
                <a:solidFill>
                  <a:srgbClr val="FF3788"/>
                </a:solidFill>
                <a:effectLst>
                  <a:outerShdw blurRad="38100" dist="38100" dir="2700000" algn="tl">
                    <a:srgbClr val="000000">
                      <a:alpha val="43137"/>
                    </a:srgbClr>
                  </a:outerShdw>
                </a:effectLst>
              </a:rPr>
              <a:t>riversare</a:t>
            </a:r>
            <a:r>
              <a:rPr lang="it-IT" sz="4000" dirty="0"/>
              <a:t> agli altri, vestendo </a:t>
            </a:r>
            <a:r>
              <a:rPr lang="it-IT" sz="4000" dirty="0">
                <a:solidFill>
                  <a:srgbClr val="FF3788"/>
                </a:solidFill>
                <a:effectLst>
                  <a:outerShdw blurRad="38100" dist="38100" dir="2700000" algn="tl">
                    <a:srgbClr val="000000">
                      <a:alpha val="43137"/>
                    </a:srgbClr>
                  </a:outerShdw>
                </a:effectLst>
              </a:rPr>
              <a:t>l’abito nuziale della carità</a:t>
            </a:r>
            <a:r>
              <a:rPr lang="it-IT" sz="4000" dirty="0"/>
              <a:t>, come dono gratuito ed inatteso.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5917"/>
            <a:ext cx="9144000" cy="3696216"/>
          </a:xfrm>
          <a:prstGeom prst="rect">
            <a:avLst/>
          </a:prstGeom>
        </p:spPr>
      </p:pic>
    </p:spTree>
    <p:extLst>
      <p:ext uri="{BB962C8B-B14F-4D97-AF65-F5344CB8AC3E}">
        <p14:creationId xmlns:p14="http://schemas.microsoft.com/office/powerpoint/2010/main" val="3657907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a:t>
            </a:r>
          </a:p>
        </p:txBody>
      </p:sp>
      <p:sp>
        <p:nvSpPr>
          <p:cNvPr id="5" name="Sottotitolo 4"/>
          <p:cNvSpPr>
            <a:spLocks noGrp="1"/>
          </p:cNvSpPr>
          <p:nvPr>
            <p:ph idx="1"/>
          </p:nvPr>
        </p:nvSpPr>
        <p:spPr/>
        <p:txBody>
          <a:bodyPr anchor="t">
            <a:normAutofit/>
          </a:bodyPr>
          <a:lstStyle/>
          <a:p>
            <a:pPr marL="0" indent="0">
              <a:buNone/>
            </a:pPr>
            <a:r>
              <a:rPr lang="it-IT" sz="4000" dirty="0" smtClean="0"/>
              <a:t>[4] Dire </a:t>
            </a:r>
            <a:r>
              <a:rPr lang="it-IT" sz="4000" i="1" dirty="0"/>
              <a:t>Non c’è gioco senza te </a:t>
            </a:r>
            <a:r>
              <a:rPr lang="it-IT" sz="4000" dirty="0"/>
              <a:t>significa superare con un balzo la logica del pregiudizio che tende a catalogare le persone sulla base di principi che hanno come orizzonte il nostro naso, per fare nostra la logica della contemplazione del volto di Dio, nascosto in ogni umanità, glorificato nella sua Pasqua, annunciato dalla sua Chiesa.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5917"/>
            <a:ext cx="9144000" cy="3696216"/>
          </a:xfrm>
          <a:prstGeom prst="rect">
            <a:avLst/>
          </a:prstGeom>
        </p:spPr>
      </p:pic>
    </p:spTree>
    <p:extLst>
      <p:ext uri="{BB962C8B-B14F-4D97-AF65-F5344CB8AC3E}">
        <p14:creationId xmlns:p14="http://schemas.microsoft.com/office/powerpoint/2010/main" val="3561633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a:t>
            </a:r>
          </a:p>
        </p:txBody>
      </p:sp>
      <p:sp>
        <p:nvSpPr>
          <p:cNvPr id="5" name="Sottotitolo 4"/>
          <p:cNvSpPr>
            <a:spLocks noGrp="1"/>
          </p:cNvSpPr>
          <p:nvPr>
            <p:ph idx="1"/>
          </p:nvPr>
        </p:nvSpPr>
        <p:spPr/>
        <p:txBody>
          <a:bodyPr anchor="t">
            <a:normAutofit/>
          </a:bodyPr>
          <a:lstStyle/>
          <a:p>
            <a:pPr marL="0" indent="0">
              <a:buNone/>
            </a:pPr>
            <a:r>
              <a:rPr lang="it-IT" sz="4000" dirty="0" smtClean="0"/>
              <a:t>[5] Dire </a:t>
            </a:r>
            <a:r>
              <a:rPr lang="it-IT" sz="4000" i="1" dirty="0"/>
              <a:t>Non c’è gioco senza te </a:t>
            </a:r>
            <a:r>
              <a:rPr lang="it-IT" sz="4000" dirty="0"/>
              <a:t>è allora orientare i bambini e i ragazzi a una </a:t>
            </a:r>
            <a:r>
              <a:rPr lang="it-IT" sz="4000" dirty="0">
                <a:solidFill>
                  <a:srgbClr val="FF3788"/>
                </a:solidFill>
                <a:effectLst>
                  <a:outerShdw blurRad="38100" dist="38100" dir="2700000" algn="tl">
                    <a:srgbClr val="000000">
                      <a:alpha val="43137"/>
                    </a:srgbClr>
                  </a:outerShdw>
                </a:effectLst>
              </a:rPr>
              <a:t>misura alta della vita</a:t>
            </a:r>
            <a:r>
              <a:rPr lang="it-IT" sz="4000" dirty="0"/>
              <a:t> </a:t>
            </a:r>
            <a:r>
              <a:rPr lang="it-IT" sz="4000" dirty="0">
                <a:solidFill>
                  <a:srgbClr val="FF3788"/>
                </a:solidFill>
                <a:effectLst>
                  <a:outerShdw blurRad="38100" dist="38100" dir="2700000" algn="tl">
                    <a:srgbClr val="000000">
                      <a:alpha val="43137"/>
                    </a:srgbClr>
                  </a:outerShdw>
                </a:effectLst>
              </a:rPr>
              <a:t>spirituale</a:t>
            </a:r>
            <a:r>
              <a:rPr lang="it-IT" sz="4000" dirty="0"/>
              <a:t> ordinaria, che sia in grado di alimentare, pur nelle inevitabili difficoltà che il confronto comporta, la partecipazione attiva alla vita della comunità, la collaborazione e la ricerca del bene comune.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5917"/>
            <a:ext cx="9144000" cy="3696216"/>
          </a:xfrm>
          <a:prstGeom prst="rect">
            <a:avLst/>
          </a:prstGeom>
        </p:spPr>
      </p:pic>
    </p:spTree>
    <p:extLst>
      <p:ext uri="{BB962C8B-B14F-4D97-AF65-F5344CB8AC3E}">
        <p14:creationId xmlns:p14="http://schemas.microsoft.com/office/powerpoint/2010/main" val="1725014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storia</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sz="3200" dirty="0"/>
              <a:t>Felix che ha origini rumene, Tommy che assume atteggiamenti da bullo, Alice che è uno scrigno di preziosi nella sua timidezza, Giulia che è un’inguaribile ottimista. Cosa unisce le storie di questi quattro ragazzi? Il parco giochi, il loro “amico” in comune. Un parco come quelli che si aprono agli angoli delle nostre città fa da sfondo alla storia di una compagnia che nasce nell’ordinarietà di un’estate e si sostanzia nell’impegno, nella promozione e nella partecipazione a un “bene comune” a loro misura. Quattro racconti firmati da Daniela Dogliani ma anche quattro spaccati di vita quotidiana…  </a:t>
            </a:r>
          </a:p>
        </p:txBody>
      </p:sp>
    </p:spTree>
    <p:extLst>
      <p:ext uri="{BB962C8B-B14F-4D97-AF65-F5344CB8AC3E}">
        <p14:creationId xmlns:p14="http://schemas.microsoft.com/office/powerpoint/2010/main" val="2053725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 una proposta formativa completa</a:t>
            </a:r>
            <a:endParaRPr lang="it-IT" dirty="0"/>
          </a:p>
        </p:txBody>
      </p:sp>
      <p:sp>
        <p:nvSpPr>
          <p:cNvPr id="3" name="Segnaposto contenuto 2"/>
          <p:cNvSpPr>
            <a:spLocks noGrp="1"/>
          </p:cNvSpPr>
          <p:nvPr>
            <p:ph idx="1"/>
          </p:nvPr>
        </p:nvSpPr>
        <p:spPr/>
        <p:txBody>
          <a:bodyPr>
            <a:normAutofit fontScale="77500" lnSpcReduction="20000"/>
          </a:bodyPr>
          <a:lstStyle/>
          <a:p>
            <a:pPr lvl="0"/>
            <a:r>
              <a:rPr lang="it-IT" sz="3200" dirty="0"/>
              <a:t>le guide d’arco ed il cammino dei piccolissimi</a:t>
            </a:r>
          </a:p>
          <a:p>
            <a:pPr lvl="0"/>
            <a:r>
              <a:rPr lang="it-IT" sz="3200" dirty="0"/>
              <a:t>l’agenda dell’educatore</a:t>
            </a:r>
          </a:p>
          <a:p>
            <a:pPr lvl="0"/>
            <a:r>
              <a:rPr lang="it-IT" sz="3200" dirty="0"/>
              <a:t>il formato famiglia</a:t>
            </a:r>
          </a:p>
          <a:p>
            <a:pPr lvl="0"/>
            <a:r>
              <a:rPr lang="it-IT" sz="3200" dirty="0"/>
              <a:t>un cammino con la famiglia</a:t>
            </a:r>
          </a:p>
          <a:p>
            <a:pPr lvl="0"/>
            <a:r>
              <a:rPr lang="it-IT" sz="3200" dirty="0"/>
              <a:t>gli itinerari di spiritualità</a:t>
            </a:r>
          </a:p>
          <a:p>
            <a:pPr lvl="0"/>
            <a:r>
              <a:rPr lang="it-IT" sz="3200" dirty="0"/>
              <a:t>i sussidi personali</a:t>
            </a:r>
          </a:p>
          <a:p>
            <a:pPr lvl="0"/>
            <a:r>
              <a:rPr lang="it-IT" sz="3200" dirty="0"/>
              <a:t>il campo scuola</a:t>
            </a:r>
          </a:p>
          <a:p>
            <a:pPr lvl="0"/>
            <a:r>
              <a:rPr lang="it-IT" sz="3200" dirty="0"/>
              <a:t>il percorso assembleare</a:t>
            </a:r>
          </a:p>
          <a:p>
            <a:pPr lvl="0"/>
            <a:r>
              <a:rPr lang="it-IT" sz="3200" dirty="0"/>
              <a:t>il grande </a:t>
            </a:r>
            <a:r>
              <a:rPr lang="it-IT" sz="3200" dirty="0" smtClean="0"/>
              <a:t>gioco</a:t>
            </a:r>
          </a:p>
          <a:p>
            <a:pPr lvl="0"/>
            <a:r>
              <a:rPr lang="it-IT" sz="3200" dirty="0"/>
              <a:t>l</a:t>
            </a:r>
            <a:r>
              <a:rPr lang="it-IT" sz="3200" dirty="0" smtClean="0"/>
              <a:t>a regola di vita</a:t>
            </a:r>
          </a:p>
          <a:p>
            <a:pPr lvl="0"/>
            <a:r>
              <a:rPr lang="it-IT" sz="3200" dirty="0"/>
              <a:t>l</a:t>
            </a:r>
            <a:r>
              <a:rPr lang="it-IT" sz="3200" smtClean="0"/>
              <a:t>a stampa associativa</a:t>
            </a:r>
            <a:endParaRPr lang="it-IT" sz="3200" dirty="0"/>
          </a:p>
        </p:txBody>
      </p:sp>
    </p:spTree>
    <p:extLst>
      <p:ext uri="{BB962C8B-B14F-4D97-AF65-F5344CB8AC3E}">
        <p14:creationId xmlns:p14="http://schemas.microsoft.com/office/powerpoint/2010/main" val="340056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tIns="36000" bIns="36000"/>
          <a:lstStyle/>
          <a:p>
            <a:r>
              <a:rPr lang="it-IT" sz="1800" dirty="0" smtClean="0"/>
              <a:t>Con la Chiesa, nella Chiesa</a:t>
            </a:r>
            <a:endParaRPr lang="it-IT" sz="1800" dirty="0"/>
          </a:p>
        </p:txBody>
      </p:sp>
      <p:sp>
        <p:nvSpPr>
          <p:cNvPr id="3" name="Segnaposto contenuto 2"/>
          <p:cNvSpPr>
            <a:spLocks noGrp="1"/>
          </p:cNvSpPr>
          <p:nvPr>
            <p:ph idx="1"/>
          </p:nvPr>
        </p:nvSpPr>
        <p:spPr/>
        <p:txBody>
          <a:bodyPr>
            <a:normAutofit/>
          </a:bodyPr>
          <a:lstStyle/>
          <a:p>
            <a:pPr marL="0" indent="0" algn="ctr">
              <a:buNone/>
            </a:pPr>
            <a:endParaRPr lang="it-IT" sz="8000" dirty="0" smtClean="0"/>
          </a:p>
          <a:p>
            <a:pPr marL="0" indent="0" algn="ctr">
              <a:buNone/>
            </a:pPr>
            <a:r>
              <a:rPr lang="it-IT" sz="8000" dirty="0" smtClean="0"/>
              <a:t>Il </a:t>
            </a:r>
            <a:r>
              <a:rPr lang="it-IT" sz="8000" dirty="0"/>
              <a:t>vangelo di Matteo</a:t>
            </a:r>
          </a:p>
        </p:txBody>
      </p:sp>
    </p:spTree>
    <p:extLst>
      <p:ext uri="{BB962C8B-B14F-4D97-AF65-F5344CB8AC3E}">
        <p14:creationId xmlns:p14="http://schemas.microsoft.com/office/powerpoint/2010/main" val="2120941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850" y="254426"/>
            <a:ext cx="10515600" cy="2269834"/>
          </a:xfrm>
        </p:spPr>
        <p:txBody>
          <a:bodyPr/>
          <a:lstStyle/>
          <a:p>
            <a:pPr>
              <a:lnSpc>
                <a:spcPct val="150000"/>
              </a:lnSpc>
            </a:pPr>
            <a:r>
              <a:rPr lang="it-IT" sz="3200" dirty="0" smtClean="0"/>
              <a:t>Le guide d’arco ed il cammino dei piccolissimi</a:t>
            </a:r>
            <a:endParaRPr lang="it-IT" sz="3200" dirty="0"/>
          </a:p>
        </p:txBody>
      </p:sp>
      <p:sp>
        <p:nvSpPr>
          <p:cNvPr id="4" name="Segnaposto testo 3"/>
          <p:cNvSpPr>
            <a:spLocks noGrp="1"/>
          </p:cNvSpPr>
          <p:nvPr>
            <p:ph type="body" idx="1"/>
          </p:nvPr>
        </p:nvSpPr>
        <p:spPr/>
        <p:txBody>
          <a:bodyPr/>
          <a:lstStyle/>
          <a:p>
            <a:endParaRPr lang="it-IT" dirty="0"/>
          </a:p>
        </p:txBody>
      </p:sp>
      <p:pic>
        <p:nvPicPr>
          <p:cNvPr id="2050" name="Picture 2" descr="http://www.editriceave.it/contenuti/copertine/Arco_6_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197" y="3503053"/>
            <a:ext cx="2463284" cy="247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http://www.editriceave.it/contenuti/copertine/Arco9_11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873" y="3503054"/>
            <a:ext cx="2466247" cy="2478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www.editriceave.it/contenuti/copertine/Arco12_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5512" y="3503053"/>
            <a:ext cx="2475183" cy="247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http://www.editriceave.it/contenuti/copertine/Piccolissim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081" y="3503054"/>
            <a:ext cx="2448568" cy="2478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85298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Le guide d’arco e il cammino dei piccolissimi</a:t>
            </a:r>
            <a:endParaRPr lang="it-IT" sz="2000" dirty="0"/>
          </a:p>
        </p:txBody>
      </p:sp>
      <p:sp>
        <p:nvSpPr>
          <p:cNvPr id="3" name="Segnaposto contenuto 2"/>
          <p:cNvSpPr>
            <a:spLocks noGrp="1"/>
          </p:cNvSpPr>
          <p:nvPr>
            <p:ph idx="1"/>
          </p:nvPr>
        </p:nvSpPr>
        <p:spPr/>
        <p:txBody>
          <a:bodyPr>
            <a:normAutofit fontScale="85000" lnSpcReduction="10000"/>
          </a:bodyPr>
          <a:lstStyle/>
          <a:p>
            <a:pPr marL="0" indent="0">
              <a:buNone/>
            </a:pPr>
            <a:r>
              <a:rPr lang="it-IT" dirty="0"/>
              <a:t>La prima parte della guida consente di ripercorrere i nodi essenziali della proposta formativa. Nessuna pillola – dice però il Piccolo principe – è in grado di sanare la sete come una fontana. È allora indispensabile attingere alle sorgenti: </a:t>
            </a:r>
          </a:p>
          <a:p>
            <a:r>
              <a:rPr lang="it-IT" dirty="0" smtClean="0"/>
              <a:t>il </a:t>
            </a:r>
            <a:r>
              <a:rPr lang="it-IT" dirty="0"/>
              <a:t>progetto formativo </a:t>
            </a:r>
            <a:r>
              <a:rPr lang="it-IT" i="1" dirty="0"/>
              <a:t>Perché sia formato Cristo in voi</a:t>
            </a:r>
            <a:r>
              <a:rPr lang="it-IT" dirty="0"/>
              <a:t>;</a:t>
            </a:r>
          </a:p>
          <a:p>
            <a:r>
              <a:rPr lang="it-IT" dirty="0" smtClean="0"/>
              <a:t>la </a:t>
            </a:r>
            <a:r>
              <a:rPr lang="it-IT" dirty="0"/>
              <a:t>proposta </a:t>
            </a:r>
            <a:r>
              <a:rPr lang="it-IT" i="1" dirty="0"/>
              <a:t>Bella è l'</a:t>
            </a:r>
            <a:r>
              <a:rPr lang="it-IT" i="1" dirty="0" err="1"/>
              <a:t>Acr</a:t>
            </a:r>
            <a:r>
              <a:rPr lang="it-IT" dirty="0"/>
              <a:t> (in </a:t>
            </a:r>
            <a:r>
              <a:rPr lang="it-IT" i="1" dirty="0"/>
              <a:t>Sentieri di speranza: linee guida per gli itinerari formativi</a:t>
            </a:r>
            <a:r>
              <a:rPr lang="it-IT" dirty="0"/>
              <a:t>) </a:t>
            </a:r>
            <a:r>
              <a:rPr lang="it-IT" dirty="0" smtClean="0"/>
              <a:t>nella </a:t>
            </a:r>
            <a:r>
              <a:rPr lang="it-IT" dirty="0"/>
              <a:t>sua integralità;</a:t>
            </a:r>
          </a:p>
          <a:p>
            <a:r>
              <a:rPr lang="it-IT" dirty="0" smtClean="0"/>
              <a:t>i </a:t>
            </a:r>
            <a:r>
              <a:rPr lang="it-IT" dirty="0"/>
              <a:t>principali documenti conciliari (LG, GS, DV, SC);</a:t>
            </a:r>
          </a:p>
          <a:p>
            <a:r>
              <a:rPr lang="it-IT" dirty="0" smtClean="0"/>
              <a:t>il </a:t>
            </a:r>
            <a:r>
              <a:rPr lang="it-IT" dirty="0"/>
              <a:t>Rinnovamento della Catechesi e le note dell’Ufficio Catechistico Nazionale;</a:t>
            </a:r>
          </a:p>
          <a:p>
            <a:r>
              <a:rPr lang="it-IT" dirty="0" smtClean="0"/>
              <a:t>i </a:t>
            </a:r>
            <a:r>
              <a:rPr lang="it-IT" dirty="0"/>
              <a:t>documenti pastorali e degli organismi della Chiesa italiana e delle Chiese locali;</a:t>
            </a:r>
          </a:p>
          <a:p>
            <a:r>
              <a:rPr lang="it-IT" dirty="0" smtClean="0"/>
              <a:t>la </a:t>
            </a:r>
            <a:r>
              <a:rPr lang="it-IT" dirty="0"/>
              <a:t>partecipazione piena alla vita della comunità parrocchiale/diocesana</a:t>
            </a:r>
            <a:r>
              <a:rPr lang="it-IT" dirty="0" smtClean="0"/>
              <a:t>.</a:t>
            </a:r>
            <a:endParaRPr lang="it-IT" dirty="0"/>
          </a:p>
        </p:txBody>
      </p:sp>
    </p:spTree>
    <p:extLst>
      <p:ext uri="{BB962C8B-B14F-4D97-AF65-F5344CB8AC3E}">
        <p14:creationId xmlns:p14="http://schemas.microsoft.com/office/powerpoint/2010/main" val="10312989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guide d’arco</a:t>
            </a:r>
            <a:endParaRPr lang="it-IT" dirty="0"/>
          </a:p>
        </p:txBody>
      </p:sp>
      <p:sp>
        <p:nvSpPr>
          <p:cNvPr id="3" name="Segnaposto contenuto 2"/>
          <p:cNvSpPr>
            <a:spLocks noGrp="1"/>
          </p:cNvSpPr>
          <p:nvPr>
            <p:ph idx="1"/>
          </p:nvPr>
        </p:nvSpPr>
        <p:spPr/>
        <p:txBody>
          <a:bodyPr>
            <a:normAutofit/>
          </a:bodyPr>
          <a:lstStyle/>
          <a:p>
            <a:pPr marL="0" indent="0">
              <a:buNone/>
            </a:pPr>
            <a:r>
              <a:rPr lang="it-IT" dirty="0"/>
              <a:t>La prima parte della guida di arco è organizzata in 4 parti:</a:t>
            </a:r>
          </a:p>
          <a:p>
            <a:r>
              <a:rPr lang="it-IT" dirty="0" smtClean="0"/>
              <a:t>il </a:t>
            </a:r>
            <a:r>
              <a:rPr lang="it-IT" dirty="0"/>
              <a:t>perché (le finalità del cammino </a:t>
            </a:r>
            <a:r>
              <a:rPr lang="it-IT" dirty="0" err="1"/>
              <a:t>Acr</a:t>
            </a:r>
            <a:r>
              <a:rPr lang="it-IT" dirty="0"/>
              <a:t>, l’</a:t>
            </a:r>
            <a:r>
              <a:rPr lang="it-IT" dirty="0" err="1"/>
              <a:t>Acr</a:t>
            </a:r>
            <a:r>
              <a:rPr lang="it-IT" dirty="0"/>
              <a:t> cammino di Iniziazione cristiana, le schede Sacramenti);</a:t>
            </a:r>
          </a:p>
          <a:p>
            <a:r>
              <a:rPr lang="it-IT" dirty="0" smtClean="0"/>
              <a:t>il </a:t>
            </a:r>
            <a:r>
              <a:rPr lang="it-IT" dirty="0"/>
              <a:t>come (la centralità della persona, la dimensione esperienziale, la scelta associativa);</a:t>
            </a:r>
          </a:p>
          <a:p>
            <a:r>
              <a:rPr lang="it-IT" dirty="0" smtClean="0"/>
              <a:t>il </a:t>
            </a:r>
            <a:r>
              <a:rPr lang="it-IT" dirty="0"/>
              <a:t>metodo (La dinamica formativa: domande di vita, atteggiamenti, la ciclicità delle categorie; le tre dimensioni dell’itinerario: Catechesi, Liturgia, Carità); </a:t>
            </a:r>
          </a:p>
          <a:p>
            <a:r>
              <a:rPr lang="it-IT" dirty="0" smtClean="0"/>
              <a:t>il </a:t>
            </a:r>
            <a:r>
              <a:rPr lang="it-IT" dirty="0"/>
              <a:t>cammino 2013-2014.</a:t>
            </a:r>
          </a:p>
        </p:txBody>
      </p:sp>
    </p:spTree>
    <p:extLst>
      <p:ext uri="{BB962C8B-B14F-4D97-AF65-F5344CB8AC3E}">
        <p14:creationId xmlns:p14="http://schemas.microsoft.com/office/powerpoint/2010/main" val="38915847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cammino dei piccolissimi</a:t>
            </a:r>
            <a:endParaRPr lang="it-IT" dirty="0"/>
          </a:p>
        </p:txBody>
      </p:sp>
      <p:sp>
        <p:nvSpPr>
          <p:cNvPr id="3" name="Segnaposto contenuto 2"/>
          <p:cNvSpPr>
            <a:spLocks noGrp="1"/>
          </p:cNvSpPr>
          <p:nvPr>
            <p:ph idx="1"/>
          </p:nvPr>
        </p:nvSpPr>
        <p:spPr/>
        <p:txBody>
          <a:bodyPr>
            <a:normAutofit/>
          </a:bodyPr>
          <a:lstStyle/>
          <a:p>
            <a:pPr marL="0" indent="0">
              <a:buNone/>
            </a:pPr>
            <a:r>
              <a:rPr lang="it-IT" sz="3600" dirty="0"/>
              <a:t>Il cammino annuale proposto si articola intorno a sei schede operative pensate per sostenere il cammino dei gruppi; esse si riferiscono ad alcune tematiche particolarmente vicine alla realtà vissuta da questi piccoli ed ispirate dal Catechismo per i fanciulli </a:t>
            </a:r>
            <a:r>
              <a:rPr lang="it-IT" sz="3600" i="1" dirty="0"/>
              <a:t>Lasciate che i bambini vengano a me</a:t>
            </a:r>
            <a:r>
              <a:rPr lang="it-IT" sz="3600" dirty="0"/>
              <a:t>. </a:t>
            </a:r>
          </a:p>
        </p:txBody>
      </p:sp>
    </p:spTree>
    <p:extLst>
      <p:ext uri="{BB962C8B-B14F-4D97-AF65-F5344CB8AC3E}">
        <p14:creationId xmlns:p14="http://schemas.microsoft.com/office/powerpoint/2010/main" val="27193199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Il cammino dei piccolissimi - le schede</a:t>
            </a:r>
            <a:endParaRPr lang="it-IT" sz="2000" dirty="0"/>
          </a:p>
        </p:txBody>
      </p:sp>
      <p:sp>
        <p:nvSpPr>
          <p:cNvPr id="3" name="Segnaposto contenuto 2"/>
          <p:cNvSpPr>
            <a:spLocks noGrp="1"/>
          </p:cNvSpPr>
          <p:nvPr>
            <p:ph idx="1"/>
          </p:nvPr>
        </p:nvSpPr>
        <p:spPr/>
        <p:txBody>
          <a:bodyPr>
            <a:normAutofit fontScale="92500" lnSpcReduction="10000"/>
          </a:bodyPr>
          <a:lstStyle/>
          <a:p>
            <a:pPr marL="0" indent="0">
              <a:buNone/>
            </a:pPr>
            <a:r>
              <a:rPr lang="it-IT" sz="3600" dirty="0"/>
              <a:t>Queste schede tematiche hanno il seguente sviluppo:</a:t>
            </a:r>
          </a:p>
          <a:p>
            <a:pPr lvl="0"/>
            <a:r>
              <a:rPr lang="it-IT" sz="3600" dirty="0"/>
              <a:t>Io e il parco giochi;</a:t>
            </a:r>
          </a:p>
          <a:p>
            <a:pPr lvl="0"/>
            <a:r>
              <a:rPr lang="it-IT" sz="3600" dirty="0"/>
              <a:t>Io e la famiglia;</a:t>
            </a:r>
          </a:p>
          <a:p>
            <a:pPr lvl="0"/>
            <a:r>
              <a:rPr lang="it-IT" sz="3600" dirty="0"/>
              <a:t>Io e il Natale;</a:t>
            </a:r>
          </a:p>
          <a:p>
            <a:pPr lvl="0"/>
            <a:r>
              <a:rPr lang="it-IT" sz="3600" dirty="0"/>
              <a:t>Io e la festa;</a:t>
            </a:r>
          </a:p>
          <a:p>
            <a:pPr lvl="0"/>
            <a:r>
              <a:rPr lang="it-IT" sz="3600" dirty="0"/>
              <a:t>Io e la comunità;</a:t>
            </a:r>
          </a:p>
          <a:p>
            <a:pPr lvl="0"/>
            <a:r>
              <a:rPr lang="it-IT" sz="3600" dirty="0"/>
              <a:t>Io e la Pasqua;</a:t>
            </a:r>
          </a:p>
          <a:p>
            <a:pPr lvl="0"/>
            <a:r>
              <a:rPr lang="it-IT" sz="3600" dirty="0"/>
              <a:t>Io e il mondo.</a:t>
            </a:r>
          </a:p>
        </p:txBody>
      </p:sp>
    </p:spTree>
    <p:extLst>
      <p:ext uri="{BB962C8B-B14F-4D97-AF65-F5344CB8AC3E}">
        <p14:creationId xmlns:p14="http://schemas.microsoft.com/office/powerpoint/2010/main" val="1680578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Il cammino dei piccolissimi - le schede</a:t>
            </a:r>
            <a:endParaRPr lang="it-IT" sz="2000" dirty="0"/>
          </a:p>
        </p:txBody>
      </p:sp>
      <p:sp>
        <p:nvSpPr>
          <p:cNvPr id="3" name="Segnaposto contenuto 2"/>
          <p:cNvSpPr>
            <a:spLocks noGrp="1"/>
          </p:cNvSpPr>
          <p:nvPr>
            <p:ph idx="1"/>
          </p:nvPr>
        </p:nvSpPr>
        <p:spPr/>
        <p:txBody>
          <a:bodyPr>
            <a:normAutofit/>
          </a:bodyPr>
          <a:lstStyle/>
          <a:p>
            <a:pPr marL="0" indent="0">
              <a:buNone/>
            </a:pPr>
            <a:r>
              <a:rPr lang="it-IT" sz="3600" dirty="0"/>
              <a:t>Ogni scheda è strutturata su tre diversi momenti d’incontro: </a:t>
            </a:r>
          </a:p>
          <a:p>
            <a:pPr lvl="0"/>
            <a:r>
              <a:rPr lang="it-IT" sz="3600" dirty="0"/>
              <a:t>incontro con una storia; </a:t>
            </a:r>
          </a:p>
          <a:p>
            <a:pPr lvl="0"/>
            <a:r>
              <a:rPr lang="it-IT" sz="3600" dirty="0"/>
              <a:t>incontro con un testimone; </a:t>
            </a:r>
          </a:p>
          <a:p>
            <a:pPr lvl="0"/>
            <a:r>
              <a:rPr lang="it-IT" sz="3600" dirty="0"/>
              <a:t>incontro con la Parola di Dio.</a:t>
            </a:r>
          </a:p>
        </p:txBody>
      </p:sp>
    </p:spTree>
    <p:extLst>
      <p:ext uri="{BB962C8B-B14F-4D97-AF65-F5344CB8AC3E}">
        <p14:creationId xmlns:p14="http://schemas.microsoft.com/office/powerpoint/2010/main" val="4190663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Il cammino dei piccolissimi - il box liturgico</a:t>
            </a:r>
            <a:endParaRPr lang="it-IT" sz="2000" dirty="0"/>
          </a:p>
        </p:txBody>
      </p:sp>
      <p:sp>
        <p:nvSpPr>
          <p:cNvPr id="3" name="Segnaposto contenuto 2"/>
          <p:cNvSpPr>
            <a:spLocks noGrp="1"/>
          </p:cNvSpPr>
          <p:nvPr>
            <p:ph idx="1"/>
          </p:nvPr>
        </p:nvSpPr>
        <p:spPr/>
        <p:txBody>
          <a:bodyPr>
            <a:normAutofit/>
          </a:bodyPr>
          <a:lstStyle/>
          <a:p>
            <a:pPr marL="0" indent="0">
              <a:buNone/>
            </a:pPr>
            <a:r>
              <a:rPr lang="it-IT" sz="3600" dirty="0"/>
              <a:t>Al termine di ogni scheda viene proposto un box liturgico articolato in un approfondimento per l’educatore ed una proposta di attività per i piccolissimi. Il percorso scelto per quest’anno aiuta i piccolissimi a riflettere sul Credo. </a:t>
            </a:r>
          </a:p>
        </p:txBody>
      </p:sp>
    </p:spTree>
    <p:extLst>
      <p:ext uri="{BB962C8B-B14F-4D97-AF65-F5344CB8AC3E}">
        <p14:creationId xmlns:p14="http://schemas.microsoft.com/office/powerpoint/2010/main" val="2181734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lnSpc>
                <a:spcPct val="150000"/>
              </a:lnSpc>
            </a:pPr>
            <a:r>
              <a:rPr lang="it-IT" dirty="0" smtClean="0"/>
              <a:t>Gioco di</a:t>
            </a:r>
            <a:br>
              <a:rPr lang="it-IT" dirty="0" smtClean="0"/>
            </a:br>
            <a:r>
              <a:rPr lang="it-IT" dirty="0" smtClean="0"/>
              <a:t>squadra</a:t>
            </a:r>
            <a:endParaRPr lang="it-IT" dirty="0"/>
          </a:p>
        </p:txBody>
      </p:sp>
      <p:sp>
        <p:nvSpPr>
          <p:cNvPr id="3" name="Segnaposto contenuto 2"/>
          <p:cNvSpPr>
            <a:spLocks noGrp="1"/>
          </p:cNvSpPr>
          <p:nvPr>
            <p:ph type="body" idx="1"/>
          </p:nvPr>
        </p:nvSpPr>
        <p:spPr/>
        <p:txBody>
          <a:bodyPr/>
          <a:lstStyle/>
          <a:p>
            <a:pPr marL="0" indent="0" algn="l">
              <a:buNone/>
            </a:pPr>
            <a:r>
              <a:rPr lang="it-IT" dirty="0" smtClean="0"/>
              <a:t>L’agenda dell’educatore</a:t>
            </a:r>
            <a:endParaRPr lang="it-IT" dirty="0"/>
          </a:p>
        </p:txBody>
      </p:sp>
      <p:pic>
        <p:nvPicPr>
          <p:cNvPr id="3076" name="Picture 4" descr="http://www.editriceave.it/contenuti/copertine/agenda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069" y="457301"/>
            <a:ext cx="3945453" cy="5357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437792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2000" dirty="0" smtClean="0"/>
              <a:t>L’agenda dell’educatore - Gioco di squadra</a:t>
            </a:r>
            <a:endParaRPr lang="it-IT" sz="2000" dirty="0"/>
          </a:p>
        </p:txBody>
      </p:sp>
      <p:sp>
        <p:nvSpPr>
          <p:cNvPr id="5" name="Segnaposto contenuto 4"/>
          <p:cNvSpPr>
            <a:spLocks noGrp="1"/>
          </p:cNvSpPr>
          <p:nvPr>
            <p:ph idx="1"/>
          </p:nvPr>
        </p:nvSpPr>
        <p:spPr/>
        <p:txBody>
          <a:bodyPr>
            <a:normAutofit/>
          </a:bodyPr>
          <a:lstStyle/>
          <a:p>
            <a:pPr marL="0" indent="0">
              <a:buNone/>
            </a:pPr>
            <a:r>
              <a:rPr lang="it-IT" sz="3600" dirty="0"/>
              <a:t>L’agenda vuole aiutare l'educatore a riflettere sul servizio educativo a cui è chiamato, a motivarlo partendo dall’ascolto della Parola, a sostenerlo con lo studio personale e nel gruppo educatori. </a:t>
            </a:r>
          </a:p>
          <a:p>
            <a:pPr marL="0" indent="0">
              <a:buNone/>
            </a:pPr>
            <a:r>
              <a:rPr lang="it-IT" sz="3600" dirty="0"/>
              <a:t>Si tratta infatti di uno strumento per la formazione </a:t>
            </a:r>
            <a:r>
              <a:rPr lang="it-IT" sz="3600" dirty="0">
                <a:solidFill>
                  <a:srgbClr val="FF3788"/>
                </a:solidFill>
              </a:rPr>
              <a:t>personale</a:t>
            </a:r>
            <a:r>
              <a:rPr lang="it-IT" sz="3600" dirty="0"/>
              <a:t> dell'educatore che offre tuttavia validi spunti per incontri di formazione e verifica con il </a:t>
            </a:r>
            <a:r>
              <a:rPr lang="it-IT" sz="3600" dirty="0">
                <a:solidFill>
                  <a:srgbClr val="FF3788"/>
                </a:solidFill>
              </a:rPr>
              <a:t>gruppo degli educatori. </a:t>
            </a:r>
          </a:p>
        </p:txBody>
      </p:sp>
    </p:spTree>
    <p:extLst>
      <p:ext uri="{BB962C8B-B14F-4D97-AF65-F5344CB8AC3E}">
        <p14:creationId xmlns:p14="http://schemas.microsoft.com/office/powerpoint/2010/main" val="11501779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1800" dirty="0" smtClean="0"/>
              <a:t>L’agenda dell’educatore - Gioco di squadra [2]</a:t>
            </a:r>
            <a:endParaRPr lang="it-IT" sz="1800" dirty="0"/>
          </a:p>
        </p:txBody>
      </p:sp>
      <p:sp>
        <p:nvSpPr>
          <p:cNvPr id="5" name="Segnaposto contenuto 4"/>
          <p:cNvSpPr>
            <a:spLocks noGrp="1"/>
          </p:cNvSpPr>
          <p:nvPr>
            <p:ph idx="1"/>
          </p:nvPr>
        </p:nvSpPr>
        <p:spPr/>
        <p:txBody>
          <a:bodyPr>
            <a:normAutofit/>
          </a:bodyPr>
          <a:lstStyle/>
          <a:p>
            <a:pPr marL="0" indent="0">
              <a:buNone/>
            </a:pPr>
            <a:r>
              <a:rPr lang="it-IT" sz="3600" dirty="0"/>
              <a:t>La </a:t>
            </a:r>
            <a:r>
              <a:rPr lang="it-IT" sz="3600" b="1" dirty="0"/>
              <a:t>prima parte</a:t>
            </a:r>
            <a:r>
              <a:rPr lang="it-IT" sz="3600" dirty="0"/>
              <a:t> raccoglie alcuni contributi che aiutano l'educatore ad approfondire i contenuti della proposta formativa </a:t>
            </a:r>
            <a:r>
              <a:rPr lang="it-IT" sz="3600" dirty="0" err="1"/>
              <a:t>Acr</a:t>
            </a:r>
            <a:r>
              <a:rPr lang="it-IT" sz="3600" dirty="0"/>
              <a:t> 2013/2014 (la </a:t>
            </a:r>
            <a:r>
              <a:rPr lang="it-IT" sz="3600" i="1" dirty="0"/>
              <a:t>domanda di vita</a:t>
            </a:r>
            <a:r>
              <a:rPr lang="it-IT" sz="3600" dirty="0"/>
              <a:t>, la </a:t>
            </a:r>
            <a:r>
              <a:rPr lang="it-IT" sz="3600" i="1" dirty="0"/>
              <a:t>categoria</a:t>
            </a:r>
            <a:r>
              <a:rPr lang="it-IT" sz="3600" dirty="0"/>
              <a:t> e il </a:t>
            </a:r>
            <a:r>
              <a:rPr lang="it-IT" sz="3600" i="1" dirty="0"/>
              <a:t>brano biblico</a:t>
            </a:r>
            <a:r>
              <a:rPr lang="it-IT" sz="3600" dirty="0"/>
              <a:t>, l’</a:t>
            </a:r>
            <a:r>
              <a:rPr lang="it-IT" sz="3600" i="1" dirty="0"/>
              <a:t>iniziativa annuale)</a:t>
            </a:r>
            <a:r>
              <a:rPr lang="it-IT" sz="3600" dirty="0"/>
              <a:t>. </a:t>
            </a:r>
          </a:p>
          <a:p>
            <a:pPr marL="0" indent="0">
              <a:buNone/>
            </a:pPr>
            <a:r>
              <a:rPr lang="it-IT" sz="3600" dirty="0"/>
              <a:t>A chiudere questa sezione l’ormai consueta scheda per imparare l’impegnativa arte della </a:t>
            </a:r>
            <a:r>
              <a:rPr lang="it-IT" sz="3600" b="1" dirty="0"/>
              <a:t>programmazione</a:t>
            </a:r>
            <a:r>
              <a:rPr lang="it-IT" sz="3600" dirty="0"/>
              <a:t>.</a:t>
            </a:r>
          </a:p>
        </p:txBody>
      </p:sp>
    </p:spTree>
    <p:extLst>
      <p:ext uri="{BB962C8B-B14F-4D97-AF65-F5344CB8AC3E}">
        <p14:creationId xmlns:p14="http://schemas.microsoft.com/office/powerpoint/2010/main" val="316556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200000"/>
              </a:lnSpc>
            </a:pPr>
            <a:r>
              <a:rPr lang="it-IT" sz="2000" b="1" dirty="0"/>
              <a:t>Nel cammino </a:t>
            </a:r>
            <a:r>
              <a:rPr lang="it-IT" sz="2000" b="1" dirty="0" smtClean="0"/>
              <a:t>dell’associazione</a:t>
            </a:r>
            <a:br>
              <a:rPr lang="it-IT" sz="2000" b="1" dirty="0" smtClean="0"/>
            </a:br>
            <a:r>
              <a:rPr lang="it-IT" b="1" dirty="0" smtClean="0"/>
              <a:t>Gli </a:t>
            </a:r>
            <a:r>
              <a:rPr lang="it-IT" b="1" dirty="0"/>
              <a:t>orientamenti triennali [1]</a:t>
            </a:r>
            <a:endParaRPr lang="it-IT" sz="2000" dirty="0"/>
          </a:p>
        </p:txBody>
      </p:sp>
      <p:sp>
        <p:nvSpPr>
          <p:cNvPr id="3" name="Segnaposto contenuto 2"/>
          <p:cNvSpPr>
            <a:spLocks noGrp="1"/>
          </p:cNvSpPr>
          <p:nvPr>
            <p:ph idx="1"/>
          </p:nvPr>
        </p:nvSpPr>
        <p:spPr/>
        <p:txBody>
          <a:bodyPr>
            <a:normAutofit lnSpcReduction="10000"/>
          </a:bodyPr>
          <a:lstStyle/>
          <a:p>
            <a:pPr marL="0" indent="0">
              <a:buNone/>
            </a:pPr>
            <a:r>
              <a:rPr lang="it-IT" sz="3600" dirty="0"/>
              <a:t>La parabola evangelica ci rivela la possibilità di non essere degni della mensa dello sposo, di non essere </a:t>
            </a:r>
            <a:r>
              <a:rPr lang="it-IT" sz="3600" b="1" dirty="0">
                <a:solidFill>
                  <a:srgbClr val="00B0F0"/>
                </a:solidFill>
              </a:rPr>
              <a:t>pronti a «fare festa»</a:t>
            </a:r>
            <a:r>
              <a:rPr lang="it-IT" sz="3600" dirty="0"/>
              <a:t> con lui, ripiegati sulle contraddizioni e sui fallimenti del nostro tempo. Tuttavia Gesù insiste anche sulla possibilità di una festa in atto. </a:t>
            </a:r>
            <a:r>
              <a:rPr lang="it-IT" sz="3600" b="1" dirty="0">
                <a:solidFill>
                  <a:srgbClr val="FFC000"/>
                </a:solidFill>
              </a:rPr>
              <a:t>Il mondo allora diventa luogo di salvezza</a:t>
            </a:r>
            <a:r>
              <a:rPr lang="it-IT" sz="3600" b="1" dirty="0"/>
              <a:t> </a:t>
            </a:r>
            <a:r>
              <a:rPr lang="it-IT" sz="3600" dirty="0"/>
              <a:t>e può essere guardato con “altri” occhi, e secondo logiche nuove. È il Vangelo che trasforma la storia dei miseri in una splendida festa di nozze!</a:t>
            </a:r>
          </a:p>
          <a:p>
            <a:pPr marL="0" indent="0">
              <a:buNone/>
            </a:pPr>
            <a:endParaRPr lang="it-IT" dirty="0"/>
          </a:p>
        </p:txBody>
      </p:sp>
    </p:spTree>
    <p:extLst>
      <p:ext uri="{BB962C8B-B14F-4D97-AF65-F5344CB8AC3E}">
        <p14:creationId xmlns:p14="http://schemas.microsoft.com/office/powerpoint/2010/main" val="26603183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1800" dirty="0" smtClean="0"/>
              <a:t>L’agenda dell’educatore - Gioco di squadra [3]</a:t>
            </a:r>
            <a:endParaRPr lang="it-IT" sz="1800" dirty="0"/>
          </a:p>
        </p:txBody>
      </p:sp>
      <p:sp>
        <p:nvSpPr>
          <p:cNvPr id="5" name="Segnaposto contenuto 4"/>
          <p:cNvSpPr>
            <a:spLocks noGrp="1"/>
          </p:cNvSpPr>
          <p:nvPr>
            <p:ph idx="1"/>
          </p:nvPr>
        </p:nvSpPr>
        <p:spPr/>
        <p:txBody>
          <a:bodyPr>
            <a:normAutofit/>
          </a:bodyPr>
          <a:lstStyle/>
          <a:p>
            <a:pPr marL="0" indent="0">
              <a:buNone/>
            </a:pPr>
            <a:r>
              <a:rPr lang="it-IT" sz="3600" dirty="0"/>
              <a:t>Nella seconda parte ogni fase presenta quattro schede di approfondimento: </a:t>
            </a:r>
            <a:r>
              <a:rPr lang="it-IT" sz="3600" b="1" i="1" dirty="0"/>
              <a:t>sulle tracce dei ragazzi</a:t>
            </a:r>
            <a:r>
              <a:rPr lang="it-IT" sz="3600" dirty="0"/>
              <a:t> (sulla domanda di vita); </a:t>
            </a:r>
            <a:r>
              <a:rPr lang="it-IT" sz="3600" b="1" i="1" dirty="0"/>
              <a:t>in ascolto della Parola di Dio</a:t>
            </a:r>
            <a:r>
              <a:rPr lang="it-IT" sz="3600" dirty="0"/>
              <a:t> (sulla categoria ed il brano biblico); </a:t>
            </a:r>
            <a:r>
              <a:rPr lang="it-IT" sz="3600" b="1" i="1" dirty="0"/>
              <a:t>per essere educatori</a:t>
            </a:r>
            <a:r>
              <a:rPr lang="it-IT" sz="3600" dirty="0"/>
              <a:t> (sulle prassi educative, a partire dalla nota dell’UCN del 2006); spiritualità dell’educatore (per riflettere e pregare un po</a:t>
            </a:r>
            <a:r>
              <a:rPr lang="it-IT" sz="3600" dirty="0" smtClean="0"/>
              <a:t>’).</a:t>
            </a:r>
            <a:endParaRPr lang="it-IT" sz="3600" dirty="0"/>
          </a:p>
        </p:txBody>
      </p:sp>
    </p:spTree>
    <p:extLst>
      <p:ext uri="{BB962C8B-B14F-4D97-AF65-F5344CB8AC3E}">
        <p14:creationId xmlns:p14="http://schemas.microsoft.com/office/powerpoint/2010/main" val="34502242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1800" dirty="0" smtClean="0"/>
              <a:t>L’agenda dell’educatore - Gioco di squadra [4]</a:t>
            </a:r>
            <a:endParaRPr lang="it-IT" sz="1800" dirty="0"/>
          </a:p>
        </p:txBody>
      </p:sp>
      <p:sp>
        <p:nvSpPr>
          <p:cNvPr id="5" name="Segnaposto contenuto 4"/>
          <p:cNvSpPr>
            <a:spLocks noGrp="1"/>
          </p:cNvSpPr>
          <p:nvPr>
            <p:ph idx="1"/>
          </p:nvPr>
        </p:nvSpPr>
        <p:spPr/>
        <p:txBody>
          <a:bodyPr>
            <a:normAutofit/>
          </a:bodyPr>
          <a:lstStyle/>
          <a:p>
            <a:pPr marL="0" indent="0">
              <a:buNone/>
            </a:pPr>
            <a:r>
              <a:rPr lang="it-IT" sz="3600" dirty="0"/>
              <a:t>Ogni scheda, oltre al contributo, offre degli spunti per la riflessione personale e di gruppo. A conclusione della fase è disponibile una scheda per la verifica, tappa importante per analizzare il lavoro fatto e programmare il successivo. Con la bibliografia/</a:t>
            </a:r>
            <a:r>
              <a:rPr lang="it-IT" sz="3600" dirty="0" err="1"/>
              <a:t>webgrafia</a:t>
            </a:r>
            <a:r>
              <a:rPr lang="it-IT" sz="3600" dirty="0"/>
              <a:t> di approfondimento, l’agenda offre da quest’anno proposte musicali e cinematografiche legate al tema della fase.</a:t>
            </a:r>
          </a:p>
        </p:txBody>
      </p:sp>
    </p:spTree>
    <p:extLst>
      <p:ext uri="{BB962C8B-B14F-4D97-AF65-F5344CB8AC3E}">
        <p14:creationId xmlns:p14="http://schemas.microsoft.com/office/powerpoint/2010/main" val="20751140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lnSpc>
                <a:spcPct val="150000"/>
              </a:lnSpc>
            </a:pPr>
            <a:r>
              <a:rPr lang="it-IT" dirty="0" smtClean="0"/>
              <a:t>Formato</a:t>
            </a:r>
            <a:br>
              <a:rPr lang="it-IT" dirty="0" smtClean="0"/>
            </a:br>
            <a:r>
              <a:rPr lang="it-IT" dirty="0" smtClean="0"/>
              <a:t>Famiglia</a:t>
            </a:r>
            <a:endParaRPr lang="it-IT" dirty="0"/>
          </a:p>
        </p:txBody>
      </p:sp>
      <p:sp>
        <p:nvSpPr>
          <p:cNvPr id="3" name="Segnaposto contenuto 2"/>
          <p:cNvSpPr>
            <a:spLocks noGrp="1"/>
          </p:cNvSpPr>
          <p:nvPr>
            <p:ph type="body" idx="1"/>
          </p:nvPr>
        </p:nvSpPr>
        <p:spPr/>
        <p:txBody>
          <a:bodyPr/>
          <a:lstStyle/>
          <a:p>
            <a:pPr marL="0" indent="0" algn="l">
              <a:buNone/>
            </a:pPr>
            <a:endParaRPr lang="it-IT" dirty="0"/>
          </a:p>
        </p:txBody>
      </p:sp>
      <p:pic>
        <p:nvPicPr>
          <p:cNvPr id="4098" name="Picture 2" descr="http://www.editriceave.it/contenuti/copertine/Cover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386" y="106385"/>
            <a:ext cx="4096009" cy="552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3556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Il Formato Famiglia</a:t>
            </a:r>
            <a:endParaRPr lang="it-IT" dirty="0"/>
          </a:p>
        </p:txBody>
      </p:sp>
      <p:sp>
        <p:nvSpPr>
          <p:cNvPr id="5" name="Segnaposto contenuto 4"/>
          <p:cNvSpPr>
            <a:spLocks noGrp="1"/>
          </p:cNvSpPr>
          <p:nvPr>
            <p:ph idx="1"/>
          </p:nvPr>
        </p:nvSpPr>
        <p:spPr/>
        <p:txBody>
          <a:bodyPr>
            <a:normAutofit/>
          </a:bodyPr>
          <a:lstStyle/>
          <a:p>
            <a:pPr marL="0" indent="0">
              <a:buNone/>
            </a:pPr>
            <a:r>
              <a:rPr lang="it-IT" sz="3600" dirty="0"/>
              <a:t>Nella prima parte il sussidio contiene:</a:t>
            </a:r>
          </a:p>
          <a:p>
            <a:r>
              <a:rPr lang="it-IT" sz="3600" dirty="0" smtClean="0"/>
              <a:t>una </a:t>
            </a:r>
            <a:r>
              <a:rPr lang="it-IT" sz="3600" dirty="0"/>
              <a:t>riflessione a partire dal brano biblico di quest’anno, che aiuta a concretizzare la Parola di Dio nella vita della famiglia;</a:t>
            </a:r>
          </a:p>
          <a:p>
            <a:r>
              <a:rPr lang="it-IT" sz="3600" dirty="0" smtClean="0"/>
              <a:t>un </a:t>
            </a:r>
            <a:r>
              <a:rPr lang="it-IT" sz="3600" dirty="0"/>
              <a:t>contributo che si sofferma sull’importanza di educare secondo i valori cristiani anche per quanti si riconoscano </a:t>
            </a:r>
            <a:r>
              <a:rPr lang="it-IT" sz="3600" i="1" dirty="0"/>
              <a:t>deboli nella fede</a:t>
            </a:r>
            <a:r>
              <a:rPr lang="it-IT" sz="3600" i="1" dirty="0" smtClean="0"/>
              <a:t>.</a:t>
            </a:r>
            <a:endParaRPr lang="it-IT" sz="3600" dirty="0"/>
          </a:p>
        </p:txBody>
      </p:sp>
    </p:spTree>
    <p:extLst>
      <p:ext uri="{BB962C8B-B14F-4D97-AF65-F5344CB8AC3E}">
        <p14:creationId xmlns:p14="http://schemas.microsoft.com/office/powerpoint/2010/main" val="34110903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Formato Famiglia [2]</a:t>
            </a:r>
            <a:endParaRPr lang="it-IT" dirty="0"/>
          </a:p>
        </p:txBody>
      </p:sp>
      <p:sp>
        <p:nvSpPr>
          <p:cNvPr id="3" name="Segnaposto contenuto 2"/>
          <p:cNvSpPr>
            <a:spLocks noGrp="1"/>
          </p:cNvSpPr>
          <p:nvPr>
            <p:ph idx="1"/>
          </p:nvPr>
        </p:nvSpPr>
        <p:spPr/>
        <p:txBody>
          <a:bodyPr/>
          <a:lstStyle/>
          <a:p>
            <a:pPr marL="0" indent="0">
              <a:buNone/>
            </a:pPr>
            <a:r>
              <a:rPr lang="it-IT" dirty="0" smtClean="0"/>
              <a:t>Nella </a:t>
            </a:r>
            <a:r>
              <a:rPr lang="it-IT" dirty="0"/>
              <a:t>seconda parte invece sono presenti:</a:t>
            </a:r>
          </a:p>
          <a:p>
            <a:r>
              <a:rPr lang="it-IT" dirty="0" smtClean="0"/>
              <a:t>a</a:t>
            </a:r>
            <a:r>
              <a:rPr lang="it-IT" dirty="0"/>
              <a:t>) quattro schede con una sintesi dei contenuti del percorso proposto dall’</a:t>
            </a:r>
            <a:r>
              <a:rPr lang="it-IT" dirty="0" err="1"/>
              <a:t>Acr</a:t>
            </a:r>
            <a:r>
              <a:rPr lang="it-IT" dirty="0"/>
              <a:t> ai bambini e ai ragazzi; b) uno spazio di riflessione per i genitori che scaturisce da tali contenuti; c) proposte ed impegni concreti da vivere in famiglia;</a:t>
            </a:r>
          </a:p>
          <a:p>
            <a:r>
              <a:rPr lang="it-IT" dirty="0" smtClean="0"/>
              <a:t>delle </a:t>
            </a:r>
            <a:r>
              <a:rPr lang="it-IT" dirty="0"/>
              <a:t>indicazioni utili per le famiglie del piccolissimi per aiutare i </a:t>
            </a:r>
            <a:r>
              <a:rPr lang="it-IT" dirty="0" smtClean="0"/>
              <a:t>bambini </a:t>
            </a:r>
            <a:r>
              <a:rPr lang="it-IT" dirty="0"/>
              <a:t>ad interiorizzare ancora di più i contenuti delle sette schede che scandiscono il loro cammino. </a:t>
            </a:r>
          </a:p>
          <a:p>
            <a:pPr marL="0" indent="0">
              <a:buNone/>
            </a:pPr>
            <a:endParaRPr lang="it-IT" dirty="0"/>
          </a:p>
        </p:txBody>
      </p:sp>
    </p:spTree>
    <p:extLst>
      <p:ext uri="{BB962C8B-B14F-4D97-AF65-F5344CB8AC3E}">
        <p14:creationId xmlns:p14="http://schemas.microsoft.com/office/powerpoint/2010/main" val="5543508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cammino con le famiglie [1]</a:t>
            </a:r>
            <a:endParaRPr lang="it-IT" dirty="0"/>
          </a:p>
        </p:txBody>
      </p:sp>
      <p:sp>
        <p:nvSpPr>
          <p:cNvPr id="3" name="Segnaposto contenuto 2"/>
          <p:cNvSpPr>
            <a:spLocks noGrp="1"/>
          </p:cNvSpPr>
          <p:nvPr>
            <p:ph idx="1"/>
          </p:nvPr>
        </p:nvSpPr>
        <p:spPr/>
        <p:txBody>
          <a:bodyPr>
            <a:normAutofit/>
          </a:bodyPr>
          <a:lstStyle/>
          <a:p>
            <a:pPr marL="0" indent="0">
              <a:buNone/>
            </a:pPr>
            <a:r>
              <a:rPr lang="it-IT" sz="4000" dirty="0" smtClean="0"/>
              <a:t>È disponibile </a:t>
            </a:r>
            <a:r>
              <a:rPr lang="it-IT" sz="4000" dirty="0"/>
              <a:t>on-line sul sito http://acr.azionecattolica.it un itinerario per i genitori strutturato in 7 schede. </a:t>
            </a:r>
            <a:r>
              <a:rPr lang="it-IT" sz="4000" b="1" dirty="0"/>
              <a:t>A partire dai contenuti del cammino</a:t>
            </a:r>
            <a:r>
              <a:rPr lang="it-IT" sz="4000" dirty="0"/>
              <a:t> affrontato dai ragazzi se ne propone dunque una rilettura ed una riflessione</a:t>
            </a:r>
            <a:r>
              <a:rPr lang="it-IT" sz="4000" b="1" dirty="0"/>
              <a:t> come persone, coniugi e genitori</a:t>
            </a:r>
            <a:r>
              <a:rPr lang="it-IT" sz="4000" dirty="0"/>
              <a:t>. </a:t>
            </a:r>
          </a:p>
        </p:txBody>
      </p:sp>
    </p:spTree>
    <p:extLst>
      <p:ext uri="{BB962C8B-B14F-4D97-AF65-F5344CB8AC3E}">
        <p14:creationId xmlns:p14="http://schemas.microsoft.com/office/powerpoint/2010/main" val="22063499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cammino con le famiglie [2]</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it-IT" sz="4000" dirty="0" smtClean="0"/>
              <a:t>Ciascuna </a:t>
            </a:r>
            <a:r>
              <a:rPr lang="it-IT" sz="4000" dirty="0"/>
              <a:t>scheda è strutturata in quattro passi:</a:t>
            </a:r>
          </a:p>
          <a:p>
            <a:pPr marL="742950" lvl="0" indent="-742950">
              <a:buFont typeface="+mj-lt"/>
              <a:buAutoNum type="arabicPeriod"/>
            </a:pPr>
            <a:r>
              <a:rPr lang="it-IT" sz="4000" b="1" dirty="0"/>
              <a:t>Interroghiamoci</a:t>
            </a:r>
            <a:r>
              <a:rPr lang="it-IT" sz="4000" dirty="0"/>
              <a:t>:</a:t>
            </a:r>
            <a:r>
              <a:rPr lang="it-IT" sz="4000" i="1" dirty="0"/>
              <a:t> </a:t>
            </a:r>
            <a:r>
              <a:rPr lang="it-IT" sz="4000" dirty="0"/>
              <a:t>per un’analisi personale e di coppia sull’argomento dell’incontro;</a:t>
            </a:r>
          </a:p>
          <a:p>
            <a:pPr marL="742950" lvl="0" indent="-742950">
              <a:buFont typeface="+mj-lt"/>
              <a:buAutoNum type="arabicPeriod"/>
            </a:pPr>
            <a:r>
              <a:rPr lang="it-IT" sz="4000" b="1" dirty="0"/>
              <a:t>Dalla vita alla Parola:</a:t>
            </a:r>
            <a:r>
              <a:rPr lang="it-IT" sz="4000" dirty="0"/>
              <a:t> per un incontro personale con la Parola di Dio e, nello specifico con il Vangelo di Matteo;</a:t>
            </a:r>
          </a:p>
          <a:p>
            <a:pPr marL="742950" lvl="0" indent="-742950">
              <a:buFont typeface="+mj-lt"/>
              <a:buAutoNum type="arabicPeriod"/>
            </a:pPr>
            <a:r>
              <a:rPr lang="it-IT" sz="4000" b="1" dirty="0"/>
              <a:t>Dalla vita alla Parola nuova: </a:t>
            </a:r>
            <a:r>
              <a:rPr lang="it-IT" sz="4000" dirty="0"/>
              <a:t>per tradurre in piccoli impegni concreti ciò che la Parola ha suggerito al cuore di ciascuno;</a:t>
            </a:r>
          </a:p>
          <a:p>
            <a:pPr marL="742950" lvl="0" indent="-742950">
              <a:buFont typeface="+mj-lt"/>
              <a:buAutoNum type="arabicPeriod"/>
            </a:pPr>
            <a:r>
              <a:rPr lang="it-IT" sz="4000" b="1" dirty="0"/>
              <a:t>La preghiera </a:t>
            </a:r>
            <a:r>
              <a:rPr lang="it-IT" sz="4000" dirty="0"/>
              <a:t>di lode e di ringraziamento.</a:t>
            </a:r>
          </a:p>
        </p:txBody>
      </p:sp>
    </p:spTree>
    <p:extLst>
      <p:ext uri="{BB962C8B-B14F-4D97-AF65-F5344CB8AC3E}">
        <p14:creationId xmlns:p14="http://schemas.microsoft.com/office/powerpoint/2010/main" val="13943253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itinerari di </a:t>
            </a:r>
            <a:r>
              <a:rPr lang="it-IT" dirty="0" err="1" smtClean="0"/>
              <a:t>spiritualita</a:t>
            </a:r>
            <a:r>
              <a:rPr lang="it-IT" dirty="0" smtClean="0"/>
              <a:t> [1]</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r>
              <a:rPr lang="it-IT" sz="3600" dirty="0"/>
              <a:t>Obiettivi: </a:t>
            </a:r>
            <a:endParaRPr lang="it-IT" sz="3600" dirty="0" smtClean="0"/>
          </a:p>
          <a:p>
            <a:r>
              <a:rPr lang="it-IT" sz="3600" dirty="0" smtClean="0"/>
              <a:t>curare </a:t>
            </a:r>
            <a:r>
              <a:rPr lang="it-IT" sz="3600" dirty="0"/>
              <a:t>la dimensione della </a:t>
            </a:r>
            <a:r>
              <a:rPr lang="it-IT" sz="3600" b="1" dirty="0"/>
              <a:t>vita spirituale</a:t>
            </a:r>
            <a:r>
              <a:rPr lang="it-IT" sz="3600" dirty="0"/>
              <a:t> dei ragazzi; </a:t>
            </a:r>
          </a:p>
          <a:p>
            <a:r>
              <a:rPr lang="it-IT" sz="3600" dirty="0" smtClean="0"/>
              <a:t>offrire </a:t>
            </a:r>
            <a:r>
              <a:rPr lang="it-IT" sz="3600" dirty="0"/>
              <a:t>una particolare occasione ai ragazzi di </a:t>
            </a:r>
            <a:r>
              <a:rPr lang="it-IT" sz="3600" b="1" dirty="0"/>
              <a:t>ascolto profondo della Parola di Dio,</a:t>
            </a:r>
            <a:r>
              <a:rPr lang="it-IT" sz="3600" dirty="0"/>
              <a:t> di riflessione su se stessi e sulla propria vita di fede; </a:t>
            </a:r>
          </a:p>
          <a:p>
            <a:r>
              <a:rPr lang="it-IT" sz="3600" dirty="0" smtClean="0"/>
              <a:t>far </a:t>
            </a:r>
            <a:r>
              <a:rPr lang="it-IT" sz="3600" dirty="0"/>
              <a:t>vivere delle </a:t>
            </a:r>
            <a:r>
              <a:rPr lang="it-IT" sz="3600" b="1" dirty="0"/>
              <a:t>esperienze di incontro con il Signore nella preghiera e nel silenzio</a:t>
            </a:r>
            <a:r>
              <a:rPr lang="it-IT" sz="3600" dirty="0"/>
              <a:t> per far scoprire ai ragazzi la bellezza di una vita vissuta in compagnia di Gesù;</a:t>
            </a:r>
          </a:p>
          <a:p>
            <a:r>
              <a:rPr lang="it-IT" sz="3600" dirty="0" smtClean="0"/>
              <a:t>accompagnare </a:t>
            </a:r>
            <a:r>
              <a:rPr lang="it-IT" sz="3600" dirty="0"/>
              <a:t>i ragazzi nella maturazione di </a:t>
            </a:r>
            <a:r>
              <a:rPr lang="it-IT" sz="3600" b="1" dirty="0"/>
              <a:t>una regola di vita spirituale</a:t>
            </a:r>
            <a:r>
              <a:rPr lang="it-IT" sz="3600" dirty="0"/>
              <a:t> a loro misura; </a:t>
            </a:r>
          </a:p>
          <a:p>
            <a:r>
              <a:rPr lang="it-IT" sz="3600" b="1" dirty="0" smtClean="0"/>
              <a:t>curare </a:t>
            </a:r>
            <a:r>
              <a:rPr lang="it-IT" sz="3600" b="1" dirty="0"/>
              <a:t>la dimensione “comunitaria”</a:t>
            </a:r>
            <a:r>
              <a:rPr lang="it-IT" sz="3600" dirty="0"/>
              <a:t> con cui accostarsi alla Parola di Dio, nello stile della fraternità e della condivisione di un percorso sulla Parola e di un’esperienza.</a:t>
            </a:r>
          </a:p>
        </p:txBody>
      </p:sp>
      <p:sp>
        <p:nvSpPr>
          <p:cNvPr id="4" name="Rettangolo 3"/>
          <p:cNvSpPr/>
          <p:nvPr/>
        </p:nvSpPr>
        <p:spPr>
          <a:xfrm rot="6947593">
            <a:off x="8563465" y="423584"/>
            <a:ext cx="330540" cy="461665"/>
          </a:xfrm>
          <a:prstGeom prst="rect">
            <a:avLst/>
          </a:prstGeom>
        </p:spPr>
        <p:txBody>
          <a:bodyPr wrap="none">
            <a:spAutoFit/>
          </a:bodyPr>
          <a:lstStyle/>
          <a:p>
            <a:r>
              <a:rPr lang="it-IT" sz="2400" dirty="0" smtClean="0">
                <a:solidFill>
                  <a:schemeClr val="bg1"/>
                </a:solidFill>
                <a:latin typeface="Think Thick" panose="03000600000000000000" pitchFamily="66" charset="0"/>
              </a:rPr>
              <a:t>’</a:t>
            </a:r>
            <a:endParaRPr lang="it-IT" sz="2400" dirty="0">
              <a:solidFill>
                <a:schemeClr val="bg1"/>
              </a:solidFill>
              <a:latin typeface="Think Thick" panose="03000600000000000000" pitchFamily="66" charset="0"/>
            </a:endParaRPr>
          </a:p>
        </p:txBody>
      </p:sp>
    </p:spTree>
    <p:extLst>
      <p:ext uri="{BB962C8B-B14F-4D97-AF65-F5344CB8AC3E}">
        <p14:creationId xmlns:p14="http://schemas.microsoft.com/office/powerpoint/2010/main" val="2217072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itinerari di </a:t>
            </a:r>
            <a:r>
              <a:rPr lang="it-IT" dirty="0" err="1" smtClean="0"/>
              <a:t>spiritualita</a:t>
            </a:r>
            <a:r>
              <a:rPr lang="it-IT" dirty="0" smtClean="0"/>
              <a:t> [2]</a:t>
            </a:r>
            <a:endParaRPr lang="it-IT" dirty="0"/>
          </a:p>
        </p:txBody>
      </p:sp>
      <p:sp>
        <p:nvSpPr>
          <p:cNvPr id="3" name="Segnaposto contenuto 2"/>
          <p:cNvSpPr>
            <a:spLocks noGrp="1"/>
          </p:cNvSpPr>
          <p:nvPr>
            <p:ph idx="1"/>
          </p:nvPr>
        </p:nvSpPr>
        <p:spPr/>
        <p:txBody>
          <a:bodyPr>
            <a:normAutofit/>
          </a:bodyPr>
          <a:lstStyle/>
          <a:p>
            <a:r>
              <a:rPr lang="it-IT" sz="4400" dirty="0" smtClean="0"/>
              <a:t>Lectio</a:t>
            </a:r>
            <a:r>
              <a:rPr lang="it-IT" sz="4400" dirty="0"/>
              <a:t>: «Quelli che troverete, chiamateli» (Mt 22,1-14)</a:t>
            </a:r>
          </a:p>
          <a:p>
            <a:r>
              <a:rPr lang="it-IT" sz="4400" dirty="0" smtClean="0"/>
              <a:t>Ritiro</a:t>
            </a:r>
            <a:r>
              <a:rPr lang="it-IT" sz="4400" dirty="0"/>
              <a:t>: «ALZATI!» (Mt 2,13-23) </a:t>
            </a:r>
          </a:p>
          <a:p>
            <a:r>
              <a:rPr lang="it-IT" sz="4400" dirty="0" smtClean="0"/>
              <a:t>Week-end</a:t>
            </a:r>
            <a:r>
              <a:rPr lang="it-IT" sz="4400" dirty="0"/>
              <a:t>: «Padre nostro» (Mt 6, 9-13)</a:t>
            </a:r>
          </a:p>
        </p:txBody>
      </p:sp>
      <p:sp>
        <p:nvSpPr>
          <p:cNvPr id="4" name="Rettangolo 3"/>
          <p:cNvSpPr/>
          <p:nvPr/>
        </p:nvSpPr>
        <p:spPr>
          <a:xfrm rot="6947593">
            <a:off x="8563465" y="423584"/>
            <a:ext cx="330540" cy="461665"/>
          </a:xfrm>
          <a:prstGeom prst="rect">
            <a:avLst/>
          </a:prstGeom>
        </p:spPr>
        <p:txBody>
          <a:bodyPr wrap="none">
            <a:spAutoFit/>
          </a:bodyPr>
          <a:lstStyle/>
          <a:p>
            <a:r>
              <a:rPr lang="it-IT" sz="2400" dirty="0" smtClean="0">
                <a:solidFill>
                  <a:schemeClr val="bg1"/>
                </a:solidFill>
                <a:latin typeface="Think Thick" panose="03000600000000000000" pitchFamily="66" charset="0"/>
              </a:rPr>
              <a:t>’</a:t>
            </a:r>
            <a:endParaRPr lang="it-IT" sz="2400" dirty="0">
              <a:solidFill>
                <a:schemeClr val="bg1"/>
              </a:solidFill>
              <a:latin typeface="Think Thick" panose="03000600000000000000" pitchFamily="66" charset="0"/>
            </a:endParaRPr>
          </a:p>
        </p:txBody>
      </p:sp>
    </p:spTree>
    <p:extLst>
      <p:ext uri="{BB962C8B-B14F-4D97-AF65-F5344CB8AC3E}">
        <p14:creationId xmlns:p14="http://schemas.microsoft.com/office/powerpoint/2010/main" val="17288407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it-IT" dirty="0" smtClean="0"/>
              <a:t>I sussidi personali</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sz="4400" dirty="0" smtClean="0"/>
              <a:t>È importante </a:t>
            </a:r>
            <a:r>
              <a:rPr lang="it-IT" sz="4400" dirty="0"/>
              <a:t>che ognuno di noi abbia con </a:t>
            </a:r>
            <a:r>
              <a:rPr lang="it-IT" sz="4400" b="1" dirty="0"/>
              <a:t>la Parola il suo appuntamento quotidiano</a:t>
            </a:r>
            <a:r>
              <a:rPr lang="it-IT" sz="4400" dirty="0"/>
              <a:t>: le letture della Messa domenicale, la liturgia del giorno, la lettura continua di un Vangelo o di un libro della Bibbia. Anche i ragazzi e i giovani devono prendere presto familiarità con questo appuntamento. L’ascolto della Parola suscita la preghiera ed educa ad essa</a:t>
            </a:r>
            <a:r>
              <a:rPr lang="it-IT" sz="4400" b="1" dirty="0"/>
              <a:t> </a:t>
            </a:r>
            <a:r>
              <a:rPr lang="it-IT" sz="4400" dirty="0"/>
              <a:t>(Progetto Formativo, 4.2</a:t>
            </a:r>
            <a:r>
              <a:rPr lang="it-IT" sz="4400" dirty="0" smtClean="0"/>
              <a:t>).</a:t>
            </a:r>
            <a:endParaRPr lang="it-IT" sz="4400" dirty="0"/>
          </a:p>
        </p:txBody>
      </p:sp>
    </p:spTree>
    <p:extLst>
      <p:ext uri="{BB962C8B-B14F-4D97-AF65-F5344CB8AC3E}">
        <p14:creationId xmlns:p14="http://schemas.microsoft.com/office/powerpoint/2010/main" val="1184051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200000"/>
              </a:lnSpc>
            </a:pPr>
            <a:r>
              <a:rPr lang="it-IT" sz="2000" b="1" dirty="0"/>
              <a:t>Nel cammino </a:t>
            </a:r>
            <a:r>
              <a:rPr lang="it-IT" sz="2000" b="1" dirty="0" smtClean="0"/>
              <a:t>dell’associazione</a:t>
            </a:r>
            <a:br>
              <a:rPr lang="it-IT" sz="2000" b="1" dirty="0" smtClean="0"/>
            </a:br>
            <a:r>
              <a:rPr lang="it-IT" b="1" dirty="0" smtClean="0"/>
              <a:t>Gli </a:t>
            </a:r>
            <a:r>
              <a:rPr lang="it-IT" b="1" dirty="0"/>
              <a:t>orientamenti triennali </a:t>
            </a:r>
            <a:r>
              <a:rPr lang="it-IT" b="1" dirty="0" smtClean="0"/>
              <a:t>[2]</a:t>
            </a:r>
            <a:endParaRPr lang="it-IT" sz="2000" dirty="0"/>
          </a:p>
        </p:txBody>
      </p:sp>
      <p:sp>
        <p:nvSpPr>
          <p:cNvPr id="3" name="Segnaposto contenuto 2"/>
          <p:cNvSpPr>
            <a:spLocks noGrp="1"/>
          </p:cNvSpPr>
          <p:nvPr>
            <p:ph idx="1"/>
          </p:nvPr>
        </p:nvSpPr>
        <p:spPr/>
        <p:txBody>
          <a:bodyPr>
            <a:normAutofit/>
          </a:bodyPr>
          <a:lstStyle/>
          <a:p>
            <a:pPr marL="0" indent="0">
              <a:buNone/>
            </a:pPr>
            <a:r>
              <a:rPr lang="it-IT" sz="3600" dirty="0"/>
              <a:t>Il terzo anno è dedicato più specificamente alla </a:t>
            </a:r>
            <a:r>
              <a:rPr lang="it-IT" sz="3600" b="1" dirty="0">
                <a:solidFill>
                  <a:srgbClr val="FFC000"/>
                </a:solidFill>
              </a:rPr>
              <a:t>solidarietà</a:t>
            </a:r>
            <a:r>
              <a:rPr lang="it-IT" sz="3600" dirty="0">
                <a:solidFill>
                  <a:srgbClr val="FFC000"/>
                </a:solidFill>
              </a:rPr>
              <a:t>, </a:t>
            </a:r>
            <a:r>
              <a:rPr lang="it-IT" sz="3600" dirty="0"/>
              <a:t>suscitata da un atteggiamento di </a:t>
            </a:r>
            <a:r>
              <a:rPr lang="it-IT" sz="3600" b="1" dirty="0">
                <a:solidFill>
                  <a:srgbClr val="FFFF00"/>
                </a:solidFill>
              </a:rPr>
              <a:t>fiducia nell’uomo</a:t>
            </a:r>
            <a:r>
              <a:rPr lang="it-IT" sz="3600" b="1" dirty="0"/>
              <a:t> </a:t>
            </a:r>
            <a:r>
              <a:rPr lang="it-IT" sz="3600" dirty="0"/>
              <a:t>che il Signore ci fa incontrare nella nostra storia. La passione per </a:t>
            </a:r>
            <a:r>
              <a:rPr lang="it-IT" sz="3600" b="1" dirty="0">
                <a:solidFill>
                  <a:srgbClr val="FF3788"/>
                </a:solidFill>
              </a:rPr>
              <a:t>la vita delle nostre città </a:t>
            </a:r>
            <a:r>
              <a:rPr lang="it-IT" sz="3600" dirty="0"/>
              <a:t>nasce da un’educazione a una </a:t>
            </a:r>
            <a:r>
              <a:rPr lang="it-IT" sz="3600" b="1" dirty="0"/>
              <a:t>visione alta del bene comune,</a:t>
            </a:r>
            <a:r>
              <a:rPr lang="it-IT" sz="3600" dirty="0"/>
              <a:t> come bene di tutti e di ciascuno, che ci rende capaci di tradurre il Vangelo nel vissuto concreto, attraverso la parola della profezia che apre al domani</a:t>
            </a:r>
            <a:r>
              <a:rPr lang="it-IT" sz="3600" dirty="0" smtClean="0"/>
              <a:t>.</a:t>
            </a:r>
            <a:endParaRPr lang="it-IT" sz="3600" dirty="0"/>
          </a:p>
        </p:txBody>
      </p:sp>
    </p:spTree>
    <p:extLst>
      <p:ext uri="{BB962C8B-B14F-4D97-AF65-F5344CB8AC3E}">
        <p14:creationId xmlns:p14="http://schemas.microsoft.com/office/powerpoint/2010/main" val="21267573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it-IT" dirty="0" smtClean="0"/>
              <a:t>I sussidi personali</a:t>
            </a:r>
            <a:endParaRPr lang="it-IT" dirty="0"/>
          </a:p>
        </p:txBody>
      </p:sp>
      <p:sp>
        <p:nvSpPr>
          <p:cNvPr id="3" name="Segnaposto contenuto 2"/>
          <p:cNvSpPr>
            <a:spLocks noGrp="1"/>
          </p:cNvSpPr>
          <p:nvPr>
            <p:ph idx="1"/>
          </p:nvPr>
        </p:nvSpPr>
        <p:spPr/>
        <p:txBody>
          <a:bodyPr>
            <a:normAutofit fontScale="85000" lnSpcReduction="10000"/>
          </a:bodyPr>
          <a:lstStyle/>
          <a:p>
            <a:r>
              <a:rPr lang="it-IT" sz="4400" dirty="0" smtClean="0"/>
              <a:t>Sussidio </a:t>
            </a:r>
            <a:r>
              <a:rPr lang="it-IT" sz="4400" dirty="0"/>
              <a:t>Avvento 6/10: </a:t>
            </a:r>
            <a:r>
              <a:rPr lang="it-IT" sz="4400" i="1" dirty="0"/>
              <a:t>Una gioia grandissima</a:t>
            </a:r>
            <a:endParaRPr lang="it-IT" sz="4400" dirty="0"/>
          </a:p>
          <a:p>
            <a:r>
              <a:rPr lang="it-IT" sz="4400" dirty="0" smtClean="0"/>
              <a:t>Sussidio </a:t>
            </a:r>
            <a:r>
              <a:rPr lang="it-IT" sz="4400" dirty="0"/>
              <a:t>Avvento 11/14: </a:t>
            </a:r>
            <a:r>
              <a:rPr lang="it-IT" sz="4400" i="1" dirty="0"/>
              <a:t>Nella luce del Signore</a:t>
            </a:r>
            <a:endParaRPr lang="it-IT" sz="4400" dirty="0"/>
          </a:p>
          <a:p>
            <a:r>
              <a:rPr lang="it-IT" sz="4400" dirty="0" smtClean="0"/>
              <a:t>Sussidio </a:t>
            </a:r>
            <a:r>
              <a:rPr lang="it-IT" sz="4400" dirty="0"/>
              <a:t>Quaresima 6/10: </a:t>
            </a:r>
            <a:r>
              <a:rPr lang="it-IT" sz="4400" i="1" dirty="0"/>
              <a:t>Non abbiate paura</a:t>
            </a:r>
            <a:endParaRPr lang="it-IT" sz="4400" dirty="0"/>
          </a:p>
          <a:p>
            <a:r>
              <a:rPr lang="it-IT" sz="4400" dirty="0" smtClean="0"/>
              <a:t>Sussidio </a:t>
            </a:r>
            <a:r>
              <a:rPr lang="it-IT" sz="4400" dirty="0"/>
              <a:t>Quaresima 11/14: </a:t>
            </a:r>
            <a:r>
              <a:rPr lang="it-IT" sz="4400" i="1" dirty="0"/>
              <a:t>Abbiamo visto il Signore</a:t>
            </a:r>
            <a:endParaRPr lang="it-IT" sz="4400" dirty="0"/>
          </a:p>
          <a:p>
            <a:pPr marL="0" indent="0">
              <a:buNone/>
            </a:pPr>
            <a:r>
              <a:rPr lang="it-IT" sz="4400" dirty="0"/>
              <a:t>I sussidi personali di avvento e quaresima per i piccolissimi e la lectio divina per i piccolissimi sono disponibili online sul sito http://acr.azionecattolica.it</a:t>
            </a:r>
          </a:p>
        </p:txBody>
      </p:sp>
    </p:spTree>
    <p:extLst>
      <p:ext uri="{BB962C8B-B14F-4D97-AF65-F5344CB8AC3E}">
        <p14:creationId xmlns:p14="http://schemas.microsoft.com/office/powerpoint/2010/main" val="4532341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pPr>
              <a:lnSpc>
                <a:spcPct val="150000"/>
              </a:lnSpc>
            </a:pPr>
            <a:r>
              <a:rPr lang="it-IT" dirty="0" smtClean="0"/>
              <a:t>Il campo scuola</a:t>
            </a:r>
            <a:br>
              <a:rPr lang="it-IT" dirty="0" smtClean="0"/>
            </a:br>
            <a:r>
              <a:rPr lang="it-IT" dirty="0" smtClean="0">
                <a:solidFill>
                  <a:srgbClr val="FFFF00"/>
                </a:solidFill>
              </a:rPr>
              <a:t>Fino ai confini del mondo</a:t>
            </a:r>
            <a:endParaRPr lang="it-IT" dirty="0">
              <a:solidFill>
                <a:srgbClr val="FFFF00"/>
              </a:solidFill>
            </a:endParaRPr>
          </a:p>
        </p:txBody>
      </p:sp>
      <p:sp>
        <p:nvSpPr>
          <p:cNvPr id="3" name="Segnaposto contenuto 2"/>
          <p:cNvSpPr>
            <a:spLocks noGrp="1"/>
          </p:cNvSpPr>
          <p:nvPr>
            <p:ph idx="1"/>
          </p:nvPr>
        </p:nvSpPr>
        <p:spPr/>
        <p:txBody>
          <a:bodyPr>
            <a:normAutofit fontScale="92500" lnSpcReduction="10000"/>
          </a:bodyPr>
          <a:lstStyle/>
          <a:p>
            <a:pPr marL="0" indent="0">
              <a:buNone/>
            </a:pPr>
            <a:r>
              <a:rPr lang="it-IT" sz="4000" dirty="0"/>
              <a:t>La riflessione condotta durante l'anno appena trascorso, riguardo alla bellezza e all'importanza di un autentico protagonismo all'interno della propria comunità parrocchiale e della Chiesa tutta, trova spunti ulteriori nel campo scuola </a:t>
            </a:r>
            <a:r>
              <a:rPr lang="it-IT" sz="4000" i="1" dirty="0"/>
              <a:t>Fino ai confini della terra</a:t>
            </a:r>
            <a:r>
              <a:rPr lang="it-IT" sz="4000" dirty="0"/>
              <a:t>, dedicato agli Atti degli apostoli. Dalla Pentecoste all'invio dei primi discepoli in missione, i ragazzi ripercorrono la storia della prima comunità cristiana e sono aiutati a individuarne le caratteristiche peculiari.</a:t>
            </a:r>
            <a:endParaRPr lang="it-IT" sz="4400" dirty="0"/>
          </a:p>
        </p:txBody>
      </p:sp>
    </p:spTree>
    <p:extLst>
      <p:ext uri="{BB962C8B-B14F-4D97-AF65-F5344CB8AC3E}">
        <p14:creationId xmlns:p14="http://schemas.microsoft.com/office/powerpoint/2010/main" val="6512856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pPr>
              <a:lnSpc>
                <a:spcPct val="150000"/>
              </a:lnSpc>
            </a:pPr>
            <a:r>
              <a:rPr lang="it-IT" dirty="0" smtClean="0"/>
              <a:t>Il campo scuola</a:t>
            </a:r>
            <a:br>
              <a:rPr lang="it-IT" dirty="0" smtClean="0"/>
            </a:br>
            <a:r>
              <a:rPr lang="it-IT" dirty="0" smtClean="0">
                <a:solidFill>
                  <a:srgbClr val="FFFF00"/>
                </a:solidFill>
              </a:rPr>
              <a:t>Fino ai confini del mondo</a:t>
            </a:r>
            <a:endParaRPr lang="it-IT" dirty="0">
              <a:solidFill>
                <a:srgbClr val="FFFF00"/>
              </a:solidFill>
            </a:endParaRPr>
          </a:p>
        </p:txBody>
      </p:sp>
      <p:sp>
        <p:nvSpPr>
          <p:cNvPr id="3" name="Segnaposto contenuto 2"/>
          <p:cNvSpPr>
            <a:spLocks noGrp="1"/>
          </p:cNvSpPr>
          <p:nvPr>
            <p:ph idx="1"/>
          </p:nvPr>
        </p:nvSpPr>
        <p:spPr/>
        <p:txBody>
          <a:bodyPr>
            <a:normAutofit fontScale="85000" lnSpcReduction="10000"/>
          </a:bodyPr>
          <a:lstStyle/>
          <a:p>
            <a:pPr marL="0" indent="0">
              <a:buNone/>
            </a:pPr>
            <a:r>
              <a:rPr lang="it-IT" sz="4000" dirty="0">
                <a:effectLst>
                  <a:outerShdw blurRad="38100" dist="38100" dir="2700000" algn="tl">
                    <a:srgbClr val="000000">
                      <a:alpha val="43137"/>
                    </a:srgbClr>
                  </a:outerShdw>
                </a:effectLst>
              </a:rPr>
              <a:t>La comunità fondata dai primi apostoli fa della comunione piena ed autentica il principale veicolo della propria testimonianza cristiana. </a:t>
            </a:r>
            <a:r>
              <a:rPr lang="it-IT" sz="4000" dirty="0">
                <a:solidFill>
                  <a:srgbClr val="FF3788"/>
                </a:solidFill>
                <a:effectLst>
                  <a:outerShdw blurRad="38100" dist="38100" dir="2700000" algn="tl">
                    <a:srgbClr val="000000">
                      <a:alpha val="43137"/>
                    </a:srgbClr>
                  </a:outerShdw>
                </a:effectLst>
              </a:rPr>
              <a:t>I ragazzi scoprono nella comunità cristiana delle origini il modello per ciascuna delle proprie parrocchie</a:t>
            </a:r>
            <a:r>
              <a:rPr lang="it-IT" sz="4000" dirty="0">
                <a:effectLst>
                  <a:outerShdw blurRad="38100" dist="38100" dir="2700000" algn="tl">
                    <a:srgbClr val="000000">
                      <a:alpha val="43137"/>
                    </a:srgbClr>
                  </a:outerShdw>
                </a:effectLst>
              </a:rPr>
              <a:t>. Quello descritto è prima di tutto un gruppo di </a:t>
            </a:r>
            <a:r>
              <a:rPr lang="it-IT" sz="4000" dirty="0">
                <a:solidFill>
                  <a:srgbClr val="FF3788"/>
                </a:solidFill>
                <a:effectLst>
                  <a:outerShdw blurRad="38100" dist="38100" dir="2700000" algn="tl">
                    <a:srgbClr val="000000">
                      <a:alpha val="43137"/>
                    </a:srgbClr>
                  </a:outerShdw>
                </a:effectLst>
              </a:rPr>
              <a:t>persone gioiose</a:t>
            </a:r>
            <a:r>
              <a:rPr lang="it-IT" sz="4000" dirty="0">
                <a:effectLst>
                  <a:outerShdw blurRad="38100" dist="38100" dir="2700000" algn="tl">
                    <a:srgbClr val="000000">
                      <a:alpha val="43137"/>
                    </a:srgbClr>
                  </a:outerShdw>
                </a:effectLst>
              </a:rPr>
              <a:t>, che godono della bellezza della condivisione e della solidarietà fraterna e, fortificate e motivate dalla presenza viva di Gesù risorto in mezzo a loro, vivono fin da subito la missione come compito primario e prioritario.</a:t>
            </a:r>
          </a:p>
        </p:txBody>
      </p:sp>
    </p:spTree>
    <p:extLst>
      <p:ext uri="{BB962C8B-B14F-4D97-AF65-F5344CB8AC3E}">
        <p14:creationId xmlns:p14="http://schemas.microsoft.com/office/powerpoint/2010/main" val="11261769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pPr>
              <a:lnSpc>
                <a:spcPct val="150000"/>
              </a:lnSpc>
            </a:pPr>
            <a:r>
              <a:rPr lang="it-IT" dirty="0" smtClean="0"/>
              <a:t>Il cammino assembleare</a:t>
            </a:r>
            <a:endParaRPr lang="it-IT" dirty="0">
              <a:solidFill>
                <a:srgbClr val="FFFF00"/>
              </a:solidFill>
            </a:endParaRPr>
          </a:p>
        </p:txBody>
      </p:sp>
      <p:sp>
        <p:nvSpPr>
          <p:cNvPr id="3" name="Segnaposto contenuto 2"/>
          <p:cNvSpPr>
            <a:spLocks noGrp="1"/>
          </p:cNvSpPr>
          <p:nvPr>
            <p:ph idx="1"/>
          </p:nvPr>
        </p:nvSpPr>
        <p:spPr/>
        <p:txBody>
          <a:bodyPr>
            <a:normAutofit lnSpcReduction="10000"/>
          </a:bodyPr>
          <a:lstStyle/>
          <a:p>
            <a:pPr marL="0" indent="0">
              <a:buNone/>
            </a:pPr>
            <a:r>
              <a:rPr lang="it-IT" sz="3600" dirty="0"/>
              <a:t>Nella fase di rinnovo delle responsabilità associative, i bambini ed i ragazzi vivono la </a:t>
            </a:r>
            <a:r>
              <a:rPr lang="it-IT" sz="3600" b="1" dirty="0">
                <a:solidFill>
                  <a:srgbClr val="FF3788"/>
                </a:solidFill>
                <a:effectLst>
                  <a:outerShdw blurRad="38100" dist="38100" dir="2700000" algn="tl">
                    <a:srgbClr val="000000">
                      <a:alpha val="43137"/>
                    </a:srgbClr>
                  </a:outerShdw>
                </a:effectLst>
              </a:rPr>
              <a:t>corresponsabilità</a:t>
            </a:r>
            <a:r>
              <a:rPr lang="it-IT" sz="3600" dirty="0"/>
              <a:t> come un dono da offrire a tutti. È importante allora che le assemblee parrocchiali e diocesane non siano solo un momento “per grandi” ma che il contributo dei </a:t>
            </a:r>
            <a:r>
              <a:rPr lang="it-IT" sz="3600" i="1" dirty="0"/>
              <a:t>piccoli</a:t>
            </a:r>
            <a:r>
              <a:rPr lang="it-IT" sz="3600" dirty="0"/>
              <a:t> possa rappresentare un prezioso arricchimento per l’associazione tutta... Il sussidio per il cammino assembleare è disponibile on-line all’indirizzo http://acr.azionecattolica.it</a:t>
            </a:r>
          </a:p>
        </p:txBody>
      </p:sp>
    </p:spTree>
    <p:extLst>
      <p:ext uri="{BB962C8B-B14F-4D97-AF65-F5344CB8AC3E}">
        <p14:creationId xmlns:p14="http://schemas.microsoft.com/office/powerpoint/2010/main" val="39240728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Fine</a:t>
            </a:r>
            <a:endParaRPr lang="it-IT" sz="3200" dirty="0"/>
          </a:p>
        </p:txBody>
      </p:sp>
      <p:sp>
        <p:nvSpPr>
          <p:cNvPr id="3" name="Segnaposto contenuto 2"/>
          <p:cNvSpPr>
            <a:spLocks noGrp="1"/>
          </p:cNvSpPr>
          <p:nvPr>
            <p:ph idx="1"/>
          </p:nvPr>
        </p:nvSpPr>
        <p:spPr>
          <a:xfrm>
            <a:off x="838200" y="1825625"/>
            <a:ext cx="10515600" cy="4633790"/>
          </a:xfrm>
        </p:spPr>
        <p:txBody>
          <a:bodyPr/>
          <a:lstStyle/>
          <a:p>
            <a:pPr marL="0" indent="0" algn="r">
              <a:buNone/>
            </a:pPr>
            <a:endParaRPr lang="it-IT" dirty="0" smtClean="0"/>
          </a:p>
          <a:p>
            <a:pPr marL="0" indent="0" algn="r">
              <a:buNone/>
            </a:pPr>
            <a:endParaRPr lang="it-IT" dirty="0"/>
          </a:p>
          <a:p>
            <a:pPr marL="0" indent="0" algn="r">
              <a:buNone/>
            </a:pPr>
            <a:endParaRPr lang="it-IT" dirty="0" smtClean="0"/>
          </a:p>
          <a:p>
            <a:pPr marL="0" indent="0" algn="r">
              <a:buNone/>
            </a:pPr>
            <a:endParaRPr lang="it-IT" dirty="0"/>
          </a:p>
          <a:p>
            <a:pPr marL="0" indent="0" algn="r">
              <a:buNone/>
            </a:pPr>
            <a:r>
              <a:rPr lang="it-IT" sz="6000" dirty="0" smtClean="0"/>
              <a:t>Buon cammino!</a:t>
            </a:r>
            <a:endParaRPr lang="it-IT" sz="6000" dirty="0"/>
          </a:p>
        </p:txBody>
      </p:sp>
      <p:pic>
        <p:nvPicPr>
          <p:cNvPr id="1026" name="Picture 2" descr="C:\Users\Sony\Documents\Bluetooth Folder\IMG_20130802_1312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738" y="1946030"/>
            <a:ext cx="4138247" cy="413824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984738" y="6084277"/>
            <a:ext cx="4138247" cy="307777"/>
          </a:xfrm>
          <a:prstGeom prst="rect">
            <a:avLst/>
          </a:prstGeom>
          <a:noFill/>
        </p:spPr>
        <p:txBody>
          <a:bodyPr wrap="square" rtlCol="0">
            <a:spAutoFit/>
          </a:bodyPr>
          <a:lstStyle/>
          <a:p>
            <a:r>
              <a:rPr lang="it-IT" sz="1400" dirty="0" smtClean="0">
                <a:solidFill>
                  <a:schemeClr val="bg1"/>
                </a:solidFill>
              </a:rPr>
              <a:t>Eremo della Maddalena, Montepulciano. </a:t>
            </a:r>
            <a:endParaRPr lang="it-IT" sz="1400" dirty="0">
              <a:solidFill>
                <a:schemeClr val="bg1"/>
              </a:solidFill>
            </a:endParaRPr>
          </a:p>
        </p:txBody>
      </p:sp>
    </p:spTree>
    <p:extLst>
      <p:ext uri="{BB962C8B-B14F-4D97-AF65-F5344CB8AC3E}">
        <p14:creationId xmlns:p14="http://schemas.microsoft.com/office/powerpoint/2010/main" val="1147342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200000"/>
              </a:lnSpc>
            </a:pPr>
            <a:r>
              <a:rPr lang="it-IT" sz="2000" b="1" dirty="0"/>
              <a:t>Nel cammino </a:t>
            </a:r>
            <a:r>
              <a:rPr lang="it-IT" sz="2000" b="1" dirty="0" smtClean="0"/>
              <a:t>dell’associazione</a:t>
            </a:r>
            <a:br>
              <a:rPr lang="it-IT" sz="2000" b="1" dirty="0" smtClean="0"/>
            </a:br>
            <a:r>
              <a:rPr lang="it-IT" b="1" dirty="0" smtClean="0"/>
              <a:t>Dal documento assembleare</a:t>
            </a:r>
            <a:endParaRPr lang="it-IT" sz="2000" dirty="0"/>
          </a:p>
        </p:txBody>
      </p:sp>
      <p:sp>
        <p:nvSpPr>
          <p:cNvPr id="3" name="Segnaposto contenuto 2"/>
          <p:cNvSpPr>
            <a:spLocks noGrp="1"/>
          </p:cNvSpPr>
          <p:nvPr>
            <p:ph idx="1"/>
          </p:nvPr>
        </p:nvSpPr>
        <p:spPr/>
        <p:txBody>
          <a:bodyPr>
            <a:normAutofit fontScale="92500"/>
          </a:bodyPr>
          <a:lstStyle/>
          <a:p>
            <a:pPr marL="0" indent="0">
              <a:buNone/>
            </a:pPr>
            <a:r>
              <a:rPr lang="it-IT" sz="3600" dirty="0"/>
              <a:t>Importante sarà farsi prossimi alla vita delle persone, facendosi carico dei problemi e delle attese di speranza della </a:t>
            </a:r>
            <a:r>
              <a:rPr lang="it-IT" sz="3600" b="1" dirty="0">
                <a:solidFill>
                  <a:srgbClr val="FFFF00"/>
                </a:solidFill>
              </a:rPr>
              <a:t>comunità civile nel territorio</a:t>
            </a:r>
            <a:r>
              <a:rPr lang="it-IT" sz="3600" dirty="0"/>
              <a:t>, con particolare attenzione alle persone che vivono in situazioni di disagio sociale. […] Rilanciare con forza la partecipazione attiva di tutti gli aderenti è un modo per restituire vivacità all’associazione e, al tempo stesso, può costituire un significativo esempio di che cosa significhi </a:t>
            </a:r>
            <a:r>
              <a:rPr lang="it-IT" sz="3600" b="1" dirty="0">
                <a:solidFill>
                  <a:srgbClr val="FFFF00"/>
                </a:solidFill>
              </a:rPr>
              <a:t>essere nella Chiesa e nella società “cittadini” corresponsabili e credibili</a:t>
            </a:r>
            <a:r>
              <a:rPr lang="it-IT" sz="3600" b="1" dirty="0" smtClean="0">
                <a:solidFill>
                  <a:srgbClr val="FFFF00"/>
                </a:solidFill>
              </a:rPr>
              <a:t>.</a:t>
            </a:r>
            <a:endParaRPr lang="it-IT" sz="3600" dirty="0">
              <a:solidFill>
                <a:srgbClr val="FFFF00"/>
              </a:solidFill>
            </a:endParaRPr>
          </a:p>
        </p:txBody>
      </p:sp>
    </p:spTree>
    <p:extLst>
      <p:ext uri="{BB962C8B-B14F-4D97-AF65-F5344CB8AC3E}">
        <p14:creationId xmlns:p14="http://schemas.microsoft.com/office/powerpoint/2010/main" val="2105738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4936</Words>
  <Application>Microsoft Office PowerPoint</Application>
  <PresentationFormat>Personalizzato</PresentationFormat>
  <Paragraphs>240</Paragraphs>
  <Slides>84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84</vt:i4>
      </vt:variant>
    </vt:vector>
  </HeadingPairs>
  <TitlesOfParts>
    <vt:vector size="89" baseType="lpstr">
      <vt:lpstr>Arial</vt:lpstr>
      <vt:lpstr>Think Thick</vt:lpstr>
      <vt:lpstr>Gill Sans MT</vt:lpstr>
      <vt:lpstr>Calibri</vt:lpstr>
      <vt:lpstr>Tema di Office</vt:lpstr>
      <vt:lpstr> </vt:lpstr>
      <vt:lpstr> </vt:lpstr>
      <vt:lpstr>Il brano biblico</vt:lpstr>
      <vt:lpstr>Il brano biblico (Mt 22, 1-14)</vt:lpstr>
      <vt:lpstr>Il brano biblico (Mt 22, 1-14)</vt:lpstr>
      <vt:lpstr>Con la Chiesa, nella Chiesa</vt:lpstr>
      <vt:lpstr>Nel cammino dell’associazione Gli orientamenti triennali [1]</vt:lpstr>
      <vt:lpstr>Nel cammino dell’associazione Gli orientamenti triennali [2]</vt:lpstr>
      <vt:lpstr>Nel cammino dell’associazione Dal documento assembleare</vt:lpstr>
      <vt:lpstr>Nel contesto ecclesiale [1]</vt:lpstr>
      <vt:lpstr>Nel contesto ecclesiale [2]</vt:lpstr>
      <vt:lpstr>Anno della compagnia</vt:lpstr>
      <vt:lpstr>Compagnia - dal Progetto Formativo</vt:lpstr>
      <vt:lpstr>Compagnia - da Bella e l’ACR</vt:lpstr>
      <vt:lpstr>Idea generale</vt:lpstr>
      <vt:lpstr>Idea generale [1] La festa della Comunione</vt:lpstr>
      <vt:lpstr>Idea generale [2] La gioia vera e piena</vt:lpstr>
      <vt:lpstr>Idea generale [3] Tutti invitati, nessuno escluso</vt:lpstr>
      <vt:lpstr>Idea generale [4] L’abito della carita</vt:lpstr>
      <vt:lpstr>Giochiamo insieme?</vt:lpstr>
      <vt:lpstr>Giochiamo insieme?  Un bisogno di reciprocita e di relazione [1] </vt:lpstr>
      <vt:lpstr>Giochiamo insieme?  Non e mai "solo un gioco" [2] </vt:lpstr>
      <vt:lpstr>Giochiamo insieme?  Un invito coinvolgente [3]</vt:lpstr>
      <vt:lpstr>Giochiamo insieme?  Una comunita che si mette in gioco [4]</vt:lpstr>
      <vt:lpstr>Il parco giochi</vt:lpstr>
      <vt:lpstr>Il parco giochi [1]</vt:lpstr>
      <vt:lpstr>Il parco giochi [2] Le caratteristiche</vt:lpstr>
      <vt:lpstr>Il parco giochi [3] Le caratteristiche</vt:lpstr>
      <vt:lpstr>Il parco giochi [4] La dinamica</vt:lpstr>
      <vt:lpstr>Le fasi</vt:lpstr>
      <vt:lpstr>Prima fase Vuoi giocare con noi?</vt:lpstr>
      <vt:lpstr>Prima fase - Vuoi giocare con noi?</vt:lpstr>
      <vt:lpstr>Prima fase - Il mese del Ciao</vt:lpstr>
      <vt:lpstr>Prima fase - Il primo tempo di catechesi</vt:lpstr>
      <vt:lpstr>Atteggiamento prevalente: ACCOGLIENZA</vt:lpstr>
      <vt:lpstr>Seconda fase Bene, giochiamo!</vt:lpstr>
      <vt:lpstr>Seconda fase - Bene, giochiamo!</vt:lpstr>
      <vt:lpstr>Seconda fase - Il mese della Pace</vt:lpstr>
      <vt:lpstr>Seconda fase - il secondo tempo di catechesi</vt:lpstr>
      <vt:lpstr>Atteggiamento prevalente: CONDIVISIONE</vt:lpstr>
      <vt:lpstr>Terza fase Siamo tutti?</vt:lpstr>
      <vt:lpstr>Terza fase - Siamo tutti?</vt:lpstr>
      <vt:lpstr>Terza fase - Terzo tempo di catechesi</vt:lpstr>
      <vt:lpstr>Terza fase - Il mese degli Incontri</vt:lpstr>
      <vt:lpstr>Atteggiamento prevalente: GRATUITA</vt:lpstr>
      <vt:lpstr>Quarta fase Ogni parco ha il suo gioco</vt:lpstr>
      <vt:lpstr>Quarta fase - Ogni parco ha il suo gioco</vt:lpstr>
      <vt:lpstr>Quarta fase - Tempo Estate Eccezionale</vt:lpstr>
      <vt:lpstr>Atteggiamento prevalente: GRATITUDINE</vt:lpstr>
      <vt:lpstr>Per l’itinerario di liturgia</vt:lpstr>
      <vt:lpstr>Per l’itinerario di liturgia</vt:lpstr>
      <vt:lpstr> </vt:lpstr>
      <vt:lpstr> </vt:lpstr>
      <vt:lpstr> </vt:lpstr>
      <vt:lpstr> </vt:lpstr>
      <vt:lpstr> </vt:lpstr>
      <vt:lpstr> </vt:lpstr>
      <vt:lpstr>La storia</vt:lpstr>
      <vt:lpstr>Per una proposta formativa completa</vt:lpstr>
      <vt:lpstr>Le guide d’arco ed il cammino dei piccolissimi</vt:lpstr>
      <vt:lpstr>Le guide d’arco e il cammino dei piccolissimi</vt:lpstr>
      <vt:lpstr>Le guide d’arco</vt:lpstr>
      <vt:lpstr>Il cammino dei piccolissimi</vt:lpstr>
      <vt:lpstr>Il cammino dei piccolissimi - le schede</vt:lpstr>
      <vt:lpstr>Il cammino dei piccolissimi - le schede</vt:lpstr>
      <vt:lpstr>Il cammino dei piccolissimi - il box liturgico</vt:lpstr>
      <vt:lpstr>Gioco di squadra</vt:lpstr>
      <vt:lpstr>L’agenda dell’educatore - Gioco di squadra</vt:lpstr>
      <vt:lpstr>L’agenda dell’educatore - Gioco di squadra [2]</vt:lpstr>
      <vt:lpstr>L’agenda dell’educatore - Gioco di squadra [3]</vt:lpstr>
      <vt:lpstr>L’agenda dell’educatore - Gioco di squadra [4]</vt:lpstr>
      <vt:lpstr>Formato Famiglia</vt:lpstr>
      <vt:lpstr>Il Formato Famiglia</vt:lpstr>
      <vt:lpstr>Il Formato Famiglia [2]</vt:lpstr>
      <vt:lpstr>Un cammino con le famiglie [1]</vt:lpstr>
      <vt:lpstr>Un cammino con le famiglie [2]</vt:lpstr>
      <vt:lpstr>Gli itinerari di spiritualita [1]</vt:lpstr>
      <vt:lpstr>Gli itinerari di spiritualita [2]</vt:lpstr>
      <vt:lpstr>I sussidi personali</vt:lpstr>
      <vt:lpstr>I sussidi personali</vt:lpstr>
      <vt:lpstr>Il campo scuola Fino ai confini del mondo</vt:lpstr>
      <vt:lpstr>Il campo scuola Fino ai confini del mondo</vt:lpstr>
      <vt:lpstr>Il cammino assembleare</vt:lpstr>
      <vt:lpstr>Fine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gigikop</dc:creator>
  <cp:lastModifiedBy>Sony</cp:lastModifiedBy>
  <cp:revision>63</cp:revision>
  <dcterms:created xsi:type="dcterms:W3CDTF">2013-07-29T10:09:54Z</dcterms:created>
  <dcterms:modified xsi:type="dcterms:W3CDTF">2013-08-02T23:05:26Z</dcterms:modified>
</cp:coreProperties>
</file>