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fntdata" ContentType="application/x-fontdata"/>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 id="293" r:id="rId39"/>
    <p:sldId id="294" r:id="rId40"/>
    <p:sldId id="295" r:id="rId41"/>
    <p:sldId id="296" r:id="rId42"/>
    <p:sldId id="297" r:id="rId43"/>
    <p:sldId id="298" r:id="rId44"/>
    <p:sldId id="299" r:id="rId45"/>
    <p:sldId id="301" r:id="rId46"/>
    <p:sldId id="300" r:id="rId47"/>
    <p:sldId id="302" r:id="rId48"/>
    <p:sldId id="303" r:id="rId49"/>
    <p:sldId id="304" r:id="rId50"/>
    <p:sldId id="305" r:id="rId51"/>
    <p:sldId id="306" r:id="rId52"/>
    <p:sldId id="307" r:id="rId53"/>
    <p:sldId id="308" r:id="rId54"/>
    <p:sldId id="309" r:id="rId55"/>
    <p:sldId id="310" r:id="rId56"/>
    <p:sldId id="311" r:id="rId57"/>
    <p:sldId id="312" r:id="rId58"/>
    <p:sldId id="313" r:id="rId59"/>
    <p:sldId id="314" r:id="rId60"/>
    <p:sldId id="315" r:id="rId61"/>
    <p:sldId id="316" r:id="rId62"/>
    <p:sldId id="317" r:id="rId63"/>
    <p:sldId id="318" r:id="rId64"/>
    <p:sldId id="319" r:id="rId65"/>
    <p:sldId id="320" r:id="rId66"/>
    <p:sldId id="321" r:id="rId67"/>
    <p:sldId id="322" r:id="rId68"/>
    <p:sldId id="347" r:id="rId69"/>
    <p:sldId id="324" r:id="rId70"/>
    <p:sldId id="323" r:id="rId71"/>
    <p:sldId id="325" r:id="rId72"/>
    <p:sldId id="326" r:id="rId73"/>
    <p:sldId id="327" r:id="rId74"/>
    <p:sldId id="328" r:id="rId75"/>
    <p:sldId id="329" r:id="rId76"/>
    <p:sldId id="348" r:id="rId77"/>
    <p:sldId id="330" r:id="rId78"/>
    <p:sldId id="331" r:id="rId79"/>
    <p:sldId id="332" r:id="rId80"/>
    <p:sldId id="333" r:id="rId81"/>
    <p:sldId id="349" r:id="rId82"/>
    <p:sldId id="334" r:id="rId83"/>
    <p:sldId id="335" r:id="rId84"/>
    <p:sldId id="336" r:id="rId85"/>
    <p:sldId id="337" r:id="rId86"/>
    <p:sldId id="338" r:id="rId87"/>
    <p:sldId id="339" r:id="rId88"/>
    <p:sldId id="340" r:id="rId89"/>
    <p:sldId id="341" r:id="rId90"/>
    <p:sldId id="342" r:id="rId91"/>
    <p:sldId id="343" r:id="rId92"/>
    <p:sldId id="344" r:id="rId93"/>
    <p:sldId id="345" r:id="rId94"/>
    <p:sldId id="350" r:id="rId95"/>
    <p:sldId id="346" r:id="rId96"/>
  </p:sldIdLst>
  <p:sldSz cx="9144000" cy="5143500" type="screen16x9"/>
  <p:notesSz cx="6858000" cy="9144000"/>
  <p:embeddedFontLst>
    <p:embeddedFont>
      <p:font typeface="Calibri" pitchFamily="34" charset="0"/>
      <p:regular r:id="rId97"/>
      <p:bold r:id="rId98"/>
      <p:italic r:id="rId99"/>
      <p:boldItalic r:id="rId100"/>
    </p:embeddedFont>
    <p:embeddedFont>
      <p:font typeface="GoodDog Plain" pitchFamily="2" charset="0"/>
      <p:regular r:id="rId101"/>
    </p:embeddedFont>
    <p:embeddedFont>
      <p:font typeface="Hand Of Sean" pitchFamily="2" charset="-128"/>
      <p:regular r:id="rId102"/>
    </p:embeddedFont>
  </p:embeddedFontLst>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00FF"/>
    <a:srgbClr val="00589A"/>
    <a:srgbClr val="003760"/>
    <a:srgbClr val="00FF00"/>
    <a:srgbClr val="0070C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691" autoAdjust="0"/>
    <p:restoredTop sz="94660"/>
  </p:normalViewPr>
  <p:slideViewPr>
    <p:cSldViewPr>
      <p:cViewPr>
        <p:scale>
          <a:sx n="60" d="100"/>
          <a:sy n="60" d="100"/>
        </p:scale>
        <p:origin x="-1608" y="-600"/>
      </p:cViewPr>
      <p:guideLst>
        <p:guide orient="horz" pos="162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font" Target="fonts/font6.fntdata"/><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font" Target="fonts/font4.fntdata"/><Relationship Id="rId105"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font" Target="fonts/font2.fntdata"/><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font" Target="fonts/font3.fntdata"/><Relationship Id="rId101"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font" Target="fonts/font1.fntdata"/><Relationship Id="rId10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olo 1"/>
          <p:cNvSpPr>
            <a:spLocks noGrp="1"/>
          </p:cNvSpPr>
          <p:nvPr>
            <p:ph type="ctrTitle"/>
          </p:nvPr>
        </p:nvSpPr>
        <p:spPr>
          <a:xfrm>
            <a:off x="685800" y="1597819"/>
            <a:ext cx="7772400" cy="1102519"/>
          </a:xfrm>
        </p:spPr>
        <p:txBody>
          <a:bodyPr/>
          <a:lstStyle/>
          <a:p>
            <a:r>
              <a:rPr lang="it-IT" smtClean="0"/>
              <a:t>Fare clic per modificare lo stile del titolo</a:t>
            </a:r>
            <a:endParaRPr lang="it-IT"/>
          </a:p>
        </p:txBody>
      </p:sp>
      <p:sp>
        <p:nvSpPr>
          <p:cNvPr id="3" name="Sottotitolo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it-IT"/>
          </a:p>
        </p:txBody>
      </p:sp>
      <p:sp>
        <p:nvSpPr>
          <p:cNvPr id="4" name="Segnaposto data 3"/>
          <p:cNvSpPr>
            <a:spLocks noGrp="1"/>
          </p:cNvSpPr>
          <p:nvPr>
            <p:ph type="dt" sz="half" idx="10"/>
          </p:nvPr>
        </p:nvSpPr>
        <p:spPr/>
        <p:txBody>
          <a:bodyPr/>
          <a:lstStyle/>
          <a:p>
            <a:fld id="{14F29D3C-996B-42A6-9509-4D6FA8DF5655}" type="datetimeFigureOut">
              <a:rPr lang="it-IT" smtClean="0"/>
              <a:t>24/07/2011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D8DA23E-9406-4543-A7E3-3010F3F05E66}" type="slidenum">
              <a:rPr lang="it-IT" smtClean="0"/>
              <a:t>‹N›</a:t>
            </a:fld>
            <a:endParaRPr lang="it-IT"/>
          </a:p>
        </p:txBody>
      </p:sp>
    </p:spTree>
    <p:extLst>
      <p:ext uri="{BB962C8B-B14F-4D97-AF65-F5344CB8AC3E}">
        <p14:creationId xmlns:p14="http://schemas.microsoft.com/office/powerpoint/2010/main" val="1777923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testo verticale 2"/>
          <p:cNvSpPr>
            <a:spLocks noGrp="1"/>
          </p:cNvSpPr>
          <p:nvPr>
            <p:ph type="body" orient="vert" idx="1"/>
          </p:nvPr>
        </p:nvSpPr>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4F29D3C-996B-42A6-9509-4D6FA8DF5655}" type="datetimeFigureOut">
              <a:rPr lang="it-IT" smtClean="0"/>
              <a:t>24/07/2011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D8DA23E-9406-4543-A7E3-3010F3F05E66}" type="slidenum">
              <a:rPr lang="it-IT" smtClean="0"/>
              <a:t>‹N›</a:t>
            </a:fld>
            <a:endParaRPr lang="it-IT"/>
          </a:p>
        </p:txBody>
      </p:sp>
    </p:spTree>
    <p:extLst>
      <p:ext uri="{BB962C8B-B14F-4D97-AF65-F5344CB8AC3E}">
        <p14:creationId xmlns:p14="http://schemas.microsoft.com/office/powerpoint/2010/main" val="34184166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olo e testo verticale">
    <p:spTree>
      <p:nvGrpSpPr>
        <p:cNvPr id="1" name=""/>
        <p:cNvGrpSpPr/>
        <p:nvPr/>
      </p:nvGrpSpPr>
      <p:grpSpPr>
        <a:xfrm>
          <a:off x="0" y="0"/>
          <a:ext cx="0" cy="0"/>
          <a:chOff x="0" y="0"/>
          <a:chExt cx="0" cy="0"/>
        </a:xfrm>
      </p:grpSpPr>
      <p:sp>
        <p:nvSpPr>
          <p:cNvPr id="2" name="Titolo verticale 1"/>
          <p:cNvSpPr>
            <a:spLocks noGrp="1"/>
          </p:cNvSpPr>
          <p:nvPr>
            <p:ph type="title" orient="vert"/>
          </p:nvPr>
        </p:nvSpPr>
        <p:spPr>
          <a:xfrm>
            <a:off x="6629400" y="205979"/>
            <a:ext cx="2057400" cy="4388644"/>
          </a:xfrm>
        </p:spPr>
        <p:txBody>
          <a:bodyPr vert="eaVert"/>
          <a:lstStyle/>
          <a:p>
            <a:r>
              <a:rPr lang="it-IT" smtClean="0"/>
              <a:t>Fare clic per modificare lo stile del titolo</a:t>
            </a:r>
            <a:endParaRPr lang="it-IT"/>
          </a:p>
        </p:txBody>
      </p:sp>
      <p:sp>
        <p:nvSpPr>
          <p:cNvPr id="3" name="Segnaposto testo verticale 2"/>
          <p:cNvSpPr>
            <a:spLocks noGrp="1"/>
          </p:cNvSpPr>
          <p:nvPr>
            <p:ph type="body" orient="vert" idx="1"/>
          </p:nvPr>
        </p:nvSpPr>
        <p:spPr>
          <a:xfrm>
            <a:off x="457200" y="205979"/>
            <a:ext cx="6019800" cy="4388644"/>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data 3"/>
          <p:cNvSpPr>
            <a:spLocks noGrp="1"/>
          </p:cNvSpPr>
          <p:nvPr>
            <p:ph type="dt" sz="half" idx="10"/>
          </p:nvPr>
        </p:nvSpPr>
        <p:spPr/>
        <p:txBody>
          <a:bodyPr/>
          <a:lstStyle/>
          <a:p>
            <a:fld id="{14F29D3C-996B-42A6-9509-4D6FA8DF5655}" type="datetimeFigureOut">
              <a:rPr lang="it-IT" smtClean="0"/>
              <a:t>24/07/2011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D8DA23E-9406-4543-A7E3-3010F3F05E66}" type="slidenum">
              <a:rPr lang="it-IT" smtClean="0"/>
              <a:t>‹N›</a:t>
            </a:fld>
            <a:endParaRPr lang="it-IT"/>
          </a:p>
        </p:txBody>
      </p:sp>
    </p:spTree>
    <p:extLst>
      <p:ext uri="{BB962C8B-B14F-4D97-AF65-F5344CB8AC3E}">
        <p14:creationId xmlns:p14="http://schemas.microsoft.com/office/powerpoint/2010/main" val="11815341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pic>
        <p:nvPicPr>
          <p:cNvPr id="7" name="Immagin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6200000">
            <a:off x="7636365" y="3582470"/>
            <a:ext cx="2520281" cy="354825"/>
          </a:xfrm>
          <a:prstGeom prst="rect">
            <a:avLst/>
          </a:prstGeom>
          <a:effectLst>
            <a:glow rad="228600">
              <a:srgbClr val="FFFF00">
                <a:alpha val="40000"/>
              </a:srgbClr>
            </a:glow>
          </a:effectLst>
        </p:spPr>
      </p:pic>
      <p:sp>
        <p:nvSpPr>
          <p:cNvPr id="2" name="Titolo 1"/>
          <p:cNvSpPr>
            <a:spLocks noGrp="1"/>
          </p:cNvSpPr>
          <p:nvPr>
            <p:ph type="title" hasCustomPrompt="1"/>
          </p:nvPr>
        </p:nvSpPr>
        <p:spPr/>
        <p:txBody>
          <a:bodyPr/>
          <a:lstStyle>
            <a:lvl1pPr>
              <a:defRPr cap="all" baseline="0"/>
            </a:lvl1pPr>
          </a:lstStyle>
          <a:p>
            <a:r>
              <a:rPr lang="it-IT" dirty="0" smtClean="0"/>
              <a:t>FARE CLIC PER MODIFICARE LO STILE DEL TITOLO</a:t>
            </a:r>
            <a:endParaRPr lang="it-IT" dirty="0"/>
          </a:p>
        </p:txBody>
      </p:sp>
      <p:sp>
        <p:nvSpPr>
          <p:cNvPr id="3" name="Segnaposto contenuto 2"/>
          <p:cNvSpPr>
            <a:spLocks noGrp="1"/>
          </p:cNvSpPr>
          <p:nvPr>
            <p:ph idx="1"/>
          </p:nvPr>
        </p:nvSpPr>
        <p:spPr>
          <a:xfrm>
            <a:off x="457200" y="1200151"/>
            <a:ext cx="8229600" cy="3819872"/>
          </a:xfrm>
        </p:spPr>
        <p:txBody>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10"/>
          </p:nvPr>
        </p:nvSpPr>
        <p:spPr/>
        <p:txBody>
          <a:bodyPr/>
          <a:lstStyle/>
          <a:p>
            <a:fld id="{14F29D3C-996B-42A6-9509-4D6FA8DF5655}" type="datetimeFigureOut">
              <a:rPr lang="it-IT" smtClean="0"/>
              <a:t>24/07/2011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D8DA23E-9406-4543-A7E3-3010F3F05E66}" type="slidenum">
              <a:rPr lang="it-IT" smtClean="0"/>
              <a:t>‹N›</a:t>
            </a:fld>
            <a:endParaRPr lang="it-IT" dirty="0"/>
          </a:p>
        </p:txBody>
      </p:sp>
      <p:sp>
        <p:nvSpPr>
          <p:cNvPr id="8" name="Rettangolo 7"/>
          <p:cNvSpPr/>
          <p:nvPr userDrawn="1"/>
        </p:nvSpPr>
        <p:spPr>
          <a:xfrm rot="16200000">
            <a:off x="-2346652" y="2310140"/>
            <a:ext cx="5143501" cy="523220"/>
          </a:xfrm>
          <a:prstGeom prst="rect">
            <a:avLst/>
          </a:prstGeom>
        </p:spPr>
        <p:txBody>
          <a:bodyPr wrap="square">
            <a:spAutoFit/>
          </a:bodyPr>
          <a:lstStyle/>
          <a:p>
            <a:pPr algn="ctr"/>
            <a:r>
              <a:rPr lang="it-IT" sz="2800" b="1" dirty="0" smtClean="0">
                <a:solidFill>
                  <a:srgbClr val="FFFF00"/>
                </a:solidFill>
                <a:effectLst>
                  <a:glow rad="228600">
                    <a:schemeClr val="accent1">
                      <a:satMod val="175000"/>
                      <a:alpha val="40000"/>
                    </a:schemeClr>
                  </a:glow>
                </a:effectLst>
                <a:latin typeface="GoodDog Plain" pitchFamily="2" charset="0"/>
                <a:ea typeface="Hand Of Sean" pitchFamily="2" charset="-128"/>
              </a:rPr>
              <a:t>AZIONE CATTOLICA DEI RAGAZZI 2011-2012</a:t>
            </a:r>
            <a:endParaRPr lang="it-IT" sz="2800" b="1" dirty="0">
              <a:solidFill>
                <a:srgbClr val="FFFF00"/>
              </a:solidFill>
              <a:effectLst>
                <a:glow rad="228600">
                  <a:schemeClr val="accent1">
                    <a:satMod val="175000"/>
                    <a:alpha val="40000"/>
                  </a:schemeClr>
                </a:glow>
              </a:effectLst>
              <a:latin typeface="GoodDog Plain" pitchFamily="2" charset="0"/>
              <a:ea typeface="Hand Of Sean" pitchFamily="2" charset="-128"/>
            </a:endParaRPr>
          </a:p>
        </p:txBody>
      </p:sp>
    </p:spTree>
    <p:extLst>
      <p:ext uri="{BB962C8B-B14F-4D97-AF65-F5344CB8AC3E}">
        <p14:creationId xmlns:p14="http://schemas.microsoft.com/office/powerpoint/2010/main" val="21178410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olo 1"/>
          <p:cNvSpPr>
            <a:spLocks noGrp="1"/>
          </p:cNvSpPr>
          <p:nvPr>
            <p:ph type="title"/>
          </p:nvPr>
        </p:nvSpPr>
        <p:spPr>
          <a:xfrm>
            <a:off x="722313" y="3305176"/>
            <a:ext cx="7772400" cy="1021556"/>
          </a:xfrm>
        </p:spPr>
        <p:txBody>
          <a:bodyPr anchor="t"/>
          <a:lstStyle>
            <a:lvl1pPr algn="l">
              <a:defRPr sz="4000" b="1" cap="all"/>
            </a:lvl1pPr>
          </a:lstStyle>
          <a:p>
            <a:r>
              <a:rPr lang="it-IT" smtClean="0"/>
              <a:t>Fare clic per modificare lo stile del titolo</a:t>
            </a:r>
            <a:endParaRPr lang="it-IT"/>
          </a:p>
        </p:txBody>
      </p:sp>
      <p:sp>
        <p:nvSpPr>
          <p:cNvPr id="3" name="Segnaposto testo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Segnaposto data 3"/>
          <p:cNvSpPr>
            <a:spLocks noGrp="1"/>
          </p:cNvSpPr>
          <p:nvPr>
            <p:ph type="dt" sz="half" idx="10"/>
          </p:nvPr>
        </p:nvSpPr>
        <p:spPr/>
        <p:txBody>
          <a:bodyPr/>
          <a:lstStyle/>
          <a:p>
            <a:fld id="{14F29D3C-996B-42A6-9509-4D6FA8DF5655}" type="datetimeFigureOut">
              <a:rPr lang="it-IT" smtClean="0"/>
              <a:t>24/07/2011</a:t>
            </a:fld>
            <a:endParaRPr lang="it-IT"/>
          </a:p>
        </p:txBody>
      </p:sp>
      <p:sp>
        <p:nvSpPr>
          <p:cNvPr id="5" name="Segnaposto piè di pagina 4"/>
          <p:cNvSpPr>
            <a:spLocks noGrp="1"/>
          </p:cNvSpPr>
          <p:nvPr>
            <p:ph type="ftr" sz="quarter" idx="11"/>
          </p:nvPr>
        </p:nvSpPr>
        <p:spPr/>
        <p:txBody>
          <a:bodyPr/>
          <a:lstStyle/>
          <a:p>
            <a:endParaRPr lang="it-IT"/>
          </a:p>
        </p:txBody>
      </p:sp>
      <p:sp>
        <p:nvSpPr>
          <p:cNvPr id="6" name="Segnaposto numero diapositiva 5"/>
          <p:cNvSpPr>
            <a:spLocks noGrp="1"/>
          </p:cNvSpPr>
          <p:nvPr>
            <p:ph type="sldNum" sz="quarter" idx="12"/>
          </p:nvPr>
        </p:nvSpPr>
        <p:spPr/>
        <p:txBody>
          <a:bodyPr/>
          <a:lstStyle/>
          <a:p>
            <a:fld id="{DD8DA23E-9406-4543-A7E3-3010F3F05E66}" type="slidenum">
              <a:rPr lang="it-IT" smtClean="0"/>
              <a:t>‹N›</a:t>
            </a:fld>
            <a:endParaRPr lang="it-IT"/>
          </a:p>
        </p:txBody>
      </p:sp>
    </p:spTree>
    <p:extLst>
      <p:ext uri="{BB962C8B-B14F-4D97-AF65-F5344CB8AC3E}">
        <p14:creationId xmlns:p14="http://schemas.microsoft.com/office/powerpoint/2010/main" val="318069369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contenuto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contenuto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data 4"/>
          <p:cNvSpPr>
            <a:spLocks noGrp="1"/>
          </p:cNvSpPr>
          <p:nvPr>
            <p:ph type="dt" sz="half" idx="10"/>
          </p:nvPr>
        </p:nvSpPr>
        <p:spPr/>
        <p:txBody>
          <a:bodyPr/>
          <a:lstStyle/>
          <a:p>
            <a:fld id="{14F29D3C-996B-42A6-9509-4D6FA8DF5655}" type="datetimeFigureOut">
              <a:rPr lang="it-IT" smtClean="0"/>
              <a:t>24/07/2011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D8DA23E-9406-4543-A7E3-3010F3F05E66}" type="slidenum">
              <a:rPr lang="it-IT" smtClean="0"/>
              <a:t>‹N›</a:t>
            </a:fld>
            <a:endParaRPr lang="it-IT"/>
          </a:p>
        </p:txBody>
      </p:sp>
    </p:spTree>
    <p:extLst>
      <p:ext uri="{BB962C8B-B14F-4D97-AF65-F5344CB8AC3E}">
        <p14:creationId xmlns:p14="http://schemas.microsoft.com/office/powerpoint/2010/main" val="279740916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lvl1pPr>
              <a:defRPr/>
            </a:lvl1pPr>
          </a:lstStyle>
          <a:p>
            <a:r>
              <a:rPr lang="it-IT" smtClean="0"/>
              <a:t>Fare clic per modificare lo stile del titolo</a:t>
            </a:r>
            <a:endParaRPr lang="it-IT"/>
          </a:p>
        </p:txBody>
      </p:sp>
      <p:sp>
        <p:nvSpPr>
          <p:cNvPr id="3" name="Segnaposto testo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Segnaposto contenuto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5" name="Segnaposto testo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Segnaposto contenuto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7" name="Segnaposto data 6"/>
          <p:cNvSpPr>
            <a:spLocks noGrp="1"/>
          </p:cNvSpPr>
          <p:nvPr>
            <p:ph type="dt" sz="half" idx="10"/>
          </p:nvPr>
        </p:nvSpPr>
        <p:spPr/>
        <p:txBody>
          <a:bodyPr/>
          <a:lstStyle/>
          <a:p>
            <a:fld id="{14F29D3C-996B-42A6-9509-4D6FA8DF5655}" type="datetimeFigureOut">
              <a:rPr lang="it-IT" smtClean="0"/>
              <a:t>24/07/2011</a:t>
            </a:fld>
            <a:endParaRPr lang="it-IT"/>
          </a:p>
        </p:txBody>
      </p:sp>
      <p:sp>
        <p:nvSpPr>
          <p:cNvPr id="8" name="Segnaposto piè di pagina 7"/>
          <p:cNvSpPr>
            <a:spLocks noGrp="1"/>
          </p:cNvSpPr>
          <p:nvPr>
            <p:ph type="ftr" sz="quarter" idx="11"/>
          </p:nvPr>
        </p:nvSpPr>
        <p:spPr/>
        <p:txBody>
          <a:bodyPr/>
          <a:lstStyle/>
          <a:p>
            <a:endParaRPr lang="it-IT"/>
          </a:p>
        </p:txBody>
      </p:sp>
      <p:sp>
        <p:nvSpPr>
          <p:cNvPr id="9" name="Segnaposto numero diapositiva 8"/>
          <p:cNvSpPr>
            <a:spLocks noGrp="1"/>
          </p:cNvSpPr>
          <p:nvPr>
            <p:ph type="sldNum" sz="quarter" idx="12"/>
          </p:nvPr>
        </p:nvSpPr>
        <p:spPr/>
        <p:txBody>
          <a:bodyPr/>
          <a:lstStyle/>
          <a:p>
            <a:fld id="{DD8DA23E-9406-4543-A7E3-3010F3F05E66}" type="slidenum">
              <a:rPr lang="it-IT" smtClean="0"/>
              <a:t>‹N›</a:t>
            </a:fld>
            <a:endParaRPr lang="it-IT"/>
          </a:p>
        </p:txBody>
      </p:sp>
    </p:spTree>
    <p:extLst>
      <p:ext uri="{BB962C8B-B14F-4D97-AF65-F5344CB8AC3E}">
        <p14:creationId xmlns:p14="http://schemas.microsoft.com/office/powerpoint/2010/main" val="230306207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smtClean="0"/>
              <a:t>Fare clic per modificare lo stile del titolo</a:t>
            </a:r>
            <a:endParaRPr lang="it-IT"/>
          </a:p>
        </p:txBody>
      </p:sp>
      <p:sp>
        <p:nvSpPr>
          <p:cNvPr id="3" name="Segnaposto data 2"/>
          <p:cNvSpPr>
            <a:spLocks noGrp="1"/>
          </p:cNvSpPr>
          <p:nvPr>
            <p:ph type="dt" sz="half" idx="10"/>
          </p:nvPr>
        </p:nvSpPr>
        <p:spPr/>
        <p:txBody>
          <a:bodyPr/>
          <a:lstStyle/>
          <a:p>
            <a:fld id="{14F29D3C-996B-42A6-9509-4D6FA8DF5655}" type="datetimeFigureOut">
              <a:rPr lang="it-IT" smtClean="0"/>
              <a:t>24/07/2011</a:t>
            </a:fld>
            <a:endParaRPr lang="it-IT"/>
          </a:p>
        </p:txBody>
      </p:sp>
      <p:sp>
        <p:nvSpPr>
          <p:cNvPr id="4" name="Segnaposto piè di pagina 3"/>
          <p:cNvSpPr>
            <a:spLocks noGrp="1"/>
          </p:cNvSpPr>
          <p:nvPr>
            <p:ph type="ftr" sz="quarter" idx="11"/>
          </p:nvPr>
        </p:nvSpPr>
        <p:spPr/>
        <p:txBody>
          <a:bodyPr/>
          <a:lstStyle/>
          <a:p>
            <a:endParaRPr lang="it-IT"/>
          </a:p>
        </p:txBody>
      </p:sp>
      <p:sp>
        <p:nvSpPr>
          <p:cNvPr id="5" name="Segnaposto numero diapositiva 4"/>
          <p:cNvSpPr>
            <a:spLocks noGrp="1"/>
          </p:cNvSpPr>
          <p:nvPr>
            <p:ph type="sldNum" sz="quarter" idx="12"/>
          </p:nvPr>
        </p:nvSpPr>
        <p:spPr/>
        <p:txBody>
          <a:bodyPr/>
          <a:lstStyle/>
          <a:p>
            <a:fld id="{DD8DA23E-9406-4543-A7E3-3010F3F05E66}" type="slidenum">
              <a:rPr lang="it-IT" smtClean="0"/>
              <a:t>‹N›</a:t>
            </a:fld>
            <a:endParaRPr lang="it-IT"/>
          </a:p>
        </p:txBody>
      </p:sp>
    </p:spTree>
    <p:extLst>
      <p:ext uri="{BB962C8B-B14F-4D97-AF65-F5344CB8AC3E}">
        <p14:creationId xmlns:p14="http://schemas.microsoft.com/office/powerpoint/2010/main" val="16266337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Segnaposto data 1"/>
          <p:cNvSpPr>
            <a:spLocks noGrp="1"/>
          </p:cNvSpPr>
          <p:nvPr>
            <p:ph type="dt" sz="half" idx="10"/>
          </p:nvPr>
        </p:nvSpPr>
        <p:spPr/>
        <p:txBody>
          <a:bodyPr/>
          <a:lstStyle/>
          <a:p>
            <a:fld id="{14F29D3C-996B-42A6-9509-4D6FA8DF5655}" type="datetimeFigureOut">
              <a:rPr lang="it-IT" smtClean="0"/>
              <a:t>24/07/2011</a:t>
            </a:fld>
            <a:endParaRPr lang="it-IT"/>
          </a:p>
        </p:txBody>
      </p:sp>
      <p:sp>
        <p:nvSpPr>
          <p:cNvPr id="3" name="Segnaposto piè di pagina 2"/>
          <p:cNvSpPr>
            <a:spLocks noGrp="1"/>
          </p:cNvSpPr>
          <p:nvPr>
            <p:ph type="ftr" sz="quarter" idx="11"/>
          </p:nvPr>
        </p:nvSpPr>
        <p:spPr/>
        <p:txBody>
          <a:bodyPr/>
          <a:lstStyle/>
          <a:p>
            <a:endParaRPr lang="it-IT"/>
          </a:p>
        </p:txBody>
      </p:sp>
      <p:sp>
        <p:nvSpPr>
          <p:cNvPr id="4" name="Segnaposto numero diapositiva 3"/>
          <p:cNvSpPr>
            <a:spLocks noGrp="1"/>
          </p:cNvSpPr>
          <p:nvPr>
            <p:ph type="sldNum" sz="quarter" idx="12"/>
          </p:nvPr>
        </p:nvSpPr>
        <p:spPr/>
        <p:txBody>
          <a:bodyPr/>
          <a:lstStyle/>
          <a:p>
            <a:fld id="{DD8DA23E-9406-4543-A7E3-3010F3F05E66}" type="slidenum">
              <a:rPr lang="it-IT" smtClean="0"/>
              <a:t>‹N›</a:t>
            </a:fld>
            <a:endParaRPr lang="it-IT"/>
          </a:p>
        </p:txBody>
      </p:sp>
    </p:spTree>
    <p:extLst>
      <p:ext uri="{BB962C8B-B14F-4D97-AF65-F5344CB8AC3E}">
        <p14:creationId xmlns:p14="http://schemas.microsoft.com/office/powerpoint/2010/main" val="11494414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457201" y="204787"/>
            <a:ext cx="3008313" cy="871538"/>
          </a:xfrm>
        </p:spPr>
        <p:txBody>
          <a:bodyPr anchor="b"/>
          <a:lstStyle>
            <a:lvl1pPr algn="l">
              <a:defRPr sz="2000" b="1"/>
            </a:lvl1pPr>
          </a:lstStyle>
          <a:p>
            <a:r>
              <a:rPr lang="it-IT" smtClean="0"/>
              <a:t>Fare clic per modificare lo stile del titolo</a:t>
            </a:r>
            <a:endParaRPr lang="it-IT"/>
          </a:p>
        </p:txBody>
      </p:sp>
      <p:sp>
        <p:nvSpPr>
          <p:cNvPr id="3" name="Segnaposto contenuto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it-IT"/>
          </a:p>
        </p:txBody>
      </p:sp>
      <p:sp>
        <p:nvSpPr>
          <p:cNvPr id="4" name="Segnaposto testo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4F29D3C-996B-42A6-9509-4D6FA8DF5655}" type="datetimeFigureOut">
              <a:rPr lang="it-IT" smtClean="0"/>
              <a:t>24/07/2011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D8DA23E-9406-4543-A7E3-3010F3F05E66}" type="slidenum">
              <a:rPr lang="it-IT" smtClean="0"/>
              <a:t>‹N›</a:t>
            </a:fld>
            <a:endParaRPr lang="it-IT"/>
          </a:p>
        </p:txBody>
      </p:sp>
    </p:spTree>
    <p:extLst>
      <p:ext uri="{BB962C8B-B14F-4D97-AF65-F5344CB8AC3E}">
        <p14:creationId xmlns:p14="http://schemas.microsoft.com/office/powerpoint/2010/main" val="13627067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olo 1"/>
          <p:cNvSpPr>
            <a:spLocks noGrp="1"/>
          </p:cNvSpPr>
          <p:nvPr>
            <p:ph type="title"/>
          </p:nvPr>
        </p:nvSpPr>
        <p:spPr>
          <a:xfrm>
            <a:off x="1792288" y="3600450"/>
            <a:ext cx="5486400" cy="425054"/>
          </a:xfrm>
        </p:spPr>
        <p:txBody>
          <a:bodyPr anchor="b"/>
          <a:lstStyle>
            <a:lvl1pPr algn="l">
              <a:defRPr sz="2000" b="1"/>
            </a:lvl1pPr>
          </a:lstStyle>
          <a:p>
            <a:r>
              <a:rPr lang="it-IT" smtClean="0"/>
              <a:t>Fare clic per modificare lo stile del titolo</a:t>
            </a:r>
            <a:endParaRPr lang="it-IT"/>
          </a:p>
        </p:txBody>
      </p:sp>
      <p:sp>
        <p:nvSpPr>
          <p:cNvPr id="3" name="Segnaposto immagine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it-IT"/>
          </a:p>
        </p:txBody>
      </p:sp>
      <p:sp>
        <p:nvSpPr>
          <p:cNvPr id="4" name="Segnaposto testo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Segnaposto data 4"/>
          <p:cNvSpPr>
            <a:spLocks noGrp="1"/>
          </p:cNvSpPr>
          <p:nvPr>
            <p:ph type="dt" sz="half" idx="10"/>
          </p:nvPr>
        </p:nvSpPr>
        <p:spPr/>
        <p:txBody>
          <a:bodyPr/>
          <a:lstStyle/>
          <a:p>
            <a:fld id="{14F29D3C-996B-42A6-9509-4D6FA8DF5655}" type="datetimeFigureOut">
              <a:rPr lang="it-IT" smtClean="0"/>
              <a:t>24/07/2011</a:t>
            </a:fld>
            <a:endParaRPr lang="it-IT"/>
          </a:p>
        </p:txBody>
      </p:sp>
      <p:sp>
        <p:nvSpPr>
          <p:cNvPr id="6" name="Segnaposto piè di pagina 5"/>
          <p:cNvSpPr>
            <a:spLocks noGrp="1"/>
          </p:cNvSpPr>
          <p:nvPr>
            <p:ph type="ftr" sz="quarter" idx="11"/>
          </p:nvPr>
        </p:nvSpPr>
        <p:spPr/>
        <p:txBody>
          <a:bodyPr/>
          <a:lstStyle/>
          <a:p>
            <a:endParaRPr lang="it-IT"/>
          </a:p>
        </p:txBody>
      </p:sp>
      <p:sp>
        <p:nvSpPr>
          <p:cNvPr id="7" name="Segnaposto numero diapositiva 6"/>
          <p:cNvSpPr>
            <a:spLocks noGrp="1"/>
          </p:cNvSpPr>
          <p:nvPr>
            <p:ph type="sldNum" sz="quarter" idx="12"/>
          </p:nvPr>
        </p:nvSpPr>
        <p:spPr/>
        <p:txBody>
          <a:bodyPr/>
          <a:lstStyle/>
          <a:p>
            <a:fld id="{DD8DA23E-9406-4543-A7E3-3010F3F05E66}" type="slidenum">
              <a:rPr lang="it-IT" smtClean="0"/>
              <a:t>‹N›</a:t>
            </a:fld>
            <a:endParaRPr lang="it-IT"/>
          </a:p>
        </p:txBody>
      </p:sp>
    </p:spTree>
    <p:extLst>
      <p:ext uri="{BB962C8B-B14F-4D97-AF65-F5344CB8AC3E}">
        <p14:creationId xmlns:p14="http://schemas.microsoft.com/office/powerpoint/2010/main" val="9113030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1027" name="Picture 3" descr="C:\Users\Gigikop\Documents\ACR\2011_12\PUNTA IN ALTO\fondo manifesto - Copia.jpg"/>
          <p:cNvPicPr>
            <a:picLocks noChangeAspect="1" noChangeArrowheads="1"/>
          </p:cNvPicPr>
          <p:nvPr userDrawn="1"/>
        </p:nvPicPr>
        <p:blipFill rotWithShape="1">
          <a:blip r:embed="rId13">
            <a:extLst>
              <a:ext uri="{28A0092B-C50C-407E-A947-70E740481C1C}">
                <a14:useLocalDpi xmlns:a14="http://schemas.microsoft.com/office/drawing/2010/main" val="0"/>
              </a:ext>
            </a:extLst>
          </a:blip>
          <a:srcRect t="19623" b="40653"/>
          <a:stretch/>
        </p:blipFill>
        <p:spPr bwMode="auto">
          <a:xfrm>
            <a:off x="-10666" y="0"/>
            <a:ext cx="9154666" cy="5143500"/>
          </a:xfrm>
          <a:prstGeom prst="rect">
            <a:avLst/>
          </a:prstGeom>
          <a:noFill/>
          <a:extLst>
            <a:ext uri="{909E8E84-426E-40DD-AFC4-6F175D3DCCD1}">
              <a14:hiddenFill xmlns:a14="http://schemas.microsoft.com/office/drawing/2010/main">
                <a:solidFill>
                  <a:srgbClr val="FFFFFF"/>
                </a:solidFill>
              </a14:hiddenFill>
            </a:ext>
          </a:extLst>
        </p:spPr>
      </p:pic>
      <p:sp>
        <p:nvSpPr>
          <p:cNvPr id="2" name="Segnaposto titolo 1"/>
          <p:cNvSpPr>
            <a:spLocks noGrp="1"/>
          </p:cNvSpPr>
          <p:nvPr>
            <p:ph type="title"/>
          </p:nvPr>
        </p:nvSpPr>
        <p:spPr>
          <a:xfrm>
            <a:off x="457200" y="205979"/>
            <a:ext cx="8229600" cy="857250"/>
          </a:xfrm>
          <a:prstGeom prst="round2DiagRect">
            <a:avLst/>
          </a:prstGeom>
          <a:solidFill>
            <a:srgbClr val="FFFF00">
              <a:alpha val="74902"/>
            </a:srgbClr>
          </a:solidFill>
        </p:spPr>
        <p:txBody>
          <a:bodyPr vert="horz" lIns="91440" tIns="45720" rIns="91440" bIns="45720" rtlCol="0" anchor="ctr">
            <a:normAutofit/>
          </a:bodyPr>
          <a:lstStyle/>
          <a:p>
            <a:r>
              <a:rPr lang="it-IT" dirty="0" smtClean="0"/>
              <a:t>FARE CLIC PER MODIFICARE LO STILE DEL TITOLO</a:t>
            </a:r>
            <a:endParaRPr lang="it-IT" dirty="0"/>
          </a:p>
        </p:txBody>
      </p:sp>
      <p:sp>
        <p:nvSpPr>
          <p:cNvPr id="3" name="Segnaposto testo 2"/>
          <p:cNvSpPr>
            <a:spLocks noGrp="1"/>
          </p:cNvSpPr>
          <p:nvPr>
            <p:ph type="body" idx="1"/>
          </p:nvPr>
        </p:nvSpPr>
        <p:spPr>
          <a:xfrm>
            <a:off x="457200" y="1200151"/>
            <a:ext cx="8229600" cy="3394472"/>
          </a:xfrm>
          <a:prstGeom prst="round2DiagRect">
            <a:avLst/>
          </a:prstGeom>
          <a:solidFill>
            <a:srgbClr val="00589A">
              <a:alpha val="74902"/>
            </a:srgbClr>
          </a:solidFill>
        </p:spPr>
        <p:txBody>
          <a:bodyPr vert="horz" lIns="91440" tIns="45720" rIns="91440" bIns="45720" rtlCol="0">
            <a:normAutofit/>
          </a:bodyPr>
          <a:lstStyle/>
          <a:p>
            <a:pPr lvl="0"/>
            <a:r>
              <a:rPr lang="it-IT" dirty="0" smtClean="0"/>
              <a:t>Fare clic per modificare stili del testo dello schema</a:t>
            </a:r>
          </a:p>
          <a:p>
            <a:pPr lvl="1"/>
            <a:r>
              <a:rPr lang="it-IT" dirty="0" smtClean="0"/>
              <a:t>Secondo livello</a:t>
            </a:r>
          </a:p>
          <a:p>
            <a:pPr lvl="2"/>
            <a:r>
              <a:rPr lang="it-IT" dirty="0" smtClean="0"/>
              <a:t>Terzo livello</a:t>
            </a:r>
          </a:p>
          <a:p>
            <a:pPr lvl="3"/>
            <a:r>
              <a:rPr lang="it-IT" dirty="0" smtClean="0"/>
              <a:t>Quarto livello</a:t>
            </a:r>
          </a:p>
          <a:p>
            <a:pPr lvl="4"/>
            <a:r>
              <a:rPr lang="it-IT" dirty="0" smtClean="0"/>
              <a:t>Quinto livello</a:t>
            </a:r>
            <a:endParaRPr lang="it-IT" dirty="0"/>
          </a:p>
        </p:txBody>
      </p:sp>
      <p:sp>
        <p:nvSpPr>
          <p:cNvPr id="4" name="Segnaposto data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14F29D3C-996B-42A6-9509-4D6FA8DF5655}" type="datetimeFigureOut">
              <a:rPr lang="it-IT" smtClean="0"/>
              <a:t>24/07/2011</a:t>
            </a:fld>
            <a:endParaRPr lang="it-IT"/>
          </a:p>
        </p:txBody>
      </p:sp>
      <p:sp>
        <p:nvSpPr>
          <p:cNvPr id="5" name="Segnaposto piè di pagina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it-IT"/>
          </a:p>
        </p:txBody>
      </p:sp>
      <p:sp>
        <p:nvSpPr>
          <p:cNvPr id="6" name="Segnaposto numero diapositiva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DD8DA23E-9406-4543-A7E3-3010F3F05E66}" type="slidenum">
              <a:rPr lang="it-IT" smtClean="0"/>
              <a:t>‹N›</a:t>
            </a:fld>
            <a:endParaRPr lang="it-IT"/>
          </a:p>
        </p:txBody>
      </p:sp>
    </p:spTree>
    <p:extLst>
      <p:ext uri="{BB962C8B-B14F-4D97-AF65-F5344CB8AC3E}">
        <p14:creationId xmlns:p14="http://schemas.microsoft.com/office/powerpoint/2010/main" val="2301493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rgbClr val="FFFF00"/>
          </a:solidFill>
          <a:latin typeface="Kozuka Gothic Pr6N B" pitchFamily="34" charset="-128"/>
          <a:ea typeface="Kozuka Gothic Pr6N B" pitchFamily="34" charset="-128"/>
          <a:cs typeface="+mn-cs"/>
        </a:defRPr>
      </a:lvl1pPr>
      <a:lvl2pPr marL="742950" indent="-285750" algn="l" defTabSz="914400" rtl="0" eaLnBrk="1" latinLnBrk="0" hangingPunct="1">
        <a:spcBef>
          <a:spcPct val="20000"/>
        </a:spcBef>
        <a:buFont typeface="Arial" pitchFamily="34" charset="0"/>
        <a:buChar char="–"/>
        <a:defRPr sz="2800" kern="1200">
          <a:solidFill>
            <a:srgbClr val="FFFF00"/>
          </a:solidFill>
          <a:latin typeface="Kozuka Gothic Pr6N B" pitchFamily="34" charset="-128"/>
          <a:ea typeface="Kozuka Gothic Pr6N B" pitchFamily="34" charset="-128"/>
          <a:cs typeface="+mn-cs"/>
        </a:defRPr>
      </a:lvl2pPr>
      <a:lvl3pPr marL="1143000" indent="-228600" algn="l" defTabSz="914400" rtl="0" eaLnBrk="1" latinLnBrk="0" hangingPunct="1">
        <a:spcBef>
          <a:spcPct val="20000"/>
        </a:spcBef>
        <a:buFont typeface="Arial" pitchFamily="34" charset="0"/>
        <a:buChar char="•"/>
        <a:defRPr sz="2400" kern="1200">
          <a:solidFill>
            <a:srgbClr val="FFFF00"/>
          </a:solidFill>
          <a:latin typeface="Kozuka Gothic Pr6N B" pitchFamily="34" charset="-128"/>
          <a:ea typeface="Kozuka Gothic Pr6N B" pitchFamily="34" charset="-128"/>
          <a:cs typeface="+mn-cs"/>
        </a:defRPr>
      </a:lvl3pPr>
      <a:lvl4pPr marL="1600200" indent="-228600" algn="l" defTabSz="914400" rtl="0" eaLnBrk="1" latinLnBrk="0" hangingPunct="1">
        <a:spcBef>
          <a:spcPct val="20000"/>
        </a:spcBef>
        <a:buFont typeface="Arial" pitchFamily="34" charset="0"/>
        <a:buChar char="–"/>
        <a:defRPr sz="2000" kern="1200">
          <a:solidFill>
            <a:srgbClr val="FFFF00"/>
          </a:solidFill>
          <a:latin typeface="Kozuka Gothic Pr6N B" pitchFamily="34" charset="-128"/>
          <a:ea typeface="Kozuka Gothic Pr6N B" pitchFamily="34" charset="-128"/>
          <a:cs typeface="+mn-cs"/>
        </a:defRPr>
      </a:lvl4pPr>
      <a:lvl5pPr marL="2057400" indent="-228600" algn="l" defTabSz="914400" rtl="0" eaLnBrk="1" latinLnBrk="0" hangingPunct="1">
        <a:spcBef>
          <a:spcPct val="20000"/>
        </a:spcBef>
        <a:buFont typeface="Arial" pitchFamily="34" charset="0"/>
        <a:buChar char="»"/>
        <a:defRPr sz="2000" kern="1200">
          <a:solidFill>
            <a:srgbClr val="FFFF00"/>
          </a:solidFill>
          <a:latin typeface="Kozuka Gothic Pr6N B" pitchFamily="34" charset="-128"/>
          <a:ea typeface="Kozuka Gothic Pr6N B" pitchFamily="34" charset="-128"/>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6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9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07" y="267494"/>
            <a:ext cx="7767986" cy="1512168"/>
          </a:xfrm>
          <a:prstGeom prst="rect">
            <a:avLst/>
          </a:prstGeom>
          <a:effectLst>
            <a:glow rad="101600">
              <a:srgbClr val="FFFF00">
                <a:alpha val="60000"/>
              </a:srgbClr>
            </a:glow>
          </a:effectLst>
        </p:spPr>
      </p:pic>
      <p:sp>
        <p:nvSpPr>
          <p:cNvPr id="8" name="Rettangolo 7"/>
          <p:cNvSpPr/>
          <p:nvPr/>
        </p:nvSpPr>
        <p:spPr>
          <a:xfrm>
            <a:off x="0" y="2859782"/>
            <a:ext cx="9144000" cy="769441"/>
          </a:xfrm>
          <a:prstGeom prst="rect">
            <a:avLst/>
          </a:prstGeom>
        </p:spPr>
        <p:txBody>
          <a:bodyPr wrap="square">
            <a:spAutoFit/>
          </a:bodyPr>
          <a:lstStyle/>
          <a:p>
            <a:pPr algn="ctr"/>
            <a:r>
              <a:rPr lang="it-IT" sz="4400" b="1" dirty="0" smtClean="0">
                <a:solidFill>
                  <a:srgbClr val="FFFF00"/>
                </a:solidFill>
                <a:effectLst>
                  <a:glow rad="228600">
                    <a:schemeClr val="accent1">
                      <a:satMod val="175000"/>
                      <a:alpha val="40000"/>
                    </a:schemeClr>
                  </a:glow>
                </a:effectLst>
                <a:latin typeface="GoodDog Plain" pitchFamily="2" charset="0"/>
                <a:ea typeface="Hand Of Sean" pitchFamily="2" charset="-128"/>
              </a:rPr>
              <a:t>AZIONE CATTOLICA DEI RAGAZZI 2011-2012</a:t>
            </a:r>
            <a:endParaRPr lang="it-IT" sz="4400" b="1" dirty="0">
              <a:solidFill>
                <a:srgbClr val="FFFF00"/>
              </a:solidFill>
              <a:effectLst>
                <a:glow rad="228600">
                  <a:schemeClr val="accent1">
                    <a:satMod val="175000"/>
                    <a:alpha val="40000"/>
                  </a:schemeClr>
                </a:glow>
              </a:effectLst>
              <a:latin typeface="GoodDog Plain" pitchFamily="2" charset="0"/>
              <a:ea typeface="Hand Of Sean" pitchFamily="2" charset="-128"/>
            </a:endParaRPr>
          </a:p>
        </p:txBody>
      </p:sp>
    </p:spTree>
    <p:extLst>
      <p:ext uri="{BB962C8B-B14F-4D97-AF65-F5344CB8AC3E}">
        <p14:creationId xmlns:p14="http://schemas.microsoft.com/office/powerpoint/2010/main" val="27143596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smtClean="0"/>
              <a:t>CHI AMA EDUCA, FRANCO MIANO, AVE 2010 PAGG. 135- 136</a:t>
            </a:r>
            <a:endParaRPr lang="it-IT" sz="3600" dirty="0"/>
          </a:p>
        </p:txBody>
      </p:sp>
      <p:sp>
        <p:nvSpPr>
          <p:cNvPr id="3" name="Segnaposto contenuto 2"/>
          <p:cNvSpPr>
            <a:spLocks noGrp="1"/>
          </p:cNvSpPr>
          <p:nvPr>
            <p:ph idx="1"/>
          </p:nvPr>
        </p:nvSpPr>
        <p:spPr/>
        <p:txBody>
          <a:bodyPr>
            <a:normAutofit fontScale="92500" lnSpcReduction="10000"/>
          </a:bodyPr>
          <a:lstStyle/>
          <a:p>
            <a:r>
              <a:rPr lang="it-IT" sz="2400" dirty="0"/>
              <a:t>“Ci poniamo sulle orme di Gesù perché sia formato Cristo in noi. Non può essere diversamente, perché la proposta educativa dell’</a:t>
            </a:r>
            <a:r>
              <a:rPr lang="it-IT" sz="2400" dirty="0" err="1"/>
              <a:t>Ac</a:t>
            </a:r>
            <a:r>
              <a:rPr lang="it-IT" sz="2400" dirty="0"/>
              <a:t> non è asettica, neutrale, ma ha un orientamento preciso, una sua bussola.</a:t>
            </a:r>
          </a:p>
          <a:p>
            <a:r>
              <a:rPr lang="it-IT" sz="2400" dirty="0"/>
              <a:t>La proposta educativa dell’Azione cattolica crede che al cuore della vita ci sia l’incontro con Gesù, quell’incontro che cambia l’esistenza e la orienta, le dà senso.</a:t>
            </a:r>
          </a:p>
          <a:p>
            <a:r>
              <a:rPr lang="it-IT" sz="2400" dirty="0"/>
              <a:t>Quella relazione piena da cui si parte e sempre si riparte, che esprime un di più di vita, un’apertura senza limiti, un orizzonte sempre nuovo”.</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chemeClr val="bg1">
              <a:alpha val="74902"/>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t>LINEE UNITARIE</a:t>
            </a:r>
            <a:endParaRPr lang="it-IT" sz="2800" dirty="0"/>
          </a:p>
        </p:txBody>
      </p:sp>
    </p:spTree>
    <p:extLst>
      <p:ext uri="{BB962C8B-B14F-4D97-AF65-F5344CB8AC3E}">
        <p14:creationId xmlns:p14="http://schemas.microsoft.com/office/powerpoint/2010/main" val="46851835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23478"/>
            <a:ext cx="8064896" cy="4896544"/>
          </a:xfrm>
          <a:solidFill>
            <a:srgbClr val="00B050">
              <a:alpha val="74902"/>
            </a:srgbClr>
          </a:solidFill>
        </p:spPr>
        <p:txBody>
          <a:bodyPr>
            <a:noAutofit/>
          </a:bodyPr>
          <a:lstStyle/>
          <a:p>
            <a:r>
              <a:rPr lang="it-IT" sz="8000" dirty="0" smtClean="0">
                <a:solidFill>
                  <a:schemeClr val="bg1"/>
                </a:solidFill>
              </a:rPr>
              <a:t>ANNO DELLA SEQUELA</a:t>
            </a:r>
            <a:br>
              <a:rPr lang="it-IT" sz="8000" dirty="0" smtClean="0">
                <a:solidFill>
                  <a:schemeClr val="bg1"/>
                </a:solidFill>
              </a:rPr>
            </a:br>
            <a:r>
              <a:rPr lang="it-IT" sz="4800" dirty="0" smtClean="0">
                <a:solidFill>
                  <a:schemeClr val="bg1"/>
                </a:solidFill>
              </a:rPr>
              <a:t>Conversione al Vangelo della Vita</a:t>
            </a:r>
            <a:endParaRPr lang="it-IT" sz="4800" dirty="0">
              <a:solidFill>
                <a:schemeClr val="bg1"/>
              </a:solidFill>
            </a:endParaRPr>
          </a:p>
        </p:txBody>
      </p:sp>
    </p:spTree>
    <p:extLst>
      <p:ext uri="{BB962C8B-B14F-4D97-AF65-F5344CB8AC3E}">
        <p14:creationId xmlns:p14="http://schemas.microsoft.com/office/powerpoint/2010/main" val="44251843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Dal Progetto Formativo - 1</a:t>
            </a:r>
            <a:endParaRPr lang="it-IT" sz="5400" dirty="0"/>
          </a:p>
        </p:txBody>
      </p:sp>
      <p:sp>
        <p:nvSpPr>
          <p:cNvPr id="3" name="Segnaposto contenuto 2"/>
          <p:cNvSpPr>
            <a:spLocks noGrp="1"/>
          </p:cNvSpPr>
          <p:nvPr>
            <p:ph idx="1"/>
          </p:nvPr>
        </p:nvSpPr>
        <p:spPr/>
        <p:txBody>
          <a:bodyPr>
            <a:normAutofit lnSpcReduction="10000"/>
          </a:bodyPr>
          <a:lstStyle/>
          <a:p>
            <a:pPr marL="0" indent="0">
              <a:buNone/>
            </a:pPr>
            <a:r>
              <a:rPr lang="it-IT" sz="2400" b="1" dirty="0"/>
              <a:t>(Cap.4. 1 p. 145-146)</a:t>
            </a:r>
            <a:endParaRPr lang="it-IT" sz="2400" dirty="0"/>
          </a:p>
          <a:p>
            <a:r>
              <a:rPr lang="it-IT" sz="2400" dirty="0"/>
              <a:t>Il laico cristiano cui tende la formazione dell’AC è quello descritto nei documenti del Concilio: un battezzato che consente allo Spirito di imprimere nella sua coscienza i tratti del volto di Cristo, disposto a camminare giorno per giorno per le vie che portano a questa identificazione; una persona che sa fare scelte concrete per aderire con radicalità al Vangelo nella sua quotidiana;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B05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200" dirty="0" smtClean="0">
                <a:solidFill>
                  <a:schemeClr val="bg1"/>
                </a:solidFill>
              </a:rPr>
              <a:t>ANNO DELLA SEQUELA</a:t>
            </a:r>
            <a:endParaRPr lang="it-IT" sz="2200" dirty="0">
              <a:solidFill>
                <a:schemeClr val="bg1"/>
              </a:solidFill>
            </a:endParaRPr>
          </a:p>
        </p:txBody>
      </p:sp>
    </p:spTree>
    <p:extLst>
      <p:ext uri="{BB962C8B-B14F-4D97-AF65-F5344CB8AC3E}">
        <p14:creationId xmlns:p14="http://schemas.microsoft.com/office/powerpoint/2010/main" val="3797853089"/>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Dal Progetto Formativo - 2</a:t>
            </a:r>
            <a:endParaRPr lang="it-IT" sz="5400" dirty="0"/>
          </a:p>
        </p:txBody>
      </p:sp>
      <p:sp>
        <p:nvSpPr>
          <p:cNvPr id="3" name="Segnaposto contenuto 2"/>
          <p:cNvSpPr>
            <a:spLocks noGrp="1"/>
          </p:cNvSpPr>
          <p:nvPr>
            <p:ph idx="1"/>
          </p:nvPr>
        </p:nvSpPr>
        <p:spPr/>
        <p:txBody>
          <a:bodyPr>
            <a:normAutofit fontScale="92500" lnSpcReduction="10000"/>
          </a:bodyPr>
          <a:lstStyle/>
          <a:p>
            <a:r>
              <a:rPr lang="it-IT" sz="2400" dirty="0" smtClean="0"/>
              <a:t>una persona che si riconosce parte di questo mondo amato e salvato da Dio e che qui si spende con generosità e con dedizione per contribuire a renderlo più umano; una persona che si sente parte viva della Chiesa e che vi si dedica con spirito di servizio e di responsabilità, perché essa possa parlare con sempre maggiore efficacia alle persone di questo tempo. È una persona che sente risuonare di continuo dentro di sé l’invito del Signore: “Andate in tutto il mondo...” e si fa incontro ad ogni persona con il desiderio di comunicare la gioia del Vangelo.  </a:t>
            </a:r>
            <a:endParaRPr lang="it-IT" sz="24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B05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200" dirty="0" smtClean="0">
                <a:solidFill>
                  <a:schemeClr val="bg1"/>
                </a:solidFill>
              </a:rPr>
              <a:t>ANNO DELLA SEQUELA</a:t>
            </a:r>
            <a:endParaRPr lang="it-IT" sz="2200" dirty="0">
              <a:solidFill>
                <a:schemeClr val="bg1"/>
              </a:solidFill>
            </a:endParaRPr>
          </a:p>
        </p:txBody>
      </p:sp>
    </p:spTree>
    <p:extLst>
      <p:ext uri="{BB962C8B-B14F-4D97-AF65-F5344CB8AC3E}">
        <p14:creationId xmlns:p14="http://schemas.microsoft.com/office/powerpoint/2010/main" val="403737406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Dal Progetto Formativo - 3</a:t>
            </a:r>
            <a:endParaRPr lang="it-IT" sz="5400" dirty="0"/>
          </a:p>
        </p:txBody>
      </p:sp>
      <p:sp>
        <p:nvSpPr>
          <p:cNvPr id="3" name="Segnaposto contenuto 2"/>
          <p:cNvSpPr>
            <a:spLocks noGrp="1"/>
          </p:cNvSpPr>
          <p:nvPr>
            <p:ph idx="1"/>
          </p:nvPr>
        </p:nvSpPr>
        <p:spPr/>
        <p:txBody>
          <a:bodyPr>
            <a:normAutofit fontScale="92500" lnSpcReduction="20000"/>
          </a:bodyPr>
          <a:lstStyle/>
          <a:p>
            <a:pPr marL="0" indent="0">
              <a:buNone/>
            </a:pPr>
            <a:r>
              <a:rPr lang="it-IT" sz="2400" b="1" dirty="0"/>
              <a:t>(Cap.4. 3 p. 162-163)</a:t>
            </a:r>
            <a:endParaRPr lang="it-IT" sz="2400" dirty="0"/>
          </a:p>
          <a:p>
            <a:r>
              <a:rPr lang="it-IT" sz="2400" dirty="0"/>
              <a:t>Una personale regola di vita è ciò che consente di rendere la proposta di AC, che è per tutti, una proposta che è mia, che configura il mio personale modo di rispondere al Signore e di essere fedele al suo progetto su di me. Ciascuno è chiamato allora ad elaborare una propria </a:t>
            </a:r>
            <a:r>
              <a:rPr lang="it-IT" sz="2400" i="1" dirty="0"/>
              <a:t>regola di vita</a:t>
            </a:r>
            <a:r>
              <a:rPr lang="it-IT" sz="2400" dirty="0"/>
              <a:t>, cioè di assumere in maniera personale quegli impegni di preghiera, di crescita nella fede e nella umanità, quelle scelte di servizio che rendono personale e concreto l’impegno con il Signore e la testimonianza di fede nella società di oggi.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B05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200" dirty="0" smtClean="0">
                <a:solidFill>
                  <a:schemeClr val="bg1"/>
                </a:solidFill>
              </a:rPr>
              <a:t>ANNO DELLA SEQUELA</a:t>
            </a:r>
            <a:endParaRPr lang="it-IT" sz="2200" dirty="0">
              <a:solidFill>
                <a:schemeClr val="bg1"/>
              </a:solidFill>
            </a:endParaRPr>
          </a:p>
        </p:txBody>
      </p:sp>
    </p:spTree>
    <p:extLst>
      <p:ext uri="{BB962C8B-B14F-4D97-AF65-F5344CB8AC3E}">
        <p14:creationId xmlns:p14="http://schemas.microsoft.com/office/powerpoint/2010/main" val="321194346"/>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Dal Progetto Formativo - 4</a:t>
            </a:r>
            <a:endParaRPr lang="it-IT" sz="5400" dirty="0"/>
          </a:p>
        </p:txBody>
      </p:sp>
      <p:sp>
        <p:nvSpPr>
          <p:cNvPr id="3" name="Segnaposto contenuto 2"/>
          <p:cNvSpPr>
            <a:spLocks noGrp="1"/>
          </p:cNvSpPr>
          <p:nvPr>
            <p:ph idx="1"/>
          </p:nvPr>
        </p:nvSpPr>
        <p:spPr/>
        <p:txBody>
          <a:bodyPr>
            <a:normAutofit fontScale="85000" lnSpcReduction="20000"/>
          </a:bodyPr>
          <a:lstStyle/>
          <a:p>
            <a:r>
              <a:rPr lang="it-IT" sz="2400" dirty="0"/>
              <a:t>Darsi una regola non significa altro che assumere un progetto di vita cristiana che ne costituisca la sintesi, ne indichi lo stile, ne esprima le intenzioni profonde. La regola è un modo di interpretare, attraverso un aspetto particolare, tutta la vita cristiana, rendendolo il punto di vista da cui guardare tutto il resto, attraverso cui vivere il mistero nella sua globalità. Questo modo sintetico di interpretare l’essere cristiani si traduce in uno stile di vita, cioè si rende visibile, si esprime in atteggiamenti, gesti, modi concreti di vivere e in questo senso diventa parola – pur nel silenzio – che dice il Vangelo e la sua fecondità storica. È una sintesi destinata a creare rapporto tra il Vangelo e le sue caratteristiche storiche, che essa corregge, contesta, valorizza, </a:t>
            </a:r>
            <a:r>
              <a:rPr lang="it-IT" sz="2400" dirty="0" smtClean="0"/>
              <a:t>compie...</a:t>
            </a:r>
            <a:endParaRPr lang="it-IT" sz="24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B05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200" dirty="0" smtClean="0">
                <a:solidFill>
                  <a:schemeClr val="bg1"/>
                </a:solidFill>
              </a:rPr>
              <a:t>ANNO DELLA SEQUELA</a:t>
            </a:r>
            <a:endParaRPr lang="it-IT" sz="2200" dirty="0">
              <a:solidFill>
                <a:schemeClr val="bg1"/>
              </a:solidFill>
            </a:endParaRPr>
          </a:p>
        </p:txBody>
      </p:sp>
    </p:spTree>
    <p:extLst>
      <p:ext uri="{BB962C8B-B14F-4D97-AF65-F5344CB8AC3E}">
        <p14:creationId xmlns:p14="http://schemas.microsoft.com/office/powerpoint/2010/main" val="130584260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Dal Progetto Formativo - 5</a:t>
            </a:r>
            <a:endParaRPr lang="it-IT" sz="5400" dirty="0"/>
          </a:p>
        </p:txBody>
      </p:sp>
      <p:sp>
        <p:nvSpPr>
          <p:cNvPr id="3" name="Segnaposto contenuto 2"/>
          <p:cNvSpPr>
            <a:spLocks noGrp="1"/>
          </p:cNvSpPr>
          <p:nvPr>
            <p:ph idx="1"/>
          </p:nvPr>
        </p:nvSpPr>
        <p:spPr/>
        <p:txBody>
          <a:bodyPr>
            <a:normAutofit/>
          </a:bodyPr>
          <a:lstStyle/>
          <a:p>
            <a:r>
              <a:rPr lang="it-IT" sz="2000" dirty="0"/>
              <a:t>Una vita che trae luce dalla fede e una fede che non perde lo spessore dell’esistenza; un mondo che nell’incerto cammino verso il Regno trova nella Chiesa il riferimento sicuro e una Chiesa che non cammina chiusa in se stessa, perché sa di dover costruire con tutti ponti di comunione; una Chiesa e una fede radicate nel territorio eppure aperte ad orizzonti universali; una Chiesa alleata con una terra, la sua cultura, la sua umanità, i suoi problemi, la sua storia perché la vita della città sia aperta con dignità ad ogni abitante</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B05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200" dirty="0" smtClean="0">
                <a:solidFill>
                  <a:schemeClr val="bg1"/>
                </a:solidFill>
              </a:rPr>
              <a:t>ANNO DELLA SEQUELA</a:t>
            </a:r>
            <a:endParaRPr lang="it-IT" sz="2200" dirty="0">
              <a:solidFill>
                <a:schemeClr val="bg1"/>
              </a:solidFill>
            </a:endParaRPr>
          </a:p>
        </p:txBody>
      </p:sp>
    </p:spTree>
    <p:extLst>
      <p:ext uri="{BB962C8B-B14F-4D97-AF65-F5344CB8AC3E}">
        <p14:creationId xmlns:p14="http://schemas.microsoft.com/office/powerpoint/2010/main" val="15034864"/>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Da Bella </a:t>
            </a:r>
            <a:r>
              <a:rPr lang="it-IT" sz="3600" dirty="0" smtClean="0">
                <a:latin typeface="Hand Of Sean" pitchFamily="2" charset="-128"/>
              </a:rPr>
              <a:t>è</a:t>
            </a:r>
            <a:r>
              <a:rPr lang="it-IT" sz="5400" dirty="0" smtClean="0">
                <a:latin typeface="Hand Of Sean" pitchFamily="2" charset="-128"/>
              </a:rPr>
              <a:t> </a:t>
            </a:r>
            <a:r>
              <a:rPr lang="it-IT" sz="5400" dirty="0" smtClean="0"/>
              <a:t>l’ACR</a:t>
            </a:r>
            <a:endParaRPr lang="it-IT" sz="5400" dirty="0"/>
          </a:p>
        </p:txBody>
      </p:sp>
      <p:sp>
        <p:nvSpPr>
          <p:cNvPr id="3" name="Segnaposto contenuto 2"/>
          <p:cNvSpPr>
            <a:spLocks noGrp="1"/>
          </p:cNvSpPr>
          <p:nvPr>
            <p:ph idx="1"/>
          </p:nvPr>
        </p:nvSpPr>
        <p:spPr/>
        <p:txBody>
          <a:bodyPr>
            <a:normAutofit/>
          </a:bodyPr>
          <a:lstStyle/>
          <a:p>
            <a:pPr marL="0" indent="0">
              <a:buNone/>
            </a:pPr>
            <a:r>
              <a:rPr lang="it-IT" sz="2000" b="1" dirty="0"/>
              <a:t>(p. 13-14)</a:t>
            </a:r>
            <a:endParaRPr lang="it-IT" sz="2000" dirty="0"/>
          </a:p>
          <a:p>
            <a:r>
              <a:rPr lang="it-IT" sz="2000" dirty="0"/>
              <a:t>In ACR i ragazzi sono accompagnati ad incontrare e conoscere Gesù: a riconoscere che solo seguendo Lui si trovano il senso della vita e la gioia e, quindi, a conformare a Lui la propria vita in un dialogo continuo tra la vita  e l’annuncio evangelico […].</a:t>
            </a:r>
          </a:p>
          <a:p>
            <a:r>
              <a:rPr lang="it-IT" sz="2000" dirty="0"/>
              <a:t>Vengono così introdotti non tanto all’idea di Dio, quanto invece ad un rapporto personale di amicizia e di fiducia con il Signore Gesù e l’esperienza che vivono li allena a dare forma alle proprie scelte a partire da questo personale rapporto di amicizia con il Signore.</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B05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200" dirty="0" smtClean="0">
                <a:solidFill>
                  <a:schemeClr val="bg1"/>
                </a:solidFill>
              </a:rPr>
              <a:t>ANNO DELLA SEQUELA</a:t>
            </a:r>
            <a:endParaRPr lang="it-IT" sz="2200" dirty="0">
              <a:solidFill>
                <a:schemeClr val="bg1"/>
              </a:solidFill>
            </a:endParaRPr>
          </a:p>
        </p:txBody>
      </p:sp>
    </p:spTree>
    <p:extLst>
      <p:ext uri="{BB962C8B-B14F-4D97-AF65-F5344CB8AC3E}">
        <p14:creationId xmlns:p14="http://schemas.microsoft.com/office/powerpoint/2010/main" val="1691790775"/>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23478"/>
            <a:ext cx="8064896" cy="4896544"/>
          </a:xfrm>
          <a:solidFill>
            <a:srgbClr val="C00000">
              <a:alpha val="74902"/>
            </a:srgbClr>
          </a:solidFill>
        </p:spPr>
        <p:txBody>
          <a:bodyPr>
            <a:noAutofit/>
          </a:bodyPr>
          <a:lstStyle/>
          <a:p>
            <a:r>
              <a:rPr lang="it-IT" sz="8000" dirty="0" smtClean="0">
                <a:solidFill>
                  <a:schemeClr val="bg1"/>
                </a:solidFill>
              </a:rPr>
              <a:t>IDEA GENERALE</a:t>
            </a:r>
            <a:endParaRPr lang="it-IT" sz="4800" dirty="0">
              <a:solidFill>
                <a:schemeClr val="bg1"/>
              </a:solidFill>
            </a:endParaRPr>
          </a:p>
        </p:txBody>
      </p:sp>
    </p:spTree>
    <p:extLst>
      <p:ext uri="{BB962C8B-B14F-4D97-AF65-F5344CB8AC3E}">
        <p14:creationId xmlns:p14="http://schemas.microsoft.com/office/powerpoint/2010/main" val="32110381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IDEA GENERALE - 1</a:t>
            </a:r>
            <a:endParaRPr lang="it-IT" sz="5400" dirty="0"/>
          </a:p>
        </p:txBody>
      </p:sp>
      <p:sp>
        <p:nvSpPr>
          <p:cNvPr id="3" name="Segnaposto contenuto 2"/>
          <p:cNvSpPr>
            <a:spLocks noGrp="1"/>
          </p:cNvSpPr>
          <p:nvPr>
            <p:ph idx="1"/>
          </p:nvPr>
        </p:nvSpPr>
        <p:spPr/>
        <p:txBody>
          <a:bodyPr>
            <a:normAutofit/>
          </a:bodyPr>
          <a:lstStyle/>
          <a:p>
            <a:pPr marL="0" indent="0">
              <a:buNone/>
            </a:pPr>
            <a:r>
              <a:rPr lang="it-IT" sz="2000" dirty="0"/>
              <a:t>Nell’anno della sequela vogliamo aiutare i ragazzi a fare esperienza dell’incontro sempre nuovo e unico con il Signore che passa nella nostra storia e ci dona la vita. Seguire Gesù è disponibilità a saper ascoltare la sua Parola, riconoscendo l’importanza che riveste la relazione viva e vivificante con lui nella costruzione della propria vita libera da condizionamenti e capace di rivelare il meglio che ci abita. “Solo la presenza di Gesù nelle vostre vite dà la gioia piena, perché lui è capace di rendere sempre nuova e bella ogni cosa. Lui non vi dimentica mai” (Benedetto XVI all’ACR).</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C0000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solidFill>
                  <a:schemeClr val="bg1"/>
                </a:solidFill>
              </a:rPr>
              <a:t>IDEA GENERALE</a:t>
            </a:r>
            <a:endParaRPr lang="it-IT" sz="2800" dirty="0">
              <a:solidFill>
                <a:schemeClr val="bg1"/>
              </a:solidFill>
            </a:endParaRPr>
          </a:p>
        </p:txBody>
      </p:sp>
    </p:spTree>
    <p:extLst>
      <p:ext uri="{BB962C8B-B14F-4D97-AF65-F5344CB8AC3E}">
        <p14:creationId xmlns:p14="http://schemas.microsoft.com/office/powerpoint/2010/main" val="297755923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23478"/>
            <a:ext cx="8064896" cy="4896544"/>
          </a:xfrm>
          <a:solidFill>
            <a:schemeClr val="bg1">
              <a:alpha val="74902"/>
            </a:schemeClr>
          </a:solidFill>
        </p:spPr>
        <p:txBody>
          <a:bodyPr>
            <a:noAutofit/>
          </a:bodyPr>
          <a:lstStyle/>
          <a:p>
            <a:r>
              <a:rPr lang="it-IT" sz="9600" dirty="0" smtClean="0"/>
              <a:t>LINEE UNITARIE</a:t>
            </a:r>
            <a:endParaRPr lang="it-IT" sz="9600" dirty="0"/>
          </a:p>
        </p:txBody>
      </p:sp>
    </p:spTree>
    <p:extLst>
      <p:ext uri="{BB962C8B-B14F-4D97-AF65-F5344CB8AC3E}">
        <p14:creationId xmlns:p14="http://schemas.microsoft.com/office/powerpoint/2010/main" val="325944975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IDEA GENERALE - 2</a:t>
            </a:r>
            <a:endParaRPr lang="it-IT" sz="5400" dirty="0"/>
          </a:p>
        </p:txBody>
      </p:sp>
      <p:sp>
        <p:nvSpPr>
          <p:cNvPr id="3" name="Segnaposto contenuto 2"/>
          <p:cNvSpPr>
            <a:spLocks noGrp="1"/>
          </p:cNvSpPr>
          <p:nvPr>
            <p:ph idx="1"/>
          </p:nvPr>
        </p:nvSpPr>
        <p:spPr/>
        <p:txBody>
          <a:bodyPr>
            <a:normAutofit lnSpcReduction="10000"/>
          </a:bodyPr>
          <a:lstStyle/>
          <a:p>
            <a:r>
              <a:rPr lang="it-IT" sz="2000" dirty="0"/>
              <a:t>La sequela implica quindi la consapevolezza di sentirsi amati da sempre, pensati e custoditi nel cuore di Dio che vuole che impariamo ad amare per poter vivere nella gioia piena. Esprime il desiderio di Gesù di fermarsi e di parlarci, di chiamarci per nome per invitarci a vivere una vita piena e </a:t>
            </a:r>
            <a:r>
              <a:rPr lang="it-IT" sz="2000" dirty="0" smtClean="0"/>
              <a:t>realizzata.</a:t>
            </a:r>
          </a:p>
          <a:p>
            <a:r>
              <a:rPr lang="it-IT" sz="2000" dirty="0"/>
              <a:t>La sequela nasce da un atto di fiducia che Dio ha nei confronti dell’uomo. Egli si fida, lui per primo, di noi, si comunica, si consegna a chi lo ascolta e lo cerca, il Creatore si affida alla creatura. A questa iniziativa di Dio il cristiano risponde liberamente con la sua vita, con le scelte che quotidianamente è chiamato a compiere</a:t>
            </a:r>
            <a:r>
              <a:rPr lang="it-IT" sz="2000" dirty="0" smtClean="0"/>
              <a:t>.</a:t>
            </a:r>
            <a:endParaRPr lang="it-IT" sz="20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C0000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solidFill>
                  <a:schemeClr val="bg1"/>
                </a:solidFill>
              </a:rPr>
              <a:t>IDEA GENERALE</a:t>
            </a:r>
            <a:endParaRPr lang="it-IT" sz="2800" dirty="0">
              <a:solidFill>
                <a:schemeClr val="bg1"/>
              </a:solidFill>
            </a:endParaRPr>
          </a:p>
        </p:txBody>
      </p:sp>
    </p:spTree>
    <p:extLst>
      <p:ext uri="{BB962C8B-B14F-4D97-AF65-F5344CB8AC3E}">
        <p14:creationId xmlns:p14="http://schemas.microsoft.com/office/powerpoint/2010/main" val="2818872588"/>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IDEA GENERALE - 3</a:t>
            </a:r>
            <a:endParaRPr lang="it-IT" sz="5400" dirty="0"/>
          </a:p>
        </p:txBody>
      </p:sp>
      <p:sp>
        <p:nvSpPr>
          <p:cNvPr id="3" name="Segnaposto contenuto 2"/>
          <p:cNvSpPr>
            <a:spLocks noGrp="1"/>
          </p:cNvSpPr>
          <p:nvPr>
            <p:ph idx="1"/>
          </p:nvPr>
        </p:nvSpPr>
        <p:spPr/>
        <p:txBody>
          <a:bodyPr>
            <a:normAutofit/>
          </a:bodyPr>
          <a:lstStyle/>
          <a:p>
            <a:r>
              <a:rPr lang="it-IT" sz="2000" dirty="0"/>
              <a:t>Ma la sequela non è può essere vissuta solo sul piano di ciò che faccio: è innanzitutto una scelta della coscienza, che avviene dentro di </a:t>
            </a:r>
            <a:r>
              <a:rPr lang="it-IT" sz="2000" dirty="0" err="1"/>
              <a:t>sè</a:t>
            </a:r>
            <a:r>
              <a:rPr lang="it-IT" sz="2000" dirty="0"/>
              <a:t>, fatta liberamente e consapevolmente. Solo così la scelta esteriore di fronte ad una situazione storicamente definita manifesta quello che si ha nel cuore, ciò che ci ha attratto tanto a farci decidere per una cosa piuttosto che per un’altra. Questa consapevolezza fa si che la sequela di Gesù non sia frutto dell’entusiasmo del momento, ma trovi una sua fedeltà quotidianità, nelle piccole cose che preparano alle grandi, imparando così a rimanere nell’amore (</a:t>
            </a:r>
            <a:r>
              <a:rPr lang="it-IT" sz="2000" dirty="0" err="1"/>
              <a:t>cf</a:t>
            </a:r>
            <a:r>
              <a:rPr lang="it-IT" sz="2000" dirty="0"/>
              <a:t>. </a:t>
            </a:r>
            <a:r>
              <a:rPr lang="it-IT" sz="2000" dirty="0" err="1"/>
              <a:t>Gv</a:t>
            </a:r>
            <a:r>
              <a:rPr lang="it-IT" sz="2000" dirty="0"/>
              <a:t> 15).</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C0000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solidFill>
                  <a:schemeClr val="bg1"/>
                </a:solidFill>
              </a:rPr>
              <a:t>IDEA GENERALE</a:t>
            </a:r>
            <a:endParaRPr lang="it-IT" sz="2800" dirty="0">
              <a:solidFill>
                <a:schemeClr val="bg1"/>
              </a:solidFill>
            </a:endParaRPr>
          </a:p>
        </p:txBody>
      </p:sp>
    </p:spTree>
    <p:extLst>
      <p:ext uri="{BB962C8B-B14F-4D97-AF65-F5344CB8AC3E}">
        <p14:creationId xmlns:p14="http://schemas.microsoft.com/office/powerpoint/2010/main" val="19558706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IDEA GENERALE - 4</a:t>
            </a:r>
            <a:endParaRPr lang="it-IT" sz="5400" dirty="0"/>
          </a:p>
        </p:txBody>
      </p:sp>
      <p:sp>
        <p:nvSpPr>
          <p:cNvPr id="3" name="Segnaposto contenuto 2"/>
          <p:cNvSpPr>
            <a:spLocks noGrp="1"/>
          </p:cNvSpPr>
          <p:nvPr>
            <p:ph idx="1"/>
          </p:nvPr>
        </p:nvSpPr>
        <p:spPr/>
        <p:txBody>
          <a:bodyPr>
            <a:normAutofit/>
          </a:bodyPr>
          <a:lstStyle/>
          <a:p>
            <a:r>
              <a:rPr lang="it-IT" sz="2000" dirty="0"/>
              <a:t>In questo anno, perciò, i ragazzi sono invitati a guardare la loro storia di piccoli discepoli alla sequela del Maestro per riconoscere i segni della sua presenza discreta e amorevole. Il Signore Gesù non ci costringe ad essere suoi amici, ma ci dona la capacità di discernere e di scegliere nella libertà di stare accanto a lui. Seguire Gesù, allora, è ascoltare per conoscere, è conoscere l’ originalità e unicità della storia di ciascuno per scegliere , è scegliere per vivere nella verità e nella libertà.</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C0000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solidFill>
                  <a:schemeClr val="bg1"/>
                </a:solidFill>
              </a:rPr>
              <a:t>IDEA GENERALE</a:t>
            </a:r>
            <a:endParaRPr lang="it-IT" sz="2800" dirty="0">
              <a:solidFill>
                <a:schemeClr val="bg1"/>
              </a:solidFill>
            </a:endParaRPr>
          </a:p>
        </p:txBody>
      </p:sp>
    </p:spTree>
    <p:extLst>
      <p:ext uri="{BB962C8B-B14F-4D97-AF65-F5344CB8AC3E}">
        <p14:creationId xmlns:p14="http://schemas.microsoft.com/office/powerpoint/2010/main" val="3247558042"/>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IDEA GENERALE - 5</a:t>
            </a:r>
            <a:endParaRPr lang="it-IT" sz="5400" dirty="0"/>
          </a:p>
        </p:txBody>
      </p:sp>
      <p:sp>
        <p:nvSpPr>
          <p:cNvPr id="3" name="Segnaposto contenuto 2"/>
          <p:cNvSpPr>
            <a:spLocks noGrp="1"/>
          </p:cNvSpPr>
          <p:nvPr>
            <p:ph idx="1"/>
          </p:nvPr>
        </p:nvSpPr>
        <p:spPr/>
        <p:txBody>
          <a:bodyPr>
            <a:normAutofit/>
          </a:bodyPr>
          <a:lstStyle/>
          <a:p>
            <a:r>
              <a:rPr lang="it-IT" sz="2000" dirty="0"/>
              <a:t>La persona resa libera da Gesù Cristo  è consapevole di essere  legata </a:t>
            </a:r>
            <a:r>
              <a:rPr lang="it-IT" sz="2000" i="1" dirty="0"/>
              <a:t>non esternamente </a:t>
            </a:r>
            <a:r>
              <a:rPr lang="it-IT" sz="2000" dirty="0"/>
              <a:t>da una moltitudine  di prescrizioni, </a:t>
            </a:r>
            <a:r>
              <a:rPr lang="it-IT" sz="2000" i="1" dirty="0"/>
              <a:t>ma interiormente </a:t>
            </a:r>
            <a:r>
              <a:rPr lang="it-IT" sz="2000" dirty="0"/>
              <a:t>dall'amore  che si è profondamente radicato  nel suo cuore. “Chi rinuncia a tutto, persino a se stesso, per seguire Gesù, entra in una nuova dimensione della libertà, che san Paolo definisce “camminare secondo lo Spirito” (</a:t>
            </a:r>
            <a:r>
              <a:rPr lang="it-IT" sz="2000" dirty="0" err="1"/>
              <a:t>cfr</a:t>
            </a:r>
            <a:r>
              <a:rPr lang="it-IT" sz="2000" dirty="0"/>
              <a:t> </a:t>
            </a:r>
            <a:r>
              <a:rPr lang="it-IT" sz="2000" i="1" dirty="0" err="1"/>
              <a:t>Gal</a:t>
            </a:r>
            <a:r>
              <a:rPr lang="it-IT" sz="2000" dirty="0"/>
              <a:t> 5,16). “Cristo ci ha liberati per la libertà!” – scrive l’Apostolo – e spiega che questa nuova forma di libertà acquistataci da Cristo consiste nell’essere “a servizio gli uni degli altri” (</a:t>
            </a:r>
            <a:r>
              <a:rPr lang="it-IT" sz="2000" i="1" dirty="0" err="1"/>
              <a:t>Gal</a:t>
            </a:r>
            <a:r>
              <a:rPr lang="it-IT" sz="2000" dirty="0"/>
              <a:t> 5,1.13). Libertà e amore coincidono!” (Benedetto XVI, Angelus  del 27 giugno 2010).</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C0000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solidFill>
                  <a:schemeClr val="bg1"/>
                </a:solidFill>
              </a:rPr>
              <a:t>IDEA GENERALE</a:t>
            </a:r>
            <a:endParaRPr lang="it-IT" sz="2800" dirty="0">
              <a:solidFill>
                <a:schemeClr val="bg1"/>
              </a:solidFill>
            </a:endParaRPr>
          </a:p>
        </p:txBody>
      </p:sp>
    </p:spTree>
    <p:extLst>
      <p:ext uri="{BB962C8B-B14F-4D97-AF65-F5344CB8AC3E}">
        <p14:creationId xmlns:p14="http://schemas.microsoft.com/office/powerpoint/2010/main" val="225317260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23478"/>
            <a:ext cx="8064896" cy="4896544"/>
          </a:xfrm>
          <a:solidFill>
            <a:srgbClr val="FFFF00">
              <a:alpha val="74902"/>
            </a:srgbClr>
          </a:solidFill>
        </p:spPr>
        <p:txBody>
          <a:bodyPr>
            <a:noAutofit/>
          </a:bodyPr>
          <a:lstStyle/>
          <a:p>
            <a:r>
              <a:rPr lang="it-IT" sz="8000" dirty="0" smtClean="0"/>
              <a:t>La domanda di vita</a:t>
            </a:r>
            <a:br>
              <a:rPr lang="it-IT" sz="8000" dirty="0" smtClean="0"/>
            </a:br>
            <a:r>
              <a:rPr lang="it-IT" sz="6000" dirty="0" smtClean="0"/>
              <a:t>PIENEZZA - REALIZZAZIONE</a:t>
            </a:r>
            <a:endParaRPr lang="it-IT" sz="3600" dirty="0"/>
          </a:p>
        </p:txBody>
      </p:sp>
    </p:spTree>
    <p:extLst>
      <p:ext uri="{BB962C8B-B14F-4D97-AF65-F5344CB8AC3E}">
        <p14:creationId xmlns:p14="http://schemas.microsoft.com/office/powerpoint/2010/main" val="40334676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SONO LIBERO DI SCEGLIERE?</a:t>
            </a:r>
            <a:endParaRPr lang="it-IT" sz="5400" dirty="0"/>
          </a:p>
        </p:txBody>
      </p:sp>
      <p:sp>
        <p:nvSpPr>
          <p:cNvPr id="3" name="Segnaposto contenuto 2"/>
          <p:cNvSpPr>
            <a:spLocks noGrp="1"/>
          </p:cNvSpPr>
          <p:nvPr>
            <p:ph idx="1"/>
          </p:nvPr>
        </p:nvSpPr>
        <p:spPr/>
        <p:txBody>
          <a:bodyPr>
            <a:normAutofit/>
          </a:bodyPr>
          <a:lstStyle/>
          <a:p>
            <a:r>
              <a:rPr lang="it-IT" sz="2000" dirty="0"/>
              <a:t>La domanda di vita di quest’anno, nella ciclicità collegata alla categoria del triennio, è una </a:t>
            </a:r>
            <a:r>
              <a:rPr lang="it-IT" sz="2000" b="1" dirty="0"/>
              <a:t>domanda di pienezza/realizzazione. </a:t>
            </a:r>
            <a:r>
              <a:rPr lang="it-IT" sz="2000" dirty="0"/>
              <a:t>Vogliamo guardare ciascun ragazzo e accoglierlo come un </a:t>
            </a:r>
            <a:r>
              <a:rPr lang="it-IT" sz="2000" b="1" dirty="0"/>
              <a:t>mistero </a:t>
            </a:r>
            <a:r>
              <a:rPr lang="it-IT" sz="2000" dirty="0"/>
              <a:t>che si rivela e che rivela l’amore di un Dio che libera e ama nella verità. Amiamo e desideriamo che i ragazzi siano se stessi, per questo è bene che in loro cresca il senso di libertà. La loro vita diventa quindi esperienza bella e unica in cui crescere e vivere nella libertà che si fa dono e progetto.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FF0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t>DOMANDA DI VITA</a:t>
            </a:r>
            <a:endParaRPr lang="it-IT" sz="2800" dirty="0"/>
          </a:p>
        </p:txBody>
      </p:sp>
    </p:spTree>
    <p:extLst>
      <p:ext uri="{BB962C8B-B14F-4D97-AF65-F5344CB8AC3E}">
        <p14:creationId xmlns:p14="http://schemas.microsoft.com/office/powerpoint/2010/main" val="87328222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800" dirty="0" smtClean="0"/>
              <a:t>I BAMBINI E I RAGAZZI CI CHIEDONO... - 1</a:t>
            </a:r>
            <a:endParaRPr lang="it-IT" sz="4800" dirty="0"/>
          </a:p>
        </p:txBody>
      </p:sp>
      <p:sp>
        <p:nvSpPr>
          <p:cNvPr id="3" name="Segnaposto contenuto 2"/>
          <p:cNvSpPr>
            <a:spLocks noGrp="1"/>
          </p:cNvSpPr>
          <p:nvPr>
            <p:ph idx="1"/>
          </p:nvPr>
        </p:nvSpPr>
        <p:spPr/>
        <p:txBody>
          <a:bodyPr>
            <a:normAutofit lnSpcReduction="10000"/>
          </a:bodyPr>
          <a:lstStyle/>
          <a:p>
            <a:pPr lvl="0"/>
            <a:r>
              <a:rPr lang="it-IT" sz="2000" dirty="0"/>
              <a:t>di essere aiutati a trovare la loro identità, ad essere se stessi. È necessario allora accompagnarli a riconoscere il mistero profondo che si compie in loro, nel rispetto profondo della loro identità. È nella libertà di sentirsi Figli di Dio che possono scegliere di seguire il Maestro, è nella libertà di accogliersi per quello che sono che imparano a guardare a Gesù e a scegliere di essere suoi amici.</a:t>
            </a:r>
          </a:p>
          <a:p>
            <a:pPr lvl="0"/>
            <a:r>
              <a:rPr lang="it-IT" sz="2000" dirty="0"/>
              <a:t>di crescere nella loro capacità di giudizio, di iniziativa creativa nella realtà.  È con libertà che si è chiamati ad aderire ad una proposta alta e liberante di sequela, è con libertà che ciascun ragazzo deve giocarsi nella scelte della sua quotidianità.</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FF0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t>DOMANDA DI VITA</a:t>
            </a:r>
            <a:endParaRPr lang="it-IT" sz="2800" dirty="0"/>
          </a:p>
        </p:txBody>
      </p:sp>
    </p:spTree>
    <p:extLst>
      <p:ext uri="{BB962C8B-B14F-4D97-AF65-F5344CB8AC3E}">
        <p14:creationId xmlns:p14="http://schemas.microsoft.com/office/powerpoint/2010/main" val="204476537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800" dirty="0" smtClean="0"/>
              <a:t>I BAMBINI E I RAGAZZI CI CHIEDONO... - 2</a:t>
            </a:r>
            <a:endParaRPr lang="it-IT" sz="4800" dirty="0"/>
          </a:p>
        </p:txBody>
      </p:sp>
      <p:sp>
        <p:nvSpPr>
          <p:cNvPr id="3" name="Segnaposto contenuto 2"/>
          <p:cNvSpPr>
            <a:spLocks noGrp="1"/>
          </p:cNvSpPr>
          <p:nvPr>
            <p:ph idx="1"/>
          </p:nvPr>
        </p:nvSpPr>
        <p:spPr/>
        <p:txBody>
          <a:bodyPr>
            <a:normAutofit/>
          </a:bodyPr>
          <a:lstStyle/>
          <a:p>
            <a:pPr lvl="0"/>
            <a:r>
              <a:rPr lang="it-IT" sz="2000" dirty="0"/>
              <a:t>di essere aiutati a liberarsi di tutto ciò che lega e incatena la loro vita per poter scegliere il bene per loro, ciò che veramente da pienezza e senso profondo ai piccoli e ai grandi eventi che ogni giorno vivono, senza subirli, ma scegliendo ciò che li porta alla gioia. È il rispetto dei loro tempi di crescita, è la capacità di saper attendere e di non sostituirsi nelle scelte che porta ciascun ragazzo a scelte consapevoli per la sua vita e per la vita dell’altro. Ciascun ragazzo scopre, così, che per essere libero non è necessario stare da soli e vivere senza regole, ma sentirsi sostenuti e incoraggiati a scorgere il progetto d’amore per ciascuno e a costruirsi persone libere ogni giorno.</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FF0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t>DOMANDA DI VITA</a:t>
            </a:r>
            <a:endParaRPr lang="it-IT" sz="2800" dirty="0"/>
          </a:p>
        </p:txBody>
      </p:sp>
    </p:spTree>
    <p:extLst>
      <p:ext uri="{BB962C8B-B14F-4D97-AF65-F5344CB8AC3E}">
        <p14:creationId xmlns:p14="http://schemas.microsoft.com/office/powerpoint/2010/main" val="89023223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SONO LIBERO DI SCEGLIERE?</a:t>
            </a:r>
            <a:endParaRPr lang="it-IT" sz="5400" dirty="0"/>
          </a:p>
        </p:txBody>
      </p:sp>
      <p:sp>
        <p:nvSpPr>
          <p:cNvPr id="3" name="Segnaposto contenuto 2"/>
          <p:cNvSpPr>
            <a:spLocks noGrp="1"/>
          </p:cNvSpPr>
          <p:nvPr>
            <p:ph idx="1"/>
          </p:nvPr>
        </p:nvSpPr>
        <p:spPr/>
        <p:txBody>
          <a:bodyPr>
            <a:normAutofit lnSpcReduction="10000"/>
          </a:bodyPr>
          <a:lstStyle/>
          <a:p>
            <a:pPr marL="0" indent="0">
              <a:buNone/>
            </a:pPr>
            <a:r>
              <a:rPr lang="it-IT" sz="2000" dirty="0"/>
              <a:t>“In realtà, è Gesù che cercate quando sognate la felicità; è Lui che vi aspetta quando niente vi soddisfa di quello che trovate; è Lui la bellezza che tanto vi attrae; è Lui che vi provoca con quella sete di radicalità che non vi permette di adattarvi al compromesso; è Lui che vi spinge a deporre le maschere che rendono falsa la vita; è Lui che vi legge nel cuore le decisioni più vere che altri vorrebbero soffocare. È Gesù che suscita in voi il desiderio di fare della vostra vita qualcosa di grande, la volontà di seguire un ideale, il rifiuto di lasciarvi inghiottire dalla mediocrità, il coraggio di impegnarvi con umiltà e perseveranza per migliorare voi stessi e la società, rendendola più umana e fraterna” (Giovanni Paolo II ai giovani).</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FF0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t>DOMANDA DI VITA</a:t>
            </a:r>
            <a:endParaRPr lang="it-IT" sz="2800" dirty="0"/>
          </a:p>
        </p:txBody>
      </p:sp>
    </p:spTree>
    <p:extLst>
      <p:ext uri="{BB962C8B-B14F-4D97-AF65-F5344CB8AC3E}">
        <p14:creationId xmlns:p14="http://schemas.microsoft.com/office/powerpoint/2010/main" val="328089640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23478"/>
            <a:ext cx="8064896" cy="4896544"/>
          </a:xfrm>
          <a:solidFill>
            <a:srgbClr val="7030A0">
              <a:alpha val="74902"/>
            </a:srgbClr>
          </a:solidFill>
        </p:spPr>
        <p:txBody>
          <a:bodyPr>
            <a:noAutofit/>
          </a:bodyPr>
          <a:lstStyle/>
          <a:p>
            <a:r>
              <a:rPr lang="it-IT" sz="8000" dirty="0" smtClean="0">
                <a:solidFill>
                  <a:schemeClr val="bg1"/>
                </a:solidFill>
              </a:rPr>
              <a:t>IL BRANO BIBLICO</a:t>
            </a:r>
            <a:endParaRPr lang="it-IT" sz="3600" dirty="0">
              <a:solidFill>
                <a:schemeClr val="bg1"/>
              </a:solidFill>
            </a:endParaRPr>
          </a:p>
        </p:txBody>
      </p:sp>
    </p:spTree>
    <p:extLst>
      <p:ext uri="{BB962C8B-B14F-4D97-AF65-F5344CB8AC3E}">
        <p14:creationId xmlns:p14="http://schemas.microsoft.com/office/powerpoint/2010/main" val="234784395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VANGELO DI MARCO</a:t>
            </a:r>
            <a:endParaRPr lang="it-IT"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chemeClr val="bg1">
              <a:alpha val="74902"/>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t>LINEE UNITARIE</a:t>
            </a:r>
            <a:endParaRPr lang="it-IT" sz="2800" dirty="0"/>
          </a:p>
        </p:txBody>
      </p:sp>
    </p:spTree>
    <p:extLst>
      <p:ext uri="{BB962C8B-B14F-4D97-AF65-F5344CB8AC3E}">
        <p14:creationId xmlns:p14="http://schemas.microsoft.com/office/powerpoint/2010/main" val="3033228227"/>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a:t>Marco 10, 46-52</a:t>
            </a:r>
          </a:p>
        </p:txBody>
      </p:sp>
      <p:sp>
        <p:nvSpPr>
          <p:cNvPr id="3" name="Segnaposto contenuto 2"/>
          <p:cNvSpPr>
            <a:spLocks noGrp="1"/>
          </p:cNvSpPr>
          <p:nvPr>
            <p:ph idx="1"/>
          </p:nvPr>
        </p:nvSpPr>
        <p:spPr/>
        <p:txBody>
          <a:bodyPr>
            <a:normAutofit fontScale="92500" lnSpcReduction="10000"/>
          </a:bodyPr>
          <a:lstStyle/>
          <a:p>
            <a:pPr marL="0" indent="0">
              <a:buNone/>
            </a:pPr>
            <a:r>
              <a:rPr lang="it-IT" sz="2000" i="1" dirty="0"/>
              <a:t>E giunsero a Gerico. Mentre partiva da Gerico insieme ai suoi discepoli e a molta folla, il figlio di </a:t>
            </a:r>
            <a:r>
              <a:rPr lang="it-IT" sz="2000" i="1" dirty="0" err="1"/>
              <a:t>Timeo</a:t>
            </a:r>
            <a:r>
              <a:rPr lang="it-IT" sz="2000" i="1" dirty="0"/>
              <a:t>, </a:t>
            </a:r>
            <a:r>
              <a:rPr lang="it-IT" sz="2000" i="1" dirty="0" err="1"/>
              <a:t>Bartimeo</a:t>
            </a:r>
            <a:r>
              <a:rPr lang="it-IT" sz="2000" i="1" dirty="0"/>
              <a:t>, che ero cieco, sedeva lungo la strada a mendicare. Sentendo che era Gesù Nazareno, cominciò a gridare e a dire: “Figlio di Davide, Gesù, abbi pietà di me!”. Molti lo rimproveravano perché tacesse, ma egli gridava ancora più forte: ““Figlio di Davide, Gesù, abbi pietà di me!”. Gesù si fermò e disse: “Chiamatelo!”. Chiamarono il cieco, dicendogli: “Coraggio! Alzati, ti chiama!”. Egli, gettato via il suo mantello, balzò in piedi e venne da Gesù. Allora Gesù gli disse: “Che cosa vuoi che io faccia per te?”. E il cieco gli rispose: “</a:t>
            </a:r>
            <a:r>
              <a:rPr lang="it-IT" sz="2000" i="1" dirty="0" err="1"/>
              <a:t>Rabbunì</a:t>
            </a:r>
            <a:r>
              <a:rPr lang="it-IT" sz="2000" i="1" dirty="0"/>
              <a:t>, che io veda di nuovo!”. E Gesù gli disse: “Va’, la tua fede ti ha salvato”. E subito vide di uovo e lo seguiva lungo la strada.  </a:t>
            </a:r>
            <a:endParaRPr lang="it-IT" sz="20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7030A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solidFill>
                  <a:schemeClr val="bg1"/>
                </a:solidFill>
              </a:rPr>
              <a:t>IL BRANO BIBLICO</a:t>
            </a:r>
            <a:endParaRPr lang="it-IT" sz="2800" dirty="0">
              <a:solidFill>
                <a:schemeClr val="bg1"/>
              </a:solidFill>
            </a:endParaRPr>
          </a:p>
        </p:txBody>
      </p:sp>
    </p:spTree>
    <p:extLst>
      <p:ext uri="{BB962C8B-B14F-4D97-AF65-F5344CB8AC3E}">
        <p14:creationId xmlns:p14="http://schemas.microsoft.com/office/powerpoint/2010/main" val="1219056208"/>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BRANO BIBLICO - 1</a:t>
            </a:r>
            <a:endParaRPr lang="it-IT" sz="5400" dirty="0"/>
          </a:p>
        </p:txBody>
      </p:sp>
      <p:sp>
        <p:nvSpPr>
          <p:cNvPr id="3" name="Segnaposto contenuto 2"/>
          <p:cNvSpPr>
            <a:spLocks noGrp="1"/>
          </p:cNvSpPr>
          <p:nvPr>
            <p:ph idx="1"/>
          </p:nvPr>
        </p:nvSpPr>
        <p:spPr/>
        <p:txBody>
          <a:bodyPr>
            <a:normAutofit/>
          </a:bodyPr>
          <a:lstStyle/>
          <a:p>
            <a:r>
              <a:rPr lang="it-IT" sz="2000" dirty="0"/>
              <a:t>Questo brano ci racconta l’ultimo miracolo di guarigione presente nel Vangelo di Marco. Insieme però alla struttura dei racconti di miracoli, la storia evangelica di </a:t>
            </a:r>
            <a:r>
              <a:rPr lang="it-IT" sz="2000" dirty="0" err="1"/>
              <a:t>Bartimeo</a:t>
            </a:r>
            <a:r>
              <a:rPr lang="it-IT" sz="2000" dirty="0"/>
              <a:t> sembra avere tutte le caratteristiche del genere letterario delle chiamate. Gesù si avvicina, ovvero si fa prossimo, stabilisce una relazione con il destinatario della chiamata, rivolge l’invito, e, infine, la risposta accompagnata da un atto di rinuncia radicale nei confronti del passato e l’adesione a porsi alla sua sequela.</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7030A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solidFill>
                  <a:schemeClr val="bg1"/>
                </a:solidFill>
              </a:rPr>
              <a:t>IL BRANO BIBLICO</a:t>
            </a:r>
            <a:endParaRPr lang="it-IT" sz="2800" dirty="0">
              <a:solidFill>
                <a:schemeClr val="bg1"/>
              </a:solidFill>
            </a:endParaRPr>
          </a:p>
        </p:txBody>
      </p:sp>
    </p:spTree>
    <p:extLst>
      <p:ext uri="{BB962C8B-B14F-4D97-AF65-F5344CB8AC3E}">
        <p14:creationId xmlns:p14="http://schemas.microsoft.com/office/powerpoint/2010/main" val="219322942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BRANO BIBLICO - 2</a:t>
            </a:r>
            <a:endParaRPr lang="it-IT" sz="5400" dirty="0"/>
          </a:p>
        </p:txBody>
      </p:sp>
      <p:sp>
        <p:nvSpPr>
          <p:cNvPr id="3" name="Segnaposto contenuto 2"/>
          <p:cNvSpPr>
            <a:spLocks noGrp="1"/>
          </p:cNvSpPr>
          <p:nvPr>
            <p:ph idx="1"/>
          </p:nvPr>
        </p:nvSpPr>
        <p:spPr/>
        <p:txBody>
          <a:bodyPr>
            <a:normAutofit/>
          </a:bodyPr>
          <a:lstStyle/>
          <a:p>
            <a:r>
              <a:rPr lang="it-IT" sz="2000" dirty="0"/>
              <a:t>Ritroviamo, infatti , in questo brano la stessa scansione della chiamata dei pescatori sul lago, di Matteo al banco delle imposte, di Maria di fronte all’Angelo… </a:t>
            </a:r>
          </a:p>
          <a:p>
            <a:r>
              <a:rPr lang="it-IT" sz="2000" dirty="0"/>
              <a:t>Nel caso di </a:t>
            </a:r>
            <a:r>
              <a:rPr lang="it-IT" sz="2000" dirty="0" err="1"/>
              <a:t>Bartimeo</a:t>
            </a:r>
            <a:r>
              <a:rPr lang="it-IT" sz="2000" dirty="0"/>
              <a:t> lo stile della chiamata è reso ancora più esplicito dal verbo utilizzato: </a:t>
            </a:r>
            <a:r>
              <a:rPr lang="it-IT" sz="2000" i="1" dirty="0"/>
              <a:t>“Chiamatelo!”; </a:t>
            </a:r>
            <a:r>
              <a:rPr lang="it-IT" sz="2000" dirty="0"/>
              <a:t>la chiamata però in questo caso non è diretta ma richiede la mediazione degli altri discepoli che sono lì con Gesù nella città di Gerico.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7030A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solidFill>
                  <a:schemeClr val="bg1"/>
                </a:solidFill>
              </a:rPr>
              <a:t>IL BRANO BIBLICO</a:t>
            </a:r>
            <a:endParaRPr lang="it-IT" sz="2800" dirty="0">
              <a:solidFill>
                <a:schemeClr val="bg1"/>
              </a:solidFill>
            </a:endParaRPr>
          </a:p>
        </p:txBody>
      </p:sp>
    </p:spTree>
    <p:extLst>
      <p:ext uri="{BB962C8B-B14F-4D97-AF65-F5344CB8AC3E}">
        <p14:creationId xmlns:p14="http://schemas.microsoft.com/office/powerpoint/2010/main" val="94063608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BRANO BIBLICO - 3</a:t>
            </a:r>
            <a:endParaRPr lang="it-IT" sz="5400" dirty="0"/>
          </a:p>
        </p:txBody>
      </p:sp>
      <p:sp>
        <p:nvSpPr>
          <p:cNvPr id="3" name="Segnaposto contenuto 2"/>
          <p:cNvSpPr>
            <a:spLocks noGrp="1"/>
          </p:cNvSpPr>
          <p:nvPr>
            <p:ph idx="1"/>
          </p:nvPr>
        </p:nvSpPr>
        <p:spPr/>
        <p:txBody>
          <a:bodyPr>
            <a:normAutofit/>
          </a:bodyPr>
          <a:lstStyle/>
          <a:p>
            <a:r>
              <a:rPr lang="it-IT" sz="2000" dirty="0" smtClean="0"/>
              <a:t>In continuità con la proposta formativa dell’anno precedente, ci piace sottolineare, in questo passaggio, l’importanza di una comunità di discepoli, la Chiesa, chiamata ad accompagnare e a sostenere l’incontro con il Signore Gesù che ci chiama a vivere in pienezza e nella verità la nostra storia.</a:t>
            </a:r>
          </a:p>
          <a:p>
            <a:r>
              <a:rPr lang="it-IT" sz="2000" dirty="0" err="1" smtClean="0"/>
              <a:t>Bartimeo</a:t>
            </a:r>
            <a:r>
              <a:rPr lang="it-IT" sz="2000" dirty="0" smtClean="0"/>
              <a:t>  alla chiamata del Maestro risponde con gesti chiari ed eloquenti che dicono tutto il suo desiderio di conoscere Gesù, di  stare con Lui, di </a:t>
            </a:r>
            <a:r>
              <a:rPr lang="it-IT" sz="2000" dirty="0" err="1" smtClean="0"/>
              <a:t>seguirLo</a:t>
            </a:r>
            <a:r>
              <a:rPr lang="it-IT" sz="2000" dirty="0" smtClean="0"/>
              <a:t> sulle strade della vita. </a:t>
            </a:r>
            <a:endParaRPr lang="it-IT" sz="20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7030A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solidFill>
                  <a:schemeClr val="bg1"/>
                </a:solidFill>
              </a:rPr>
              <a:t>IL BRANO BIBLICO</a:t>
            </a:r>
            <a:endParaRPr lang="it-IT" sz="2800" dirty="0">
              <a:solidFill>
                <a:schemeClr val="bg1"/>
              </a:solidFill>
            </a:endParaRPr>
          </a:p>
        </p:txBody>
      </p:sp>
    </p:spTree>
    <p:extLst>
      <p:ext uri="{BB962C8B-B14F-4D97-AF65-F5344CB8AC3E}">
        <p14:creationId xmlns:p14="http://schemas.microsoft.com/office/powerpoint/2010/main" val="36860203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23478"/>
            <a:ext cx="8064896" cy="4896544"/>
          </a:xfrm>
          <a:solidFill>
            <a:srgbClr val="0070C0">
              <a:alpha val="74902"/>
            </a:srgbClr>
          </a:solidFill>
        </p:spPr>
        <p:txBody>
          <a:bodyPr>
            <a:noAutofit/>
          </a:bodyPr>
          <a:lstStyle/>
          <a:p>
            <a:pPr lvl="0"/>
            <a:r>
              <a:rPr lang="it-IT" sz="8000" dirty="0" smtClean="0">
                <a:solidFill>
                  <a:schemeClr val="bg1"/>
                </a:solidFill>
              </a:rPr>
              <a:t>L’Ambientazione</a:t>
            </a:r>
            <a:endParaRPr lang="it-IT" sz="8000" dirty="0">
              <a:solidFill>
                <a:schemeClr val="bg1"/>
              </a:solidFill>
            </a:endParaRPr>
          </a:p>
        </p:txBody>
      </p:sp>
    </p:spTree>
    <p:extLst>
      <p:ext uri="{BB962C8B-B14F-4D97-AF65-F5344CB8AC3E}">
        <p14:creationId xmlns:p14="http://schemas.microsoft.com/office/powerpoint/2010/main" val="1985758318"/>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LA MONTAGNA - 1</a:t>
            </a:r>
            <a:endParaRPr lang="it-IT" sz="5400" dirty="0"/>
          </a:p>
        </p:txBody>
      </p:sp>
      <p:sp>
        <p:nvSpPr>
          <p:cNvPr id="3" name="Segnaposto contenuto 2"/>
          <p:cNvSpPr>
            <a:spLocks noGrp="1"/>
          </p:cNvSpPr>
          <p:nvPr>
            <p:ph idx="1"/>
          </p:nvPr>
        </p:nvSpPr>
        <p:spPr/>
        <p:txBody>
          <a:bodyPr>
            <a:normAutofit/>
          </a:bodyPr>
          <a:lstStyle/>
          <a:p>
            <a:r>
              <a:rPr lang="it-IT" sz="2000" dirty="0"/>
              <a:t>La scelta dell’ambientazione dell’Iniziativa Annuale per il 2011-2012 è strettamente legata alla categoria e al brano biblico dell’anno. LA MONTAGNA, infatti, ci rimanda alla categoria della sequela e al cammino che ogni giorno siamo chiamati a compiere sui passi del Signore Gesù; all’icona biblica, invece, in quanto è solo l’incontro autentico con il Maestro che ci rende persone nuove e rinnovate dal suo amore, tanto da andare per le strade del mondo ad annunciare la bellezza di questa esperienza.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L’AMBIENTAZIONE</a:t>
            </a:r>
            <a:endParaRPr lang="it-IT" sz="2400" dirty="0">
              <a:solidFill>
                <a:schemeClr val="bg1"/>
              </a:solidFill>
            </a:endParaRPr>
          </a:p>
        </p:txBody>
      </p:sp>
    </p:spTree>
    <p:extLst>
      <p:ext uri="{BB962C8B-B14F-4D97-AF65-F5344CB8AC3E}">
        <p14:creationId xmlns:p14="http://schemas.microsoft.com/office/powerpoint/2010/main" val="77358286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LA MONTAGNA - 2</a:t>
            </a:r>
            <a:endParaRPr lang="it-IT" sz="5400" dirty="0"/>
          </a:p>
        </p:txBody>
      </p:sp>
      <p:sp>
        <p:nvSpPr>
          <p:cNvPr id="3" name="Segnaposto contenuto 2"/>
          <p:cNvSpPr>
            <a:spLocks noGrp="1"/>
          </p:cNvSpPr>
          <p:nvPr>
            <p:ph idx="1"/>
          </p:nvPr>
        </p:nvSpPr>
        <p:spPr/>
        <p:txBody>
          <a:bodyPr>
            <a:normAutofit/>
          </a:bodyPr>
          <a:lstStyle/>
          <a:p>
            <a:r>
              <a:rPr lang="it-IT" sz="2000" dirty="0"/>
              <a:t>Di monti e di montagne si parla molto nella Bibbia. Alcuni eventi particolarmente rilevanti per l’esperienza della fede hanno, infatti, come scenario la montagna (Abramo è su di un monte che è invitato ad offrire in sacrificio il suo unico </a:t>
            </a:r>
            <a:r>
              <a:rPr lang="it-IT" sz="2000" dirty="0" err="1"/>
              <a:t>figlio,Isacco</a:t>
            </a:r>
            <a:r>
              <a:rPr lang="it-IT" sz="2000" dirty="0"/>
              <a:t>; Mosè ha il suo primo incontro con il Signore sull’</a:t>
            </a:r>
            <a:r>
              <a:rPr lang="it-IT" sz="2000" dirty="0" err="1"/>
              <a:t>Oreb</a:t>
            </a:r>
            <a:r>
              <a:rPr lang="it-IT" sz="2000" dirty="0"/>
              <a:t> che per lui diventerà il “monte di Dio”). Nemmeno Gesù ha nascosto le sue simpatie per la montagna. È dall’alto di una di esse che egli proclama l’annuncio del Regno di Dio tra gli uomini.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L’AMBIENTAZIONE</a:t>
            </a:r>
            <a:endParaRPr lang="it-IT" sz="2400" dirty="0">
              <a:solidFill>
                <a:schemeClr val="bg1"/>
              </a:solidFill>
            </a:endParaRPr>
          </a:p>
        </p:txBody>
      </p:sp>
    </p:spTree>
    <p:extLst>
      <p:ext uri="{BB962C8B-B14F-4D97-AF65-F5344CB8AC3E}">
        <p14:creationId xmlns:p14="http://schemas.microsoft.com/office/powerpoint/2010/main" val="329013653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LA MONTAGNA - 3</a:t>
            </a:r>
            <a:endParaRPr lang="it-IT" sz="5400" dirty="0"/>
          </a:p>
        </p:txBody>
      </p:sp>
      <p:sp>
        <p:nvSpPr>
          <p:cNvPr id="3" name="Segnaposto contenuto 2"/>
          <p:cNvSpPr>
            <a:spLocks noGrp="1"/>
          </p:cNvSpPr>
          <p:nvPr>
            <p:ph idx="1"/>
          </p:nvPr>
        </p:nvSpPr>
        <p:spPr/>
        <p:txBody>
          <a:bodyPr>
            <a:normAutofit/>
          </a:bodyPr>
          <a:lstStyle/>
          <a:p>
            <a:r>
              <a:rPr lang="it-IT" sz="2000" dirty="0" smtClean="0"/>
              <a:t>Il monte è spesso anche per Gesù l’ambito ideale dei suoi incontri notturni con il Padre. Due però sono gli eventi particolarmente importanti che i Vangeli collocano sullo scenario di un monte: la Trasfigurazione sul </a:t>
            </a:r>
            <a:r>
              <a:rPr lang="it-IT" sz="2000" dirty="0" err="1" smtClean="0"/>
              <a:t>Tabor</a:t>
            </a:r>
            <a:r>
              <a:rPr lang="it-IT" sz="2000" dirty="0" smtClean="0"/>
              <a:t> e la morte in croce sul Calvario. Infine, anche il mandato di Cristo ai discepoli è localizzato su un monte. È solo, infatti, dalla vetta che l’orizzonte si fa più ampio e gli sguardi possono giungere molto lontano.</a:t>
            </a:r>
            <a:endParaRPr lang="it-IT" sz="20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L’AMBIENTAZIONE</a:t>
            </a:r>
            <a:endParaRPr lang="it-IT" sz="2400" dirty="0">
              <a:solidFill>
                <a:schemeClr val="bg1"/>
              </a:solidFill>
            </a:endParaRPr>
          </a:p>
        </p:txBody>
      </p:sp>
    </p:spTree>
    <p:extLst>
      <p:ext uri="{BB962C8B-B14F-4D97-AF65-F5344CB8AC3E}">
        <p14:creationId xmlns:p14="http://schemas.microsoft.com/office/powerpoint/2010/main" val="1736776792"/>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LA MONTAGNA - 3</a:t>
            </a:r>
            <a:endParaRPr lang="it-IT" sz="5400" dirty="0"/>
          </a:p>
        </p:txBody>
      </p:sp>
      <p:sp>
        <p:nvSpPr>
          <p:cNvPr id="3" name="Segnaposto contenuto 2"/>
          <p:cNvSpPr>
            <a:spLocks noGrp="1"/>
          </p:cNvSpPr>
          <p:nvPr>
            <p:ph idx="1"/>
          </p:nvPr>
        </p:nvSpPr>
        <p:spPr/>
        <p:txBody>
          <a:bodyPr>
            <a:normAutofit/>
          </a:bodyPr>
          <a:lstStyle/>
          <a:p>
            <a:r>
              <a:rPr lang="it-IT" sz="2000" dirty="0"/>
              <a:t>Nessun incontro con Dio però sulla montagna è fine a se stesso; nell’esperienza della fede non rappresenta mai il momento esclusivo, né un traguardo, ma sempre e soltanto una tappa intermedia: è un’esperienza che rinfranca interiormente e fornisce nuove motivazioni per tornare, con spirito nuovo, agli impegni e alle situazioni di provenienza. </a:t>
            </a:r>
          </a:p>
          <a:p>
            <a:r>
              <a:rPr lang="it-IT" sz="2000" dirty="0"/>
              <a:t>È alla vita, insomma, che si è costantemente rimandati, come testimoni di una presenza che ama abitare nell’ordinaria quotidianità di tutti e di ciascuno.</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L’AMBIENTAZIONE</a:t>
            </a:r>
            <a:endParaRPr lang="it-IT" sz="2400" dirty="0">
              <a:solidFill>
                <a:schemeClr val="bg1"/>
              </a:solidFill>
            </a:endParaRPr>
          </a:p>
        </p:txBody>
      </p:sp>
    </p:spTree>
    <p:extLst>
      <p:ext uri="{BB962C8B-B14F-4D97-AF65-F5344CB8AC3E}">
        <p14:creationId xmlns:p14="http://schemas.microsoft.com/office/powerpoint/2010/main" val="2117571852"/>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23478"/>
            <a:ext cx="8064896" cy="4896544"/>
          </a:xfrm>
          <a:solidFill>
            <a:srgbClr val="0070C0">
              <a:alpha val="74902"/>
            </a:srgbClr>
          </a:solidFill>
        </p:spPr>
        <p:txBody>
          <a:bodyPr>
            <a:noAutofit/>
          </a:bodyPr>
          <a:lstStyle/>
          <a:p>
            <a:pPr lvl="0"/>
            <a:r>
              <a:rPr lang="it-IT" sz="8000" dirty="0" smtClean="0">
                <a:solidFill>
                  <a:schemeClr val="bg1"/>
                </a:solidFill>
              </a:rPr>
              <a:t>LE FASI</a:t>
            </a:r>
            <a:endParaRPr lang="it-IT" sz="8000" dirty="0">
              <a:solidFill>
                <a:schemeClr val="bg1"/>
              </a:solidFill>
            </a:endParaRPr>
          </a:p>
        </p:txBody>
      </p:sp>
    </p:spTree>
    <p:extLst>
      <p:ext uri="{BB962C8B-B14F-4D97-AF65-F5344CB8AC3E}">
        <p14:creationId xmlns:p14="http://schemas.microsoft.com/office/powerpoint/2010/main" val="418955756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dirty="0" smtClean="0"/>
              <a:t>DAGLI ORIENTAMENTI TRIENNALI</a:t>
            </a:r>
            <a:endParaRPr lang="it-IT" dirty="0"/>
          </a:p>
        </p:txBody>
      </p:sp>
      <p:sp>
        <p:nvSpPr>
          <p:cNvPr id="3" name="Segnaposto contenuto 2"/>
          <p:cNvSpPr>
            <a:spLocks noGrp="1"/>
          </p:cNvSpPr>
          <p:nvPr>
            <p:ph idx="1"/>
          </p:nvPr>
        </p:nvSpPr>
        <p:spPr/>
        <p:txBody>
          <a:bodyPr>
            <a:noAutofit/>
          </a:bodyPr>
          <a:lstStyle/>
          <a:p>
            <a:pPr marL="0" indent="0">
              <a:buNone/>
            </a:pPr>
            <a:r>
              <a:rPr lang="it-IT" sz="2100" dirty="0" smtClean="0">
                <a:latin typeface="Kozuka Gothic Pr6N B" pitchFamily="34" charset="-128"/>
                <a:ea typeface="Kozuka Gothic Pr6N B" pitchFamily="34" charset="-128"/>
              </a:rPr>
              <a:t>Il </a:t>
            </a:r>
            <a:r>
              <a:rPr lang="it-IT" sz="2100" dirty="0">
                <a:latin typeface="Kozuka Gothic Pr6N B" pitchFamily="34" charset="-128"/>
                <a:ea typeface="Kozuka Gothic Pr6N B" pitchFamily="34" charset="-128"/>
              </a:rPr>
              <a:t>primo anno del triennio si proietta, in particolare, sull’interiorità, che va custodita per far maturare un atteggiamento di fiducia nel Signore. La fede è un </a:t>
            </a:r>
            <a:r>
              <a:rPr lang="it-IT" sz="2100" i="1" dirty="0">
                <a:latin typeface="Kozuka Gothic Pr6N B" pitchFamily="34" charset="-128"/>
                <a:ea typeface="Kozuka Gothic Pr6N B" pitchFamily="34" charset="-128"/>
              </a:rPr>
              <a:t>dono</a:t>
            </a:r>
            <a:r>
              <a:rPr lang="it-IT" sz="2100" dirty="0">
                <a:latin typeface="Kozuka Gothic Pr6N B" pitchFamily="34" charset="-128"/>
                <a:ea typeface="Kozuka Gothic Pr6N B" pitchFamily="34" charset="-128"/>
              </a:rPr>
              <a:t> di Dio che non smette mai di cercare </a:t>
            </a:r>
            <a:r>
              <a:rPr lang="it-IT" sz="2100" dirty="0" smtClean="0">
                <a:latin typeface="Kozuka Gothic Pr6N B" pitchFamily="34" charset="-128"/>
                <a:ea typeface="Kozuka Gothic Pr6N B" pitchFamily="34" charset="-128"/>
              </a:rPr>
              <a:t>l’uomo </a:t>
            </a:r>
            <a:r>
              <a:rPr lang="it-IT" sz="2100" dirty="0">
                <a:latin typeface="Kozuka Gothic Pr6N B" pitchFamily="34" charset="-128"/>
                <a:ea typeface="Kozuka Gothic Pr6N B" pitchFamily="34" charset="-128"/>
              </a:rPr>
              <a:t>e che esige una risposta libera e coraggiosa. La </a:t>
            </a:r>
            <a:r>
              <a:rPr lang="it-IT" sz="2100" i="1" dirty="0">
                <a:latin typeface="Kozuka Gothic Pr6N B" pitchFamily="34" charset="-128"/>
                <a:ea typeface="Kozuka Gothic Pr6N B" pitchFamily="34" charset="-128"/>
              </a:rPr>
              <a:t>vocazione</a:t>
            </a:r>
            <a:r>
              <a:rPr lang="it-IT" sz="2100" dirty="0">
                <a:latin typeface="Kozuka Gothic Pr6N B" pitchFamily="34" charset="-128"/>
                <a:ea typeface="Kozuka Gothic Pr6N B" pitchFamily="34" charset="-128"/>
              </a:rPr>
              <a:t> alla santità, alla quale tutti siamo chiamati, si traduce così in una risposta improntata alla generosità, spesa per l’evangelizzazione. Occorre continuare a riflettere sulle forme e le strade possibili per un’educazione volta a suscitare, alimentare, sostenere la ricerca di Dio che accompagna gli uomini e le donne, i giovani e i ragazzi di oggi</a:t>
            </a:r>
            <a:r>
              <a:rPr lang="it-IT" sz="2100" dirty="0" smtClean="0">
                <a:latin typeface="Kozuka Gothic Pr6N B" pitchFamily="34" charset="-128"/>
                <a:ea typeface="Kozuka Gothic Pr6N B" pitchFamily="34" charset="-128"/>
              </a:rPr>
              <a:t>.</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chemeClr val="bg1">
              <a:alpha val="74902"/>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t>LINEE UNITARIE</a:t>
            </a:r>
            <a:endParaRPr lang="it-IT" sz="2800" dirty="0"/>
          </a:p>
        </p:txBody>
      </p:sp>
    </p:spTree>
    <p:extLst>
      <p:ext uri="{BB962C8B-B14F-4D97-AF65-F5344CB8AC3E}">
        <p14:creationId xmlns:p14="http://schemas.microsoft.com/office/powerpoint/2010/main" val="1080628765"/>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PRIMA FASE - LA SALITA</a:t>
            </a:r>
            <a:endParaRPr lang="it-IT" sz="5400" dirty="0"/>
          </a:p>
        </p:txBody>
      </p:sp>
      <p:sp>
        <p:nvSpPr>
          <p:cNvPr id="3" name="Segnaposto contenuto 2"/>
          <p:cNvSpPr>
            <a:spLocks noGrp="1"/>
          </p:cNvSpPr>
          <p:nvPr>
            <p:ph idx="1"/>
          </p:nvPr>
        </p:nvSpPr>
        <p:spPr/>
        <p:txBody>
          <a:bodyPr anchor="ctr">
            <a:normAutofit/>
          </a:bodyPr>
          <a:lstStyle/>
          <a:p>
            <a:pPr marL="0" indent="0" algn="ctr">
              <a:buNone/>
            </a:pPr>
            <a:r>
              <a:rPr lang="it-IT" sz="4400" i="1" dirty="0" smtClean="0"/>
              <a:t>«Egli </a:t>
            </a:r>
            <a:r>
              <a:rPr lang="it-IT" sz="4400" i="1" dirty="0"/>
              <a:t>gettato via il </a:t>
            </a:r>
            <a:r>
              <a:rPr lang="it-IT" sz="4400" i="1" dirty="0" smtClean="0"/>
              <a:t>mantello»</a:t>
            </a:r>
            <a:endParaRPr lang="it-IT" sz="44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126806743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PRIMA FASE - LA SALITA - 1</a:t>
            </a:r>
            <a:endParaRPr lang="it-IT" sz="5400" dirty="0"/>
          </a:p>
        </p:txBody>
      </p:sp>
      <p:sp>
        <p:nvSpPr>
          <p:cNvPr id="3" name="Segnaposto contenuto 2"/>
          <p:cNvSpPr>
            <a:spLocks noGrp="1"/>
          </p:cNvSpPr>
          <p:nvPr>
            <p:ph idx="1"/>
          </p:nvPr>
        </p:nvSpPr>
        <p:spPr/>
        <p:txBody>
          <a:bodyPr>
            <a:normAutofit/>
          </a:bodyPr>
          <a:lstStyle/>
          <a:p>
            <a:r>
              <a:rPr lang="it-IT" sz="2000" dirty="0"/>
              <a:t>I ragazzi, in questa prima fase dell’anno, si impegneranno a ricercare che cosa caratterizza la loro vita, le amicizie significative, le scelte che ogni giorno sono chiamati a compiere. Proveranno così a raccontare la loro storia di piccoli chiamati alla sequela di Gesù e scelgono di eliminare cosa può ostacolare questo incontro. Si prepareranno, insomma a partire.</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1541419382"/>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PRIMA FASE - LA SALITA - 2</a:t>
            </a:r>
            <a:endParaRPr lang="it-IT" sz="5400" dirty="0"/>
          </a:p>
        </p:txBody>
      </p:sp>
      <p:sp>
        <p:nvSpPr>
          <p:cNvPr id="3" name="Segnaposto contenuto 2"/>
          <p:cNvSpPr>
            <a:spLocks noGrp="1"/>
          </p:cNvSpPr>
          <p:nvPr>
            <p:ph idx="1"/>
          </p:nvPr>
        </p:nvSpPr>
        <p:spPr/>
        <p:txBody>
          <a:bodyPr>
            <a:normAutofit/>
          </a:bodyPr>
          <a:lstStyle/>
          <a:p>
            <a:r>
              <a:rPr lang="it-IT" sz="2400" dirty="0"/>
              <a:t>Nel </a:t>
            </a:r>
            <a:r>
              <a:rPr lang="it-IT" sz="2400" b="1" dirty="0"/>
              <a:t>mese del ciao</a:t>
            </a:r>
            <a:r>
              <a:rPr lang="it-IT" sz="2400" dirty="0"/>
              <a:t>, scopriranno la bellezza dell’appartenenza al gruppo dell’ACR, proveranno a riscoprire le motivazioni della loro adesione a questa associazione, si impegneranno a verificare quanto e come i loro coetanei li aiutano a vivere in pienezza l’incontro con il Signore Gesù. Sceglieranno ancora una volta di andare insieme incontro al Signore.</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1556042620"/>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PRIMA FASE - LA SALITA - 3</a:t>
            </a:r>
            <a:endParaRPr lang="it-IT" sz="5400" dirty="0"/>
          </a:p>
        </p:txBody>
      </p:sp>
      <p:sp>
        <p:nvSpPr>
          <p:cNvPr id="3" name="Segnaposto contenuto 2"/>
          <p:cNvSpPr>
            <a:spLocks noGrp="1"/>
          </p:cNvSpPr>
          <p:nvPr>
            <p:ph idx="1"/>
          </p:nvPr>
        </p:nvSpPr>
        <p:spPr/>
        <p:txBody>
          <a:bodyPr>
            <a:normAutofit/>
          </a:bodyPr>
          <a:lstStyle/>
          <a:p>
            <a:r>
              <a:rPr lang="it-IT" sz="2400" dirty="0"/>
              <a:t>Nel </a:t>
            </a:r>
            <a:r>
              <a:rPr lang="it-IT" sz="2400" b="1" dirty="0"/>
              <a:t>primo tempo di catechesi, </a:t>
            </a:r>
            <a:r>
              <a:rPr lang="it-IT" sz="2400" dirty="0"/>
              <a:t>a partire dalla scoperta del loro nome, i ragazzi si soffermano su chi è Gesù nella loro vita, come lo chiamano, perché ricercano la sua compagnia. Scegliere di seguire il Signore presuppone la sua conoscenza e il desiderio di voler vivere con lui e per lui. Si impegnano a camminare e si dispongono con disponibilità a seguire i suoi passi.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2353990284"/>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dirty="0"/>
              <a:t>Atteggiamento prevalente: DISPONIBILIT</a:t>
            </a:r>
            <a:r>
              <a:rPr lang="it-IT" sz="2800" b="1" dirty="0">
                <a:latin typeface="Hand Of Sean" pitchFamily="2" charset="-128"/>
              </a:rPr>
              <a:t>À</a:t>
            </a:r>
            <a:endParaRPr lang="it-IT" b="1" dirty="0">
              <a:latin typeface="Hand Of Sean" pitchFamily="2" charset="-128"/>
            </a:endParaRPr>
          </a:p>
        </p:txBody>
      </p:sp>
      <p:sp>
        <p:nvSpPr>
          <p:cNvPr id="3" name="Segnaposto contenuto 2"/>
          <p:cNvSpPr>
            <a:spLocks noGrp="1"/>
          </p:cNvSpPr>
          <p:nvPr>
            <p:ph idx="1"/>
          </p:nvPr>
        </p:nvSpPr>
        <p:spPr/>
        <p:txBody>
          <a:bodyPr>
            <a:noAutofit/>
          </a:bodyPr>
          <a:lstStyle/>
          <a:p>
            <a:r>
              <a:rPr lang="it-IT" sz="2400" b="1" dirty="0"/>
              <a:t>Disponibilità</a:t>
            </a:r>
            <a:r>
              <a:rPr lang="it-IT" sz="2400" dirty="0"/>
              <a:t> è la capacità di accogliere la buona notizia che ci apre le porte della salvezza.</a:t>
            </a:r>
          </a:p>
          <a:p>
            <a:r>
              <a:rPr lang="it-IT" sz="2400" dirty="0"/>
              <a:t>Solo chi è disponibile può scegliere di seguire Cristo </a:t>
            </a:r>
            <a:r>
              <a:rPr lang="it-IT" sz="2400" dirty="0" err="1"/>
              <a:t>perchè</a:t>
            </a:r>
            <a:r>
              <a:rPr lang="it-IT" sz="2400" dirty="0"/>
              <a:t> riesce a mettersi totalmente nelle sue mani accettando di lasciarsi cambiare, modellare, di lasciarsi stravolgere la vita da Lui.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133028711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SECONDA FASE - LA SOSTA </a:t>
            </a:r>
            <a:r>
              <a:rPr lang="it-IT" sz="3600" dirty="0" smtClean="0"/>
              <a:t>(il rifugio)</a:t>
            </a:r>
            <a:endParaRPr lang="it-IT" sz="5400" dirty="0"/>
          </a:p>
        </p:txBody>
      </p:sp>
      <p:sp>
        <p:nvSpPr>
          <p:cNvPr id="3" name="Segnaposto contenuto 2"/>
          <p:cNvSpPr>
            <a:spLocks noGrp="1"/>
          </p:cNvSpPr>
          <p:nvPr>
            <p:ph idx="1"/>
          </p:nvPr>
        </p:nvSpPr>
        <p:spPr/>
        <p:txBody>
          <a:bodyPr anchor="ctr">
            <a:normAutofit/>
          </a:bodyPr>
          <a:lstStyle/>
          <a:p>
            <a:pPr marL="0" indent="0" algn="ctr">
              <a:buNone/>
            </a:pPr>
            <a:r>
              <a:rPr lang="it-IT" sz="4400" i="1" dirty="0" smtClean="0"/>
              <a:t>«Cosa </a:t>
            </a:r>
            <a:r>
              <a:rPr lang="it-IT" sz="4400" i="1" dirty="0"/>
              <a:t>vuoi che io ti </a:t>
            </a:r>
            <a:r>
              <a:rPr lang="it-IT" sz="4400" i="1" dirty="0" smtClean="0"/>
              <a:t>faccia»</a:t>
            </a:r>
            <a:endParaRPr lang="it-IT" sz="44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182011906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SECONDA FASE - LA SOSTA - 1</a:t>
            </a:r>
            <a:endParaRPr lang="it-IT" sz="5400" dirty="0"/>
          </a:p>
        </p:txBody>
      </p:sp>
      <p:sp>
        <p:nvSpPr>
          <p:cNvPr id="3" name="Segnaposto contenuto 2"/>
          <p:cNvSpPr>
            <a:spLocks noGrp="1"/>
          </p:cNvSpPr>
          <p:nvPr>
            <p:ph idx="1"/>
          </p:nvPr>
        </p:nvSpPr>
        <p:spPr/>
        <p:txBody>
          <a:bodyPr>
            <a:normAutofit/>
          </a:bodyPr>
          <a:lstStyle/>
          <a:p>
            <a:r>
              <a:rPr lang="it-IT" sz="2400" dirty="0"/>
              <a:t>Una volta che si è scelto di andare incontro al Signore Gesù, si è anche pronti ad accogliere quanto di bello e di unico il Maestro vuole donare alla nostra storia. Nel cammino dietro di Lui, è importante </a:t>
            </a:r>
            <a:r>
              <a:rPr lang="it-IT" sz="2400" i="1" dirty="0"/>
              <a:t>fermarsi </a:t>
            </a:r>
            <a:r>
              <a:rPr lang="it-IT" sz="2400" dirty="0"/>
              <a:t>per discernere le domande più significative e che danno senso alle nostre storie.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82151890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SECONDA FASE - LA SOSTA - 2</a:t>
            </a:r>
            <a:endParaRPr lang="it-IT" sz="5400" dirty="0"/>
          </a:p>
        </p:txBody>
      </p:sp>
      <p:sp>
        <p:nvSpPr>
          <p:cNvPr id="3" name="Segnaposto contenuto 2"/>
          <p:cNvSpPr>
            <a:spLocks noGrp="1"/>
          </p:cNvSpPr>
          <p:nvPr>
            <p:ph idx="1"/>
          </p:nvPr>
        </p:nvSpPr>
        <p:spPr/>
        <p:txBody>
          <a:bodyPr>
            <a:normAutofit/>
          </a:bodyPr>
          <a:lstStyle/>
          <a:p>
            <a:r>
              <a:rPr lang="it-IT" sz="2400" dirty="0"/>
              <a:t>Nel </a:t>
            </a:r>
            <a:r>
              <a:rPr lang="it-IT" sz="2400" b="1" dirty="0"/>
              <a:t>mese della pace</a:t>
            </a:r>
            <a:r>
              <a:rPr lang="it-IT" sz="2400" dirty="0"/>
              <a:t> i ragazzi si impegneranno a volgere lo sguardo intorno a loro per cercare ciò che non li aiuta ad essere nella loro vita testimoni autentici di gioia e di amore,  e chiedere al Signore Gesù ciò che invece può renderli costruttori  di pace nelle città che abitano.</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45559213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SECONDA FASE - LA SOSTA - 3</a:t>
            </a:r>
            <a:endParaRPr lang="it-IT" sz="5400" dirty="0"/>
          </a:p>
        </p:txBody>
      </p:sp>
      <p:sp>
        <p:nvSpPr>
          <p:cNvPr id="3" name="Segnaposto contenuto 2"/>
          <p:cNvSpPr>
            <a:spLocks noGrp="1"/>
          </p:cNvSpPr>
          <p:nvPr>
            <p:ph idx="1"/>
          </p:nvPr>
        </p:nvSpPr>
        <p:spPr/>
        <p:txBody>
          <a:bodyPr>
            <a:normAutofit/>
          </a:bodyPr>
          <a:lstStyle/>
          <a:p>
            <a:r>
              <a:rPr lang="it-IT" sz="2400" dirty="0"/>
              <a:t>Nel </a:t>
            </a:r>
            <a:r>
              <a:rPr lang="it-IT" sz="2400" b="1" dirty="0"/>
              <a:t>secondo tempo di catechesi</a:t>
            </a:r>
            <a:r>
              <a:rPr lang="it-IT" sz="2400" dirty="0"/>
              <a:t>, aiutati dal tempo liturgico della Quaresima, dovranno imparare a scegliere ciò che può rendere la loro vita unica e originale. Si impegneranno così a vivere pienamente quanto richiesto e a rispondere con prontezza all’invito del Signore Gesù a rendere pienamente vere e luminose le nostre esistenze.</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1161001198"/>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300" dirty="0"/>
              <a:t>Atteggiamento prevalente: </a:t>
            </a:r>
            <a:r>
              <a:rPr lang="it-IT" sz="4300" dirty="0" smtClean="0"/>
              <a:t>DISCERNIMENTO</a:t>
            </a:r>
            <a:endParaRPr lang="it-IT" sz="4300" b="1" dirty="0">
              <a:latin typeface="Hand Of Sean" pitchFamily="2" charset="-128"/>
            </a:endParaRPr>
          </a:p>
        </p:txBody>
      </p:sp>
      <p:sp>
        <p:nvSpPr>
          <p:cNvPr id="3" name="Segnaposto contenuto 2"/>
          <p:cNvSpPr>
            <a:spLocks noGrp="1"/>
          </p:cNvSpPr>
          <p:nvPr>
            <p:ph idx="1"/>
          </p:nvPr>
        </p:nvSpPr>
        <p:spPr/>
        <p:txBody>
          <a:bodyPr>
            <a:noAutofit/>
          </a:bodyPr>
          <a:lstStyle/>
          <a:p>
            <a:r>
              <a:rPr lang="it-IT" sz="2400" b="1" dirty="0"/>
              <a:t>Discernimento</a:t>
            </a:r>
            <a:r>
              <a:rPr lang="it-IT" sz="2400" dirty="0"/>
              <a:t> è comprendere qual è il progetto d’amore per la nostra vita e chiedere al Signore la forza e il coraggio per impegnarsi a realizzarlo. È sapere di non essere soli in questo cammino ma affidarsi alla volontà del Padre che pensa e vuole per noi solo il bene </a:t>
            </a:r>
            <a:r>
              <a:rPr lang="it-IT" sz="2400" i="1" dirty="0"/>
              <a:t>(cosa vuoi che io ti faccia?)</a:t>
            </a:r>
            <a:endParaRPr lang="it-IT" sz="24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318574198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smtClean="0"/>
              <a:t>DAL DOCUMENTO FINALE DELLA XIV ASSEMBLEA NAZIONALE, I,1</a:t>
            </a:r>
            <a:endParaRPr lang="it-IT" sz="3200" dirty="0"/>
          </a:p>
        </p:txBody>
      </p:sp>
      <p:sp>
        <p:nvSpPr>
          <p:cNvPr id="3" name="Segnaposto contenuto 2"/>
          <p:cNvSpPr>
            <a:spLocks noGrp="1"/>
          </p:cNvSpPr>
          <p:nvPr>
            <p:ph idx="1"/>
          </p:nvPr>
        </p:nvSpPr>
        <p:spPr/>
        <p:txBody>
          <a:bodyPr>
            <a:normAutofit fontScale="92500"/>
          </a:bodyPr>
          <a:lstStyle/>
          <a:p>
            <a:pPr marL="0" indent="0">
              <a:buNone/>
            </a:pPr>
            <a:r>
              <a:rPr lang="it-IT" sz="2400" dirty="0"/>
              <a:t>La fede è  dono di un Dio che non smette mai di cercare l’uomo. Occorre continuare a riflettere sulle forme e le strade possibili per un’educazione volta a suscitare, alimentare, sostenere la ricerca di Dio che accompagna gli uomini e le donne, i giovani e i ragazzi di oggi, per far maturare in essi una fede incarnata: una fede che susciti stili di vita improntati all’insegnamento evangelico, che generi vocazioni alla responsabilità, che si traduca in forme contagiose di impegno, capaci di “fare opinione”, di cambiare in meglio il nostro tempo.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chemeClr val="bg1">
              <a:alpha val="74902"/>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t>LINEE UNITARIE</a:t>
            </a:r>
            <a:endParaRPr lang="it-IT" sz="2800" dirty="0"/>
          </a:p>
        </p:txBody>
      </p:sp>
    </p:spTree>
    <p:extLst>
      <p:ext uri="{BB962C8B-B14F-4D97-AF65-F5344CB8AC3E}">
        <p14:creationId xmlns:p14="http://schemas.microsoft.com/office/powerpoint/2010/main" val="2114165782"/>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TERZA FASE - L’INCONTRO</a:t>
            </a:r>
            <a:endParaRPr lang="it-IT" sz="5400" dirty="0"/>
          </a:p>
        </p:txBody>
      </p:sp>
      <p:sp>
        <p:nvSpPr>
          <p:cNvPr id="3" name="Segnaposto contenuto 2"/>
          <p:cNvSpPr>
            <a:spLocks noGrp="1"/>
          </p:cNvSpPr>
          <p:nvPr>
            <p:ph idx="1"/>
          </p:nvPr>
        </p:nvSpPr>
        <p:spPr/>
        <p:txBody>
          <a:bodyPr anchor="ctr">
            <a:normAutofit/>
          </a:bodyPr>
          <a:lstStyle/>
          <a:p>
            <a:pPr marL="0" indent="0" algn="ctr">
              <a:buNone/>
            </a:pPr>
            <a:r>
              <a:rPr lang="it-IT" sz="4400" i="1" dirty="0" smtClean="0"/>
              <a:t>«</a:t>
            </a:r>
            <a:r>
              <a:rPr lang="it-IT" sz="4400" i="1" dirty="0"/>
              <a:t>Che io veda di nuovo</a:t>
            </a:r>
            <a:r>
              <a:rPr lang="it-IT" sz="4400" i="1" dirty="0" smtClean="0"/>
              <a:t>»</a:t>
            </a:r>
            <a:endParaRPr lang="it-IT" sz="44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560427866"/>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t>TERZA FASE - L’INCONTRO - 1</a:t>
            </a:r>
            <a:endParaRPr lang="it-IT" sz="4300" b="1" dirty="0">
              <a:latin typeface="Hand Of Sean" pitchFamily="2" charset="-128"/>
            </a:endParaRPr>
          </a:p>
        </p:txBody>
      </p:sp>
      <p:sp>
        <p:nvSpPr>
          <p:cNvPr id="3" name="Segnaposto contenuto 2"/>
          <p:cNvSpPr>
            <a:spLocks noGrp="1"/>
          </p:cNvSpPr>
          <p:nvPr>
            <p:ph idx="1"/>
          </p:nvPr>
        </p:nvSpPr>
        <p:spPr/>
        <p:txBody>
          <a:bodyPr>
            <a:noAutofit/>
          </a:bodyPr>
          <a:lstStyle/>
          <a:p>
            <a:r>
              <a:rPr lang="it-IT" sz="2400" dirty="0"/>
              <a:t>L’incontro con Gesù ci porta in cima. Ci fa vedere dall’alto la grandezza del suo amore per ciascuno e per tutti. Tutto quello che il nostro cuore è capace di desiderare e che è il bene per noi, il Signore Gesù ce lo concede.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2159324032"/>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t>TERZA FASE - L’INCONTRO - 2</a:t>
            </a:r>
            <a:endParaRPr lang="it-IT" sz="4300" b="1" dirty="0">
              <a:latin typeface="Hand Of Sean" pitchFamily="2" charset="-128"/>
            </a:endParaRPr>
          </a:p>
        </p:txBody>
      </p:sp>
      <p:sp>
        <p:nvSpPr>
          <p:cNvPr id="3" name="Segnaposto contenuto 2"/>
          <p:cNvSpPr>
            <a:spLocks noGrp="1"/>
          </p:cNvSpPr>
          <p:nvPr>
            <p:ph idx="1"/>
          </p:nvPr>
        </p:nvSpPr>
        <p:spPr/>
        <p:txBody>
          <a:bodyPr>
            <a:noAutofit/>
          </a:bodyPr>
          <a:lstStyle/>
          <a:p>
            <a:r>
              <a:rPr lang="it-IT" sz="2400" dirty="0"/>
              <a:t>Nel </a:t>
            </a:r>
            <a:r>
              <a:rPr lang="it-IT" sz="2400" b="1" dirty="0"/>
              <a:t>terzo tempo di catechesi</a:t>
            </a:r>
            <a:r>
              <a:rPr lang="it-IT" sz="2400" dirty="0"/>
              <a:t> il tempo di Pasqua può aiutare i ragazzi a vivere la bellezza dell’incontro rinnovato con il Signore Risorto. La gioia della sua resurrezione dona alla vita dei ragazzi quella marcia in più che li porta a </a:t>
            </a:r>
            <a:r>
              <a:rPr lang="it-IT" sz="2400" dirty="0" err="1"/>
              <a:t>riconoscerLo</a:t>
            </a:r>
            <a:r>
              <a:rPr lang="it-IT" sz="2400" dirty="0"/>
              <a:t> e a fare esperienza ogni giorno della sua presenza che salva e libera.</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380846030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000" dirty="0" smtClean="0"/>
              <a:t>TERZA FASE - L’INCONTRO - 3</a:t>
            </a:r>
            <a:endParaRPr lang="it-IT" sz="4300" b="1" dirty="0">
              <a:latin typeface="Hand Of Sean" pitchFamily="2" charset="-128"/>
            </a:endParaRPr>
          </a:p>
        </p:txBody>
      </p:sp>
      <p:sp>
        <p:nvSpPr>
          <p:cNvPr id="3" name="Segnaposto contenuto 2"/>
          <p:cNvSpPr>
            <a:spLocks noGrp="1"/>
          </p:cNvSpPr>
          <p:nvPr>
            <p:ph idx="1"/>
          </p:nvPr>
        </p:nvSpPr>
        <p:spPr/>
        <p:txBody>
          <a:bodyPr>
            <a:noAutofit/>
          </a:bodyPr>
          <a:lstStyle/>
          <a:p>
            <a:r>
              <a:rPr lang="it-IT" sz="2400" dirty="0"/>
              <a:t>Nel </a:t>
            </a:r>
            <a:r>
              <a:rPr lang="it-IT" sz="2400" b="1" dirty="0"/>
              <a:t>mese degli incontri</a:t>
            </a:r>
            <a:r>
              <a:rPr lang="it-IT" sz="2400" dirty="0"/>
              <a:t> i ragazzi individueranno alcune situazioni particolarmente significative e importanti presenti nella loro realtà che rendono presente e attuale la scelta di molti di seguire il Signore.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3882643297"/>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300" dirty="0"/>
              <a:t>Atteggiamento prevalente: </a:t>
            </a:r>
            <a:r>
              <a:rPr lang="it-IT" sz="4300" dirty="0" smtClean="0"/>
              <a:t>CONDIVISIONE</a:t>
            </a:r>
            <a:endParaRPr lang="it-IT" sz="4300" b="1" dirty="0">
              <a:latin typeface="Hand Of Sean" pitchFamily="2" charset="-128"/>
            </a:endParaRPr>
          </a:p>
        </p:txBody>
      </p:sp>
      <p:sp>
        <p:nvSpPr>
          <p:cNvPr id="3" name="Segnaposto contenuto 2"/>
          <p:cNvSpPr>
            <a:spLocks noGrp="1"/>
          </p:cNvSpPr>
          <p:nvPr>
            <p:ph idx="1"/>
          </p:nvPr>
        </p:nvSpPr>
        <p:spPr/>
        <p:txBody>
          <a:bodyPr>
            <a:noAutofit/>
          </a:bodyPr>
          <a:lstStyle/>
          <a:p>
            <a:r>
              <a:rPr lang="it-IT" sz="2400" b="1" dirty="0"/>
              <a:t>Condivisione</a:t>
            </a:r>
            <a:r>
              <a:rPr lang="it-IT" sz="2400" dirty="0"/>
              <a:t> è la scelta di fidarsi, senza alcuna apparente certezza, dell'altro, di Gesù, per vivere un esperienza d'amore vero. È accettare di seguirlo, liberamente, per amore di ciò che ci ha donato.</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4119775411"/>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QUARTA FASE - LA DISCESA </a:t>
            </a:r>
            <a:r>
              <a:rPr lang="it-IT" sz="2000" dirty="0" smtClean="0"/>
              <a:t>(LA CASA - IL MONDO)</a:t>
            </a:r>
            <a:endParaRPr lang="it-IT" sz="2000" dirty="0"/>
          </a:p>
        </p:txBody>
      </p:sp>
      <p:sp>
        <p:nvSpPr>
          <p:cNvPr id="3" name="Segnaposto contenuto 2"/>
          <p:cNvSpPr>
            <a:spLocks noGrp="1"/>
          </p:cNvSpPr>
          <p:nvPr>
            <p:ph idx="1"/>
          </p:nvPr>
        </p:nvSpPr>
        <p:spPr/>
        <p:txBody>
          <a:bodyPr anchor="ctr">
            <a:normAutofit/>
          </a:bodyPr>
          <a:lstStyle/>
          <a:p>
            <a:pPr marL="0" indent="0" algn="ctr">
              <a:buNone/>
            </a:pPr>
            <a:r>
              <a:rPr lang="it-IT" sz="4000" i="1" dirty="0" smtClean="0"/>
              <a:t>«</a:t>
            </a:r>
            <a:r>
              <a:rPr lang="it-IT" sz="4000" i="1" dirty="0"/>
              <a:t>E prese a seguirlo per la strada</a:t>
            </a:r>
            <a:r>
              <a:rPr lang="it-IT" sz="4000" i="1" dirty="0" smtClean="0"/>
              <a:t>»</a:t>
            </a:r>
            <a:endParaRPr lang="it-IT" sz="40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20729579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800" dirty="0" smtClean="0"/>
              <a:t>QUARTA FASE - LA DISCESA - </a:t>
            </a:r>
            <a:r>
              <a:rPr lang="it-IT" sz="4800" dirty="0"/>
              <a:t>1</a:t>
            </a:r>
            <a:endParaRPr lang="it-IT" sz="4800" b="1" dirty="0">
              <a:latin typeface="Hand Of Sean" pitchFamily="2" charset="-128"/>
            </a:endParaRPr>
          </a:p>
        </p:txBody>
      </p:sp>
      <p:sp>
        <p:nvSpPr>
          <p:cNvPr id="3" name="Segnaposto contenuto 2"/>
          <p:cNvSpPr>
            <a:spLocks noGrp="1"/>
          </p:cNvSpPr>
          <p:nvPr>
            <p:ph idx="1"/>
          </p:nvPr>
        </p:nvSpPr>
        <p:spPr/>
        <p:txBody>
          <a:bodyPr>
            <a:noAutofit/>
          </a:bodyPr>
          <a:lstStyle/>
          <a:p>
            <a:r>
              <a:rPr lang="it-IT" sz="2400" dirty="0"/>
              <a:t>L’incontro con il Maestro cambia davvero la vita, la rende nuova e capace di conversione.</a:t>
            </a:r>
          </a:p>
          <a:p>
            <a:r>
              <a:rPr lang="it-IT" sz="2400" dirty="0"/>
              <a:t>Quanto vissuto in vetta non può rimanere solo una bella esperienza, da ricordare e da scrivere nei diari, ma è la nostra vita che va raccontata perché il Signore Gesù ci ha incontrati, è stato con noi e ci ha inviati ad andare nel mondo.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340900511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800" dirty="0" smtClean="0"/>
              <a:t>QUARTA FASE - LA DISCESA - 2</a:t>
            </a:r>
            <a:endParaRPr lang="it-IT" sz="4800" b="1" dirty="0">
              <a:latin typeface="Hand Of Sean" pitchFamily="2" charset="-128"/>
            </a:endParaRPr>
          </a:p>
        </p:txBody>
      </p:sp>
      <p:sp>
        <p:nvSpPr>
          <p:cNvPr id="3" name="Segnaposto contenuto 2"/>
          <p:cNvSpPr>
            <a:spLocks noGrp="1"/>
          </p:cNvSpPr>
          <p:nvPr>
            <p:ph idx="1"/>
          </p:nvPr>
        </p:nvSpPr>
        <p:spPr/>
        <p:txBody>
          <a:bodyPr>
            <a:noAutofit/>
          </a:bodyPr>
          <a:lstStyle/>
          <a:p>
            <a:r>
              <a:rPr lang="it-IT" sz="2400" dirty="0"/>
              <a:t>I ragazzi, </a:t>
            </a:r>
            <a:r>
              <a:rPr lang="it-IT" sz="2400" b="1" dirty="0"/>
              <a:t>nel TEE</a:t>
            </a:r>
            <a:r>
              <a:rPr lang="it-IT" sz="2400" dirty="0"/>
              <a:t>, potranno riflettere sulle modalità e sui luoghi in cui possono impegnarsi a seguire Gesù. Individueranno ambiti preferenziali di impegno e modalità concrete per potersi allenare a stare al passo con il Maestro. Il campo scuola potrà essere l’occasione per approfondire l’ambientazione della montagna come esperienza possibile di sequela che trova la sua forza e il suo presupposto nell’incontro con Gesù.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107732198"/>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4300" dirty="0"/>
              <a:t>Atteggiamento prevalente: </a:t>
            </a:r>
            <a:r>
              <a:rPr lang="it-IT" sz="4300" dirty="0" smtClean="0"/>
              <a:t>ACCOGLIENZA</a:t>
            </a:r>
            <a:endParaRPr lang="it-IT" sz="4300" b="1" dirty="0">
              <a:latin typeface="Hand Of Sean" pitchFamily="2" charset="-128"/>
            </a:endParaRPr>
          </a:p>
        </p:txBody>
      </p:sp>
      <p:sp>
        <p:nvSpPr>
          <p:cNvPr id="3" name="Segnaposto contenuto 2"/>
          <p:cNvSpPr>
            <a:spLocks noGrp="1"/>
          </p:cNvSpPr>
          <p:nvPr>
            <p:ph idx="1"/>
          </p:nvPr>
        </p:nvSpPr>
        <p:spPr/>
        <p:txBody>
          <a:bodyPr>
            <a:noAutofit/>
          </a:bodyPr>
          <a:lstStyle/>
          <a:p>
            <a:r>
              <a:rPr lang="it-IT" sz="2400" b="1" dirty="0"/>
              <a:t>Accoglienza</a:t>
            </a:r>
            <a:r>
              <a:rPr lang="it-IT" sz="2400" dirty="0"/>
              <a:t> è vivere la propria vita accettando se stessi nell'ottica della Santità, è vivere la sequela di Cristo con la gioia di camminare insieme al prossimo, nonostante tutte le differenze, verso la felicità vera. Solo nell'accoglienza si decide definitivamente per il Vangelo.</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400" dirty="0" smtClean="0">
                <a:solidFill>
                  <a:schemeClr val="bg1"/>
                </a:solidFill>
              </a:rPr>
              <a:t>LE FASI</a:t>
            </a:r>
            <a:endParaRPr lang="it-IT" sz="2400" dirty="0">
              <a:solidFill>
                <a:schemeClr val="bg1"/>
              </a:solidFill>
            </a:endParaRPr>
          </a:p>
        </p:txBody>
      </p:sp>
    </p:spTree>
    <p:extLst>
      <p:ext uri="{BB962C8B-B14F-4D97-AF65-F5344CB8AC3E}">
        <p14:creationId xmlns:p14="http://schemas.microsoft.com/office/powerpoint/2010/main" val="3036709714"/>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23478"/>
            <a:ext cx="8064896" cy="4896544"/>
          </a:xfrm>
          <a:solidFill>
            <a:srgbClr val="FF0000">
              <a:alpha val="74902"/>
            </a:srgbClr>
          </a:solidFill>
        </p:spPr>
        <p:txBody>
          <a:bodyPr>
            <a:noAutofit/>
          </a:bodyPr>
          <a:lstStyle/>
          <a:p>
            <a:pPr lvl="0"/>
            <a:r>
              <a:rPr lang="it-IT" sz="8000" dirty="0" smtClean="0">
                <a:solidFill>
                  <a:schemeClr val="bg1"/>
                </a:solidFill>
              </a:rPr>
              <a:t>L’INIZIATIVA ANNUALE</a:t>
            </a:r>
            <a:endParaRPr lang="it-IT" sz="8000" dirty="0">
              <a:solidFill>
                <a:schemeClr val="bg1"/>
              </a:solidFill>
            </a:endParaRPr>
          </a:p>
        </p:txBody>
      </p:sp>
    </p:spTree>
    <p:extLst>
      <p:ext uri="{BB962C8B-B14F-4D97-AF65-F5344CB8AC3E}">
        <p14:creationId xmlns:p14="http://schemas.microsoft.com/office/powerpoint/2010/main" val="230976808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smtClean="0"/>
              <a:t>DAL DOCUMENTO FINALE DELLA XIV ASSEMBLEA NAZIONALE, I,1</a:t>
            </a:r>
            <a:endParaRPr lang="it-IT" sz="3200" dirty="0"/>
          </a:p>
        </p:txBody>
      </p:sp>
      <p:sp>
        <p:nvSpPr>
          <p:cNvPr id="3" name="Segnaposto contenuto 2"/>
          <p:cNvSpPr>
            <a:spLocks noGrp="1"/>
          </p:cNvSpPr>
          <p:nvPr>
            <p:ph idx="1"/>
          </p:nvPr>
        </p:nvSpPr>
        <p:spPr/>
        <p:txBody>
          <a:bodyPr>
            <a:normAutofit/>
          </a:bodyPr>
          <a:lstStyle/>
          <a:p>
            <a:pPr marL="0" indent="0">
              <a:buNone/>
            </a:pPr>
            <a:r>
              <a:rPr lang="it-IT" sz="2800" dirty="0" smtClean="0"/>
              <a:t>Vogliamo </a:t>
            </a:r>
            <a:r>
              <a:rPr lang="it-IT" sz="2800" dirty="0"/>
              <a:t>che ogni socio di Azione Cattolica sia sempre più consapevole che vivere una fede incarnata significa spendersi per la giustizia, la pace, la solidarietà, la tutela del creato, il diritto al lavoro e per tutto ciò che attiene la promozione della dignità umana.</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chemeClr val="bg1">
              <a:alpha val="74902"/>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t>LINEE UNITARIE</a:t>
            </a:r>
            <a:endParaRPr lang="it-IT" sz="2800" dirty="0"/>
          </a:p>
        </p:txBody>
      </p:sp>
    </p:spTree>
    <p:extLst>
      <p:ext uri="{BB962C8B-B14F-4D97-AF65-F5344CB8AC3E}">
        <p14:creationId xmlns:p14="http://schemas.microsoft.com/office/powerpoint/2010/main" val="3978874217"/>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PUNTA IN ALTO - 1</a:t>
            </a:r>
            <a:endParaRPr lang="it-IT" sz="5400" b="1" dirty="0">
              <a:latin typeface="Hand Of Sean" pitchFamily="2" charset="-128"/>
            </a:endParaRPr>
          </a:p>
        </p:txBody>
      </p:sp>
      <p:sp>
        <p:nvSpPr>
          <p:cNvPr id="3" name="Segnaposto contenuto 2"/>
          <p:cNvSpPr>
            <a:spLocks noGrp="1"/>
          </p:cNvSpPr>
          <p:nvPr>
            <p:ph idx="1"/>
          </p:nvPr>
        </p:nvSpPr>
        <p:spPr/>
        <p:txBody>
          <a:bodyPr>
            <a:normAutofit/>
          </a:bodyPr>
          <a:lstStyle/>
          <a:p>
            <a:r>
              <a:rPr lang="it-IT" sz="2400" dirty="0"/>
              <a:t>PUNTA IN ALTO è lo slogan che accompagna il cammino dell’anno dei bambini e dei ragazzi di Azione Cattolica.  Nell’anno della sequela, desideriamo fortemente che i piccoli vivano l’incontro sempre nuovo e unico con il Signore che passa nella nostra storia e  dona loro la vita.  </a:t>
            </a:r>
          </a:p>
          <a:p>
            <a:r>
              <a:rPr lang="it-IT" sz="2400" dirty="0"/>
              <a:t>È Gesù che chiama ciascuno a seguirlo e a camminare con lui lungo le strade della storia</a:t>
            </a:r>
            <a:r>
              <a:rPr lang="it-IT" sz="2400" dirty="0" smtClean="0"/>
              <a:t>.</a:t>
            </a:r>
            <a:endParaRPr lang="it-IT" sz="24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200" dirty="0" smtClean="0">
                <a:solidFill>
                  <a:schemeClr val="bg1"/>
                </a:solidFill>
              </a:rPr>
              <a:t>L’INIZIATIVA ANNUALE</a:t>
            </a:r>
            <a:endParaRPr lang="it-IT" sz="2200" dirty="0">
              <a:solidFill>
                <a:schemeClr val="bg1"/>
              </a:solidFill>
            </a:endParaRPr>
          </a:p>
        </p:txBody>
      </p:sp>
    </p:spTree>
    <p:extLst>
      <p:ext uri="{BB962C8B-B14F-4D97-AF65-F5344CB8AC3E}">
        <p14:creationId xmlns:p14="http://schemas.microsoft.com/office/powerpoint/2010/main" val="3364263550"/>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PUNTA IN ALTO - 2</a:t>
            </a:r>
            <a:endParaRPr lang="it-IT" sz="5400" b="1" dirty="0">
              <a:latin typeface="Hand Of Sean" pitchFamily="2" charset="-128"/>
            </a:endParaRPr>
          </a:p>
        </p:txBody>
      </p:sp>
      <p:sp>
        <p:nvSpPr>
          <p:cNvPr id="3" name="Segnaposto contenuto 2"/>
          <p:cNvSpPr>
            <a:spLocks noGrp="1"/>
          </p:cNvSpPr>
          <p:nvPr>
            <p:ph idx="1"/>
          </p:nvPr>
        </p:nvSpPr>
        <p:spPr/>
        <p:txBody>
          <a:bodyPr>
            <a:normAutofit fontScale="92500" lnSpcReduction="20000"/>
          </a:bodyPr>
          <a:lstStyle/>
          <a:p>
            <a:r>
              <a:rPr lang="it-IT" sz="2400" i="1" dirty="0" smtClean="0"/>
              <a:t>Puntare in alto</a:t>
            </a:r>
            <a:r>
              <a:rPr lang="it-IT" sz="2400" dirty="0" smtClean="0"/>
              <a:t> diventa così lo stile nuovo con cui quest’anno ci impegniamo a metterci alla sequela del Maestro. Vogliamo cercarlo, conoscerlo e amarlo con la certezza di chi ha nel cuore il desiderio sempre rinnovato di chiamarlo, alzarsi e di correre per le strade della vita ad annunciare il suo amore.</a:t>
            </a:r>
          </a:p>
          <a:p>
            <a:r>
              <a:rPr lang="it-IT" sz="2400" i="1" dirty="0"/>
              <a:t>Puntare in alto</a:t>
            </a:r>
            <a:r>
              <a:rPr lang="it-IT" sz="2400" dirty="0"/>
              <a:t> è quindi avere dinanzi una meta da raggiungere scegliendo giorno dopo giorno di aderire con radicalità al Vangelo, è assumere un progetto di vita cristiana e imparare a realizzarlo mettendo in campo tutto di noi stessi.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200" dirty="0" smtClean="0">
                <a:solidFill>
                  <a:schemeClr val="bg1"/>
                </a:solidFill>
              </a:rPr>
              <a:t>L’INIZIATIVA ANNUALE</a:t>
            </a:r>
            <a:endParaRPr lang="it-IT" sz="2200" dirty="0">
              <a:solidFill>
                <a:schemeClr val="bg1"/>
              </a:solidFill>
            </a:endParaRPr>
          </a:p>
        </p:txBody>
      </p:sp>
    </p:spTree>
    <p:extLst>
      <p:ext uri="{BB962C8B-B14F-4D97-AF65-F5344CB8AC3E}">
        <p14:creationId xmlns:p14="http://schemas.microsoft.com/office/powerpoint/2010/main" val="3710307723"/>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PUNTA IN ALTO - 3</a:t>
            </a:r>
            <a:endParaRPr lang="it-IT" sz="5400" b="1" dirty="0">
              <a:latin typeface="Hand Of Sean" pitchFamily="2" charset="-128"/>
            </a:endParaRPr>
          </a:p>
        </p:txBody>
      </p:sp>
      <p:sp>
        <p:nvSpPr>
          <p:cNvPr id="3" name="Segnaposto contenuto 2"/>
          <p:cNvSpPr>
            <a:spLocks noGrp="1"/>
          </p:cNvSpPr>
          <p:nvPr>
            <p:ph idx="1"/>
          </p:nvPr>
        </p:nvSpPr>
        <p:spPr/>
        <p:txBody>
          <a:bodyPr>
            <a:normAutofit/>
          </a:bodyPr>
          <a:lstStyle/>
          <a:p>
            <a:r>
              <a:rPr lang="it-IT" sz="2400" i="1" dirty="0"/>
              <a:t>Puntare in alto </a:t>
            </a:r>
            <a:r>
              <a:rPr lang="it-IT" sz="2400" dirty="0"/>
              <a:t>è avere il coraggio di non voltarsi indietro e di guardare sempre avanti alla ricerca di tutto ciò che può dare senso e significato autentici alle nostre giornate.</a:t>
            </a:r>
          </a:p>
          <a:p>
            <a:r>
              <a:rPr lang="it-IT" sz="2400" i="1" dirty="0"/>
              <a:t>Puntare in alto</a:t>
            </a:r>
            <a:r>
              <a:rPr lang="it-IT" sz="2400" dirty="0"/>
              <a:t> è una scelta di speranza e di libertà, una scelta che parte dal cuore di ciascuno e che si concretizza in una relazione sempre più forte e originale con il Signore e con i fratelli.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200" dirty="0" smtClean="0">
                <a:solidFill>
                  <a:schemeClr val="bg1"/>
                </a:solidFill>
              </a:rPr>
              <a:t>L’INIZIATIVA ANNUALE</a:t>
            </a:r>
            <a:endParaRPr lang="it-IT" sz="2200" dirty="0">
              <a:solidFill>
                <a:schemeClr val="bg1"/>
              </a:solidFill>
            </a:endParaRPr>
          </a:p>
        </p:txBody>
      </p:sp>
    </p:spTree>
    <p:extLst>
      <p:ext uri="{BB962C8B-B14F-4D97-AF65-F5344CB8AC3E}">
        <p14:creationId xmlns:p14="http://schemas.microsoft.com/office/powerpoint/2010/main" val="4113180422"/>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PUNTA IN ALTO - 4</a:t>
            </a:r>
            <a:endParaRPr lang="it-IT" sz="5400" b="1" dirty="0">
              <a:latin typeface="Hand Of Sean" pitchFamily="2" charset="-128"/>
            </a:endParaRPr>
          </a:p>
        </p:txBody>
      </p:sp>
      <p:sp>
        <p:nvSpPr>
          <p:cNvPr id="3" name="Segnaposto contenuto 2"/>
          <p:cNvSpPr>
            <a:spLocks noGrp="1"/>
          </p:cNvSpPr>
          <p:nvPr>
            <p:ph idx="1"/>
          </p:nvPr>
        </p:nvSpPr>
        <p:spPr/>
        <p:txBody>
          <a:bodyPr>
            <a:normAutofit/>
          </a:bodyPr>
          <a:lstStyle/>
          <a:p>
            <a:r>
              <a:rPr lang="it-IT" sz="2400" dirty="0"/>
              <a:t>Puntare in alto, infine, è non dimenticarsi mai che siamo amati da sempre dal Padre: è questa la certezza che muove le nostre giornate e che ci spinge a vivere la storia da protagonisti, non siamo soli, la Chiesa cammina con noi, ci incoraggia, sostiene i nostri passi.</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200" dirty="0" smtClean="0">
                <a:solidFill>
                  <a:schemeClr val="bg1"/>
                </a:solidFill>
              </a:rPr>
              <a:t>L’INIZIATIVA ANNUALE</a:t>
            </a:r>
            <a:endParaRPr lang="it-IT" sz="2200" dirty="0">
              <a:solidFill>
                <a:schemeClr val="bg1"/>
              </a:solidFill>
            </a:endParaRPr>
          </a:p>
        </p:txBody>
      </p:sp>
    </p:spTree>
    <p:extLst>
      <p:ext uri="{BB962C8B-B14F-4D97-AF65-F5344CB8AC3E}">
        <p14:creationId xmlns:p14="http://schemas.microsoft.com/office/powerpoint/2010/main" val="4016203267"/>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LA STORIA</a:t>
            </a:r>
            <a:endParaRPr lang="it-IT" sz="5400" b="1" dirty="0">
              <a:latin typeface="Hand Of Sean" pitchFamily="2" charset="-128"/>
            </a:endParaRPr>
          </a:p>
        </p:txBody>
      </p:sp>
      <p:sp>
        <p:nvSpPr>
          <p:cNvPr id="3" name="Segnaposto contenuto 2"/>
          <p:cNvSpPr>
            <a:spLocks noGrp="1"/>
          </p:cNvSpPr>
          <p:nvPr>
            <p:ph idx="1"/>
          </p:nvPr>
        </p:nvSpPr>
        <p:spPr/>
        <p:txBody>
          <a:bodyPr>
            <a:normAutofit fontScale="85000" lnSpcReduction="10000"/>
          </a:bodyPr>
          <a:lstStyle/>
          <a:p>
            <a:r>
              <a:rPr lang="it-IT" sz="2400" dirty="0"/>
              <a:t>Quattro ragazzi più una: Alessandro, Iris, </a:t>
            </a:r>
            <a:r>
              <a:rPr lang="it-IT" sz="2400" dirty="0" err="1"/>
              <a:t>Max</a:t>
            </a:r>
            <a:r>
              <a:rPr lang="it-IT" sz="2400" dirty="0"/>
              <a:t>, Rebecca e Sofia.</a:t>
            </a:r>
          </a:p>
          <a:p>
            <a:r>
              <a:rPr lang="it-IT" sz="2400" dirty="0"/>
              <a:t>Quattro luoghi di partenza e una montagna su cui arrivare.</a:t>
            </a:r>
          </a:p>
          <a:p>
            <a:r>
              <a:rPr lang="it-IT" sz="2400" dirty="0"/>
              <a:t>Quattro vite molto diverse che si incontrano e si conoscono dopo una serie di avventure davvero curiose e uniche, ma non stravaganti.</a:t>
            </a:r>
          </a:p>
          <a:p>
            <a:r>
              <a:rPr lang="it-IT" sz="2400" dirty="0"/>
              <a:t>Alla fine una grande certezza: puntare in alto conviene sempre, anche quando la strada da percorre sembra smarrita e non si ha fiducia di poterla ritrovare. </a:t>
            </a:r>
          </a:p>
          <a:p>
            <a:r>
              <a:rPr lang="it-IT" sz="2400" dirty="0"/>
              <a:t>Ecco gli ingredienti della storia dell'Iniziativa Annuale 2011-2012.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0070C0">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200" dirty="0" smtClean="0">
                <a:solidFill>
                  <a:schemeClr val="bg1"/>
                </a:solidFill>
              </a:rPr>
              <a:t>L’INIZIATIVA ANNUALE</a:t>
            </a:r>
            <a:endParaRPr lang="it-IT" sz="2200" dirty="0">
              <a:solidFill>
                <a:schemeClr val="bg1"/>
              </a:solidFill>
            </a:endParaRPr>
          </a:p>
        </p:txBody>
      </p:sp>
    </p:spTree>
    <p:extLst>
      <p:ext uri="{BB962C8B-B14F-4D97-AF65-F5344CB8AC3E}">
        <p14:creationId xmlns:p14="http://schemas.microsoft.com/office/powerpoint/2010/main" val="2069099891"/>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539552" y="123478"/>
            <a:ext cx="8064896" cy="4896544"/>
          </a:xfrm>
          <a:solidFill>
            <a:srgbClr val="FF00FF">
              <a:alpha val="74902"/>
            </a:srgbClr>
          </a:solidFill>
        </p:spPr>
        <p:txBody>
          <a:bodyPr>
            <a:noAutofit/>
          </a:bodyPr>
          <a:lstStyle/>
          <a:p>
            <a:pPr lvl="0"/>
            <a:r>
              <a:rPr lang="it-IT" sz="3600" b="1" dirty="0" smtClean="0">
                <a:solidFill>
                  <a:schemeClr val="bg1"/>
                </a:solidFill>
              </a:rPr>
              <a:t>PER UNA PROPOSTA FORMATIVA</a:t>
            </a:r>
            <a:br>
              <a:rPr lang="it-IT" sz="3600" b="1" dirty="0" smtClean="0">
                <a:solidFill>
                  <a:schemeClr val="bg1"/>
                </a:solidFill>
              </a:rPr>
            </a:br>
            <a:r>
              <a:rPr lang="it-IT" sz="3600" b="1" dirty="0" smtClean="0">
                <a:solidFill>
                  <a:schemeClr val="bg1"/>
                </a:solidFill>
              </a:rPr>
              <a:t>SEMPRE </a:t>
            </a:r>
            <a:r>
              <a:rPr lang="it-IT" sz="3600" b="1" dirty="0" err="1" smtClean="0">
                <a:solidFill>
                  <a:schemeClr val="bg1"/>
                </a:solidFill>
              </a:rPr>
              <a:t>PI</a:t>
            </a:r>
            <a:r>
              <a:rPr lang="it-IT" sz="2400" b="1" dirty="0" err="1" smtClean="0">
                <a:solidFill>
                  <a:schemeClr val="bg1"/>
                </a:solidFill>
                <a:latin typeface="Hand Of Sean" pitchFamily="2" charset="-128"/>
              </a:rPr>
              <a:t>ù</a:t>
            </a:r>
            <a:r>
              <a:rPr lang="it-IT" sz="3600" b="1" dirty="0" smtClean="0">
                <a:solidFill>
                  <a:schemeClr val="bg1"/>
                </a:solidFill>
              </a:rPr>
              <a:t> COMPLETA:</a:t>
            </a:r>
            <a:br>
              <a:rPr lang="it-IT" sz="3600" b="1" dirty="0" smtClean="0">
                <a:solidFill>
                  <a:schemeClr val="bg1"/>
                </a:solidFill>
              </a:rPr>
            </a:br>
            <a:r>
              <a:rPr lang="it-IT" sz="3600" b="1" dirty="0" smtClean="0">
                <a:solidFill>
                  <a:srgbClr val="FFFF00"/>
                </a:solidFill>
              </a:rPr>
              <a:t>IL GRANDE GIOCO</a:t>
            </a:r>
            <a:br>
              <a:rPr lang="it-IT" sz="3600" b="1" dirty="0" smtClean="0">
                <a:solidFill>
                  <a:srgbClr val="FFFF00"/>
                </a:solidFill>
              </a:rPr>
            </a:br>
            <a:r>
              <a:rPr lang="it-IT" sz="3600" b="1" dirty="0" smtClean="0">
                <a:solidFill>
                  <a:srgbClr val="FFFF00"/>
                </a:solidFill>
              </a:rPr>
              <a:t>LE GUIDE D’ARCO</a:t>
            </a:r>
            <a:br>
              <a:rPr lang="it-IT" sz="3600" b="1" dirty="0" smtClean="0">
                <a:solidFill>
                  <a:srgbClr val="FFFF00"/>
                </a:solidFill>
              </a:rPr>
            </a:br>
            <a:r>
              <a:rPr lang="it-IT" sz="3600" b="1" dirty="0" smtClean="0">
                <a:solidFill>
                  <a:srgbClr val="FFFF00"/>
                </a:solidFill>
              </a:rPr>
              <a:t>IL CAMMINO DEI PICCOLISSIMI</a:t>
            </a:r>
            <a:br>
              <a:rPr lang="it-IT" sz="3600" b="1" dirty="0" smtClean="0">
                <a:solidFill>
                  <a:srgbClr val="FFFF00"/>
                </a:solidFill>
              </a:rPr>
            </a:br>
            <a:r>
              <a:rPr lang="it-IT" sz="3600" b="1" dirty="0" smtClean="0">
                <a:solidFill>
                  <a:srgbClr val="FFFF00"/>
                </a:solidFill>
              </a:rPr>
              <a:t>L’AGENDA DELL’EDUCATORE</a:t>
            </a:r>
            <a:br>
              <a:rPr lang="it-IT" sz="3600" b="1" dirty="0" smtClean="0">
                <a:solidFill>
                  <a:srgbClr val="FFFF00"/>
                </a:solidFill>
              </a:rPr>
            </a:br>
            <a:r>
              <a:rPr lang="it-IT" sz="3600" b="1" dirty="0" smtClean="0">
                <a:solidFill>
                  <a:srgbClr val="FFFF00"/>
                </a:solidFill>
              </a:rPr>
              <a:t>IL FORMATO FAMIGLIA</a:t>
            </a:r>
            <a:br>
              <a:rPr lang="it-IT" sz="3600" b="1" dirty="0" smtClean="0">
                <a:solidFill>
                  <a:srgbClr val="FFFF00"/>
                </a:solidFill>
              </a:rPr>
            </a:br>
            <a:r>
              <a:rPr lang="it-IT" sz="3600" b="1" dirty="0" smtClean="0">
                <a:solidFill>
                  <a:srgbClr val="FFFF00"/>
                </a:solidFill>
              </a:rPr>
              <a:t>GLI ITINERARI DI </a:t>
            </a:r>
            <a:r>
              <a:rPr lang="it-IT" sz="3600" b="1" dirty="0" err="1" smtClean="0">
                <a:solidFill>
                  <a:srgbClr val="FFFF00"/>
                </a:solidFill>
              </a:rPr>
              <a:t>SPIRITUALIT</a:t>
            </a:r>
            <a:r>
              <a:rPr lang="it-IT" sz="2400" b="1" dirty="0" err="1" smtClean="0">
                <a:solidFill>
                  <a:srgbClr val="FFFF00"/>
                </a:solidFill>
                <a:latin typeface="Hand Of Sean" pitchFamily="2" charset="-128"/>
              </a:rPr>
              <a:t>à</a:t>
            </a:r>
            <a:endParaRPr lang="it-IT" sz="4000" b="1" dirty="0">
              <a:solidFill>
                <a:srgbClr val="FFFF00"/>
              </a:solidFill>
              <a:latin typeface="Hand Of Sean" pitchFamily="2" charset="-128"/>
            </a:endParaRPr>
          </a:p>
        </p:txBody>
      </p:sp>
    </p:spTree>
    <p:extLst>
      <p:ext uri="{BB962C8B-B14F-4D97-AF65-F5344CB8AC3E}">
        <p14:creationId xmlns:p14="http://schemas.microsoft.com/office/powerpoint/2010/main" val="1235484277"/>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GRANDE GIOCO - VERSO L’ALTO - 1</a:t>
            </a:r>
            <a:endParaRPr lang="it-IT" sz="5400" b="1" dirty="0">
              <a:latin typeface="Hand Of Sean" pitchFamily="2" charset="-128"/>
            </a:endParaRPr>
          </a:p>
        </p:txBody>
      </p:sp>
      <p:sp>
        <p:nvSpPr>
          <p:cNvPr id="3" name="Segnaposto contenuto 2"/>
          <p:cNvSpPr>
            <a:spLocks noGrp="1"/>
          </p:cNvSpPr>
          <p:nvPr>
            <p:ph idx="1"/>
          </p:nvPr>
        </p:nvSpPr>
        <p:spPr/>
        <p:txBody>
          <a:bodyPr>
            <a:normAutofit/>
          </a:bodyPr>
          <a:lstStyle/>
          <a:p>
            <a:r>
              <a:rPr lang="it-IT" sz="2000" dirty="0"/>
              <a:t>All’interno del numero di settembre delle riviste ACR (</a:t>
            </a:r>
            <a:r>
              <a:rPr lang="it-IT" sz="2000" i="1" dirty="0"/>
              <a:t>Foglie.AC </a:t>
            </a:r>
            <a:r>
              <a:rPr lang="it-IT" sz="2000" dirty="0"/>
              <a:t>e </a:t>
            </a:r>
            <a:r>
              <a:rPr lang="it-IT" sz="2000" i="1" dirty="0"/>
              <a:t>Ragazzi</a:t>
            </a:r>
            <a:r>
              <a:rPr lang="it-IT" sz="2000" dirty="0"/>
              <a:t>) i ragazzi troveranno la plancia di gioco e le prime carte per poter sfidarsi a </a:t>
            </a:r>
            <a:r>
              <a:rPr lang="it-IT" sz="2000" i="1" dirty="0"/>
              <a:t>Verso l’alto</a:t>
            </a:r>
            <a:r>
              <a:rPr lang="it-IT" sz="2000" dirty="0"/>
              <a:t> il grande gioco ACR 2011-2012. Si tratta di un gioco che unisce insieme le caratteristiche di un gioco di carte e di un gioco di ruolo. Scopo delle sfide, che i ragazzi potranno intraprendere con i loro amici, è arrivare per primi in cima alla montagna grazie all’abilità con cui si sfrutteranno le carte del proprio mazzo di gioco</a:t>
            </a:r>
            <a:r>
              <a:rPr lang="it-IT" sz="2000" dirty="0" smtClean="0"/>
              <a:t>.</a:t>
            </a:r>
            <a:endParaRPr lang="it-IT" sz="20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322345226"/>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GRANDE GIOCO - VERSO L’ALTO - 2</a:t>
            </a:r>
            <a:endParaRPr lang="it-IT" sz="5400" b="1" dirty="0">
              <a:latin typeface="Hand Of Sean" pitchFamily="2" charset="-128"/>
            </a:endParaRPr>
          </a:p>
        </p:txBody>
      </p:sp>
      <p:sp>
        <p:nvSpPr>
          <p:cNvPr id="3" name="Segnaposto contenuto 2"/>
          <p:cNvSpPr>
            <a:spLocks noGrp="1"/>
          </p:cNvSpPr>
          <p:nvPr>
            <p:ph idx="1"/>
          </p:nvPr>
        </p:nvSpPr>
        <p:spPr/>
        <p:txBody>
          <a:bodyPr>
            <a:normAutofit/>
          </a:bodyPr>
          <a:lstStyle/>
          <a:p>
            <a:r>
              <a:rPr lang="it-IT" sz="2000" dirty="0" smtClean="0"/>
              <a:t>Ogni gruppo che si iscriverà al concorso nazionale sul sito nazionale dell’ACR, potrà inventare e disegnare nuove carte, rendendole disponibili per tutti ragazzi d’Italia. Chi avrà creato la carta più bella e scaricata, vincerà grandi e sorprendenti premi. Maggiori dettagli e il regolamento completo del gioco sono consultabili sul sito internet </a:t>
            </a:r>
            <a:r>
              <a:rPr lang="it-IT" sz="2000" dirty="0" smtClean="0">
                <a:solidFill>
                  <a:schemeClr val="bg1"/>
                </a:solidFill>
              </a:rPr>
              <a:t>www.acr.azionecattolica.it</a:t>
            </a:r>
            <a:r>
              <a:rPr lang="it-IT" sz="2000" dirty="0" smtClean="0"/>
              <a:t>.</a:t>
            </a:r>
            <a:endParaRPr lang="it-IT" sz="20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39282525"/>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Segnaposto contenuto 2"/>
          <p:cNvSpPr>
            <a:spLocks noGrp="1"/>
          </p:cNvSpPr>
          <p:nvPr>
            <p:ph idx="1"/>
          </p:nvPr>
        </p:nvSpPr>
        <p:spPr>
          <a:xfrm>
            <a:off x="457200" y="1200151"/>
            <a:ext cx="8229600" cy="3819872"/>
          </a:xfrm>
          <a:solidFill>
            <a:schemeClr val="tx1">
              <a:alpha val="74902"/>
            </a:schemeClr>
          </a:solidFill>
        </p:spPr>
        <p:txBody>
          <a:bodyPr>
            <a:normAutofit/>
          </a:bodyPr>
          <a:lstStyle/>
          <a:p>
            <a:pPr marL="0" indent="0">
              <a:buNone/>
            </a:pPr>
            <a:r>
              <a:rPr lang="it-IT" dirty="0" smtClean="0"/>
              <a:t> </a:t>
            </a:r>
            <a:endParaRPr lang="it-IT" dirty="0"/>
          </a:p>
        </p:txBody>
      </p:sp>
      <p:sp>
        <p:nvSpPr>
          <p:cNvPr id="2" name="Titolo 1"/>
          <p:cNvSpPr>
            <a:spLocks noGrp="1"/>
          </p:cNvSpPr>
          <p:nvPr>
            <p:ph type="title"/>
          </p:nvPr>
        </p:nvSpPr>
        <p:spPr/>
        <p:txBody>
          <a:bodyPr/>
          <a:lstStyle/>
          <a:p>
            <a:r>
              <a:rPr lang="it-IT" dirty="0" smtClean="0"/>
              <a:t>Le guide d’arco</a:t>
            </a:r>
            <a:endParaRPr lang="it-IT"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1779662"/>
            <a:ext cx="2446522" cy="2479979"/>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descr="C:\Users\Gigikop\Documents\ACR\2011_12\PUNTA IN ALTO\COVER\Arco9_11_01_40-1[1] (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491880" y="2427734"/>
            <a:ext cx="2448272" cy="2448272"/>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156176" y="1275605"/>
            <a:ext cx="2288635" cy="2304257"/>
          </a:xfrm>
          <a:prstGeom prst="rect">
            <a:avLst/>
          </a:prstGeom>
          <a:solidFill>
            <a:srgbClr val="FFFFFF">
              <a:shade val="85000"/>
            </a:srgbClr>
          </a:solidFill>
          <a:ln w="190500" cap="sq">
            <a:solidFill>
              <a:srgbClr val="FFFFFF"/>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2193872"/>
      </p:ext>
    </p:extLst>
  </p:cSld>
  <p:clrMapOvr>
    <a:masterClrMapping/>
  </p:clrMapOvr>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LE GUIDE D’ARCO - 1</a:t>
            </a:r>
            <a:endParaRPr lang="it-IT" sz="5400" b="1" dirty="0">
              <a:latin typeface="Hand Of Sean" pitchFamily="2" charset="-128"/>
            </a:endParaRPr>
          </a:p>
        </p:txBody>
      </p:sp>
      <p:sp>
        <p:nvSpPr>
          <p:cNvPr id="3" name="Segnaposto contenuto 2"/>
          <p:cNvSpPr>
            <a:spLocks noGrp="1"/>
          </p:cNvSpPr>
          <p:nvPr>
            <p:ph idx="1"/>
          </p:nvPr>
        </p:nvSpPr>
        <p:spPr/>
        <p:txBody>
          <a:bodyPr>
            <a:normAutofit lnSpcReduction="10000"/>
          </a:bodyPr>
          <a:lstStyle/>
          <a:p>
            <a:r>
              <a:rPr lang="it-IT" sz="2000" dirty="0"/>
              <a:t>La prima parte della guida contiene le pagine fondamentali per la formazione di base di un educatore, anche se non esauriscono la preparazione globale a cui ciascuno è chiamato e che dovrebbe tener conto degli strumenti formativi propri di un educatore… </a:t>
            </a:r>
          </a:p>
          <a:p>
            <a:pPr lvl="0"/>
            <a:r>
              <a:rPr lang="it-IT" sz="2000" dirty="0"/>
              <a:t>Lo studio della proposta </a:t>
            </a:r>
            <a:r>
              <a:rPr lang="it-IT" sz="2000" i="1" dirty="0"/>
              <a:t>Bella è l'</a:t>
            </a:r>
            <a:r>
              <a:rPr lang="it-IT" sz="2000" i="1" dirty="0" err="1"/>
              <a:t>Acr</a:t>
            </a:r>
            <a:r>
              <a:rPr lang="it-IT" sz="2000" dirty="0"/>
              <a:t> nella sua integralità</a:t>
            </a:r>
          </a:p>
          <a:p>
            <a:pPr lvl="0"/>
            <a:r>
              <a:rPr lang="it-IT" sz="2000" dirty="0"/>
              <a:t>Il Progetto Formativo</a:t>
            </a:r>
          </a:p>
          <a:p>
            <a:pPr lvl="0"/>
            <a:r>
              <a:rPr lang="it-IT" sz="2000" dirty="0"/>
              <a:t>I principali documenti conciliari (LG, GS, DV, SC)</a:t>
            </a:r>
          </a:p>
          <a:p>
            <a:pPr lvl="0"/>
            <a:r>
              <a:rPr lang="it-IT" sz="2000" dirty="0"/>
              <a:t>Il documento di base e la nota dell'ufficio catechistico</a:t>
            </a:r>
          </a:p>
          <a:p>
            <a:pPr lvl="0"/>
            <a:r>
              <a:rPr lang="it-IT" sz="2000" dirty="0"/>
              <a:t>I documenti pastorali, oltre ad una partecipazione piena alla vita della comunità parrocchiale/diocesana.</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346429466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200" b="1" dirty="0" smtClean="0"/>
              <a:t>DAL DOCUMENTO FINALE DELLA XIV ASSEMBLEA NAZIONALE, II,1</a:t>
            </a:r>
            <a:endParaRPr lang="it-IT" sz="3200" dirty="0"/>
          </a:p>
        </p:txBody>
      </p:sp>
      <p:sp>
        <p:nvSpPr>
          <p:cNvPr id="3" name="Segnaposto contenuto 2"/>
          <p:cNvSpPr>
            <a:spLocks noGrp="1"/>
          </p:cNvSpPr>
          <p:nvPr>
            <p:ph idx="1"/>
          </p:nvPr>
        </p:nvSpPr>
        <p:spPr/>
        <p:txBody>
          <a:bodyPr>
            <a:normAutofit fontScale="92500" lnSpcReduction="10000"/>
          </a:bodyPr>
          <a:lstStyle/>
          <a:p>
            <a:r>
              <a:rPr lang="it-IT" sz="2400" dirty="0"/>
              <a:t>È essenziale recuperare il senso profondo dell’esperienza associativa come cammino spirituale che aiuti ciascuno a vivere il battesimo ricevuto per scoprire e  alimentare la propria vocazione. La dedizione alla Chiesa e al mondo è possibile solo se nasce da una profonda vita interiore. </a:t>
            </a:r>
          </a:p>
          <a:p>
            <a:r>
              <a:rPr lang="it-IT" sz="2400" dirty="0"/>
              <a:t>Il nostro Progetto Formativo </a:t>
            </a:r>
            <a:r>
              <a:rPr lang="it-IT" sz="2400" i="1" dirty="0"/>
              <a:t>Perché sia formato Cristo in noi</a:t>
            </a:r>
            <a:r>
              <a:rPr lang="it-IT" sz="2400" dirty="0"/>
              <a:t> pone al centro la formazione della coscienza, la cura della vita spirituale, l’interiorità aperta alla relazione con Dio e con i fratelli come via  per giungere ad una piena umanità.</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chemeClr val="bg1">
              <a:alpha val="74902"/>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t>LINEE UNITARIE</a:t>
            </a:r>
            <a:endParaRPr lang="it-IT" sz="2800" dirty="0"/>
          </a:p>
        </p:txBody>
      </p:sp>
    </p:spTree>
    <p:extLst>
      <p:ext uri="{BB962C8B-B14F-4D97-AF65-F5344CB8AC3E}">
        <p14:creationId xmlns:p14="http://schemas.microsoft.com/office/powerpoint/2010/main" val="3518210092"/>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LE GUIDE D’ARCO - 2</a:t>
            </a:r>
            <a:endParaRPr lang="it-IT" sz="5400" b="1" dirty="0">
              <a:latin typeface="Hand Of Sean" pitchFamily="2" charset="-128"/>
            </a:endParaRPr>
          </a:p>
        </p:txBody>
      </p:sp>
      <p:sp>
        <p:nvSpPr>
          <p:cNvPr id="3" name="Segnaposto contenuto 2"/>
          <p:cNvSpPr>
            <a:spLocks noGrp="1"/>
          </p:cNvSpPr>
          <p:nvPr>
            <p:ph idx="1"/>
          </p:nvPr>
        </p:nvSpPr>
        <p:spPr/>
        <p:txBody>
          <a:bodyPr>
            <a:normAutofit/>
          </a:bodyPr>
          <a:lstStyle/>
          <a:p>
            <a:pPr lvl="0"/>
            <a:r>
              <a:rPr lang="it-IT" dirty="0"/>
              <a:t>La prima parte della guida di arco è organizzata in 4 parti:</a:t>
            </a:r>
          </a:p>
          <a:p>
            <a:pPr lvl="1"/>
            <a:r>
              <a:rPr lang="it-IT" dirty="0"/>
              <a:t>il perché</a:t>
            </a:r>
          </a:p>
          <a:p>
            <a:pPr lvl="1"/>
            <a:r>
              <a:rPr lang="it-IT" dirty="0"/>
              <a:t>il come</a:t>
            </a:r>
          </a:p>
          <a:p>
            <a:pPr lvl="1"/>
            <a:r>
              <a:rPr lang="it-IT" dirty="0"/>
              <a:t>il metodo</a:t>
            </a:r>
          </a:p>
          <a:p>
            <a:pPr lvl="1"/>
            <a:r>
              <a:rPr lang="it-IT" dirty="0"/>
              <a:t>il cammino 2011-2012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833471366"/>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LE GUIDE D’ARCO - 3</a:t>
            </a:r>
            <a:endParaRPr lang="it-IT" sz="5400" b="1" dirty="0">
              <a:latin typeface="Hand Of Sean" pitchFamily="2" charset="-128"/>
            </a:endParaRPr>
          </a:p>
        </p:txBody>
      </p:sp>
      <p:sp>
        <p:nvSpPr>
          <p:cNvPr id="3" name="Segnaposto contenuto 2"/>
          <p:cNvSpPr>
            <a:spLocks noGrp="1"/>
          </p:cNvSpPr>
          <p:nvPr>
            <p:ph idx="1"/>
          </p:nvPr>
        </p:nvSpPr>
        <p:spPr/>
        <p:txBody>
          <a:bodyPr>
            <a:normAutofit fontScale="70000" lnSpcReduction="20000"/>
          </a:bodyPr>
          <a:lstStyle/>
          <a:p>
            <a:pPr lvl="0"/>
            <a:r>
              <a:rPr lang="it-IT" dirty="0"/>
              <a:t>Il </a:t>
            </a:r>
            <a:r>
              <a:rPr lang="it-IT" dirty="0" err="1"/>
              <a:t>Perchè</a:t>
            </a:r>
            <a:r>
              <a:rPr lang="it-IT" dirty="0"/>
              <a:t> </a:t>
            </a:r>
          </a:p>
          <a:p>
            <a:pPr lvl="1"/>
            <a:r>
              <a:rPr lang="it-IT" dirty="0"/>
              <a:t>Le finalità del cammino </a:t>
            </a:r>
            <a:r>
              <a:rPr lang="it-IT" dirty="0" err="1"/>
              <a:t>Acr</a:t>
            </a:r>
            <a:r>
              <a:rPr lang="it-IT" dirty="0"/>
              <a:t> </a:t>
            </a:r>
          </a:p>
          <a:p>
            <a:pPr lvl="1"/>
            <a:r>
              <a:rPr lang="it-IT" dirty="0"/>
              <a:t>Il cammino </a:t>
            </a:r>
            <a:r>
              <a:rPr lang="it-IT" dirty="0" err="1"/>
              <a:t>Acr</a:t>
            </a:r>
            <a:r>
              <a:rPr lang="it-IT" dirty="0"/>
              <a:t> come cammino di Iniziazione Cristiana </a:t>
            </a:r>
          </a:p>
          <a:p>
            <a:pPr lvl="0"/>
            <a:r>
              <a:rPr lang="it-IT" dirty="0"/>
              <a:t>Il Come</a:t>
            </a:r>
          </a:p>
          <a:p>
            <a:pPr lvl="1"/>
            <a:r>
              <a:rPr lang="it-IT" dirty="0"/>
              <a:t>La centralità della persona</a:t>
            </a:r>
          </a:p>
          <a:p>
            <a:pPr lvl="1"/>
            <a:r>
              <a:rPr lang="it-IT" dirty="0"/>
              <a:t>La dimensione esperienziale</a:t>
            </a:r>
          </a:p>
          <a:p>
            <a:pPr lvl="1"/>
            <a:r>
              <a:rPr lang="it-IT" dirty="0"/>
              <a:t>La scelta associativa</a:t>
            </a:r>
          </a:p>
          <a:p>
            <a:pPr lvl="0"/>
            <a:r>
              <a:rPr lang="it-IT" dirty="0"/>
              <a:t>Il Metodo</a:t>
            </a:r>
          </a:p>
          <a:p>
            <a:pPr lvl="1"/>
            <a:r>
              <a:rPr lang="it-IT" dirty="0"/>
              <a:t>La dinamica formativa (domande di vita, atteggiamenti, la ciclicità delle categorie)</a:t>
            </a:r>
          </a:p>
          <a:p>
            <a:pPr lvl="1"/>
            <a:r>
              <a:rPr lang="it-IT" dirty="0"/>
              <a:t>Un itinerario a tre dimensioni: Catechesi, Liturgia, Carità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350457715"/>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CAMMINO DEI PICCOLISSIMI - 1</a:t>
            </a:r>
            <a:endParaRPr lang="it-IT" sz="5400" b="1" dirty="0">
              <a:latin typeface="Hand Of Sean" pitchFamily="2" charset="-128"/>
            </a:endParaRPr>
          </a:p>
        </p:txBody>
      </p:sp>
      <p:sp>
        <p:nvSpPr>
          <p:cNvPr id="3" name="Segnaposto contenuto 2"/>
          <p:cNvSpPr>
            <a:spLocks noGrp="1"/>
          </p:cNvSpPr>
          <p:nvPr>
            <p:ph idx="1"/>
          </p:nvPr>
        </p:nvSpPr>
        <p:spPr/>
        <p:txBody>
          <a:bodyPr>
            <a:normAutofit fontScale="92500" lnSpcReduction="10000"/>
          </a:bodyPr>
          <a:lstStyle/>
          <a:p>
            <a:pPr lvl="0"/>
            <a:r>
              <a:rPr lang="it-IT" dirty="0"/>
              <a:t>Il cammino annuale qui proposto si articola intorno a sei schede operative pensate per sostenere il cammino dei gruppi ”piccolissimi”; esse si riferiscono ad alcune tematiche particolarmente vicine alla realtà vissuta da questi piccoli ed ispirate dal Catechismo per i fanciulli “Lasciate che i bambini vengano a me”.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1766547048"/>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CAMMINO DEI PICCOLISSIMI - 2</a:t>
            </a:r>
            <a:endParaRPr lang="it-IT" sz="5400" b="1" dirty="0">
              <a:latin typeface="Hand Of Sean" pitchFamily="2" charset="-128"/>
            </a:endParaRPr>
          </a:p>
        </p:txBody>
      </p:sp>
      <p:sp>
        <p:nvSpPr>
          <p:cNvPr id="3" name="Segnaposto contenuto 2"/>
          <p:cNvSpPr>
            <a:spLocks noGrp="1"/>
          </p:cNvSpPr>
          <p:nvPr>
            <p:ph idx="1"/>
          </p:nvPr>
        </p:nvSpPr>
        <p:spPr/>
        <p:txBody>
          <a:bodyPr>
            <a:normAutofit fontScale="77500" lnSpcReduction="20000"/>
          </a:bodyPr>
          <a:lstStyle/>
          <a:p>
            <a:r>
              <a:rPr lang="it-IT" dirty="0"/>
              <a:t>Queste schede tematiche hanno il seguente sviluppo:</a:t>
            </a:r>
          </a:p>
          <a:p>
            <a:pPr lvl="0"/>
            <a:r>
              <a:rPr lang="it-IT" dirty="0"/>
              <a:t>Io e la montagna</a:t>
            </a:r>
          </a:p>
          <a:p>
            <a:pPr lvl="0"/>
            <a:r>
              <a:rPr lang="it-IT" dirty="0"/>
              <a:t>Io e la famiglia</a:t>
            </a:r>
          </a:p>
          <a:p>
            <a:pPr lvl="0"/>
            <a:r>
              <a:rPr lang="it-IT" dirty="0"/>
              <a:t>Io e il Natale</a:t>
            </a:r>
          </a:p>
          <a:p>
            <a:pPr lvl="0"/>
            <a:r>
              <a:rPr lang="it-IT" dirty="0"/>
              <a:t>Io e la festa</a:t>
            </a:r>
          </a:p>
          <a:p>
            <a:pPr lvl="0"/>
            <a:r>
              <a:rPr lang="it-IT" dirty="0"/>
              <a:t>Io e la comunità</a:t>
            </a:r>
          </a:p>
          <a:p>
            <a:pPr lvl="0"/>
            <a:r>
              <a:rPr lang="it-IT" dirty="0"/>
              <a:t>Io e la Pasqua</a:t>
            </a:r>
          </a:p>
          <a:p>
            <a:pPr lvl="0"/>
            <a:r>
              <a:rPr lang="it-IT" dirty="0"/>
              <a:t>Io e il mondo</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4098455918"/>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CAMMINO DEI PICCOLISSIMI - 3</a:t>
            </a:r>
            <a:endParaRPr lang="it-IT" sz="5400" b="1" dirty="0">
              <a:latin typeface="Hand Of Sean" pitchFamily="2" charset="-128"/>
            </a:endParaRPr>
          </a:p>
        </p:txBody>
      </p:sp>
      <p:sp>
        <p:nvSpPr>
          <p:cNvPr id="3" name="Segnaposto contenuto 2"/>
          <p:cNvSpPr>
            <a:spLocks noGrp="1"/>
          </p:cNvSpPr>
          <p:nvPr>
            <p:ph idx="1"/>
          </p:nvPr>
        </p:nvSpPr>
        <p:spPr/>
        <p:txBody>
          <a:bodyPr>
            <a:normAutofit/>
          </a:bodyPr>
          <a:lstStyle/>
          <a:p>
            <a:r>
              <a:rPr lang="it-IT" dirty="0"/>
              <a:t>Ogni scheda è strutturata su tre diversi momenti d’incontro: </a:t>
            </a:r>
          </a:p>
          <a:p>
            <a:pPr lvl="1"/>
            <a:r>
              <a:rPr lang="it-IT" dirty="0"/>
              <a:t>INCONTRO CON UNA STORIA </a:t>
            </a:r>
          </a:p>
          <a:p>
            <a:pPr lvl="1"/>
            <a:r>
              <a:rPr lang="it-IT" dirty="0"/>
              <a:t>INCONTRO CON UN TESTIMONE </a:t>
            </a:r>
          </a:p>
          <a:p>
            <a:pPr lvl="1"/>
            <a:r>
              <a:rPr lang="it-IT" dirty="0"/>
              <a:t>INCONTRO CON LA PAROLA DI DIO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782749301"/>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CAMMINO DEI PICCOLISSIMI - 4</a:t>
            </a:r>
            <a:endParaRPr lang="it-IT" sz="5400" b="1" dirty="0">
              <a:latin typeface="Hand Of Sean" pitchFamily="2" charset="-128"/>
            </a:endParaRPr>
          </a:p>
        </p:txBody>
      </p:sp>
      <p:sp>
        <p:nvSpPr>
          <p:cNvPr id="3" name="Segnaposto contenuto 2"/>
          <p:cNvSpPr>
            <a:spLocks noGrp="1"/>
          </p:cNvSpPr>
          <p:nvPr>
            <p:ph idx="1"/>
          </p:nvPr>
        </p:nvSpPr>
        <p:spPr/>
        <p:txBody>
          <a:bodyPr>
            <a:normAutofit fontScale="85000" lnSpcReduction="20000"/>
          </a:bodyPr>
          <a:lstStyle/>
          <a:p>
            <a:r>
              <a:rPr lang="it-IT" dirty="0" smtClean="0"/>
              <a:t>Al termine di ogni scheda viene proposto un box liturgico che propone un approfondimento per l’educatore e alcune attività per i piccolissimi. I temi scelti vogliono gradualmente aiutare i piccolissimi a partecipare alla preghiera, alle azioni liturgiche e all’eucaristia e a crescere nella conoscenza e nella capacità di apprezzare e vivere la ricchezza dell’anno, dei segni e dei simboli liturgici.</a:t>
            </a:r>
            <a:endParaRPr lang="it-IT"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3648799534"/>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ph idx="1"/>
          </p:nvPr>
        </p:nvSpPr>
        <p:spPr>
          <a:xfrm>
            <a:off x="457200" y="1200151"/>
            <a:ext cx="8229600" cy="3819872"/>
          </a:xfrm>
          <a:solidFill>
            <a:schemeClr val="tx1">
              <a:alpha val="74902"/>
            </a:schemeClr>
          </a:solidFill>
        </p:spPr>
        <p:txBody>
          <a:bodyPr>
            <a:normAutofit/>
          </a:bodyPr>
          <a:lstStyle/>
          <a:p>
            <a:pPr marL="0" indent="0">
              <a:buNone/>
            </a:pPr>
            <a:r>
              <a:rPr lang="it-IT" dirty="0" smtClean="0"/>
              <a:t> </a:t>
            </a:r>
            <a:endParaRPr lang="it-IT" dirty="0"/>
          </a:p>
        </p:txBody>
      </p:sp>
      <p:sp>
        <p:nvSpPr>
          <p:cNvPr id="2" name="Titolo 1"/>
          <p:cNvSpPr>
            <a:spLocks noGrp="1"/>
          </p:cNvSpPr>
          <p:nvPr>
            <p:ph type="title"/>
          </p:nvPr>
        </p:nvSpPr>
        <p:spPr/>
        <p:txBody>
          <a:bodyPr/>
          <a:lstStyle/>
          <a:p>
            <a:r>
              <a:rPr lang="it-IT" dirty="0" smtClean="0"/>
              <a:t>L’AGENDA DELL’EDUCATORE</a:t>
            </a:r>
            <a:endParaRPr lang="it-IT"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51826" y="1491630"/>
            <a:ext cx="2440350" cy="331236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70342741"/>
      </p:ext>
    </p:extLst>
  </p:cSld>
  <p:clrMapOvr>
    <a:masterClrMapping/>
  </p:clrMapOvr>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L’AGENDA DELL’EDUCATORE - 1</a:t>
            </a:r>
            <a:endParaRPr lang="it-IT" sz="5400" b="1" dirty="0">
              <a:latin typeface="Hand Of Sean" pitchFamily="2" charset="-128"/>
            </a:endParaRPr>
          </a:p>
        </p:txBody>
      </p:sp>
      <p:sp>
        <p:nvSpPr>
          <p:cNvPr id="3" name="Segnaposto contenuto 2"/>
          <p:cNvSpPr>
            <a:spLocks noGrp="1"/>
          </p:cNvSpPr>
          <p:nvPr>
            <p:ph idx="1"/>
          </p:nvPr>
        </p:nvSpPr>
        <p:spPr/>
        <p:txBody>
          <a:bodyPr>
            <a:noAutofit/>
          </a:bodyPr>
          <a:lstStyle/>
          <a:p>
            <a:r>
              <a:rPr lang="it-IT" sz="2300" dirty="0"/>
              <a:t>Questo strumento vuole aiutare l'educatore a riflettere sempre più profondamente sul servizio educativo a cui è chiamato, a motivarlo partendo dall’ascolto della Parola, a sostenerlo con lo studio personale e nel gruppo educatori </a:t>
            </a:r>
          </a:p>
          <a:p>
            <a:r>
              <a:rPr lang="it-IT" sz="2300" dirty="0"/>
              <a:t>L'Agenda è uno strumento per la formazione personale dell'educatore, ma nulla toglie che proprio dalle tematiche proposte e dai vari spunti presenti in essa, si possano "costruire" degli incontri per la formazione del gruppo degli educatori.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421458057"/>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L’AGENDA DELL’EDUCATORE - 2</a:t>
            </a:r>
            <a:endParaRPr lang="it-IT" sz="5400" b="1" dirty="0">
              <a:latin typeface="Hand Of Sean" pitchFamily="2" charset="-128"/>
            </a:endParaRPr>
          </a:p>
        </p:txBody>
      </p:sp>
      <p:sp>
        <p:nvSpPr>
          <p:cNvPr id="3" name="Segnaposto contenuto 2"/>
          <p:cNvSpPr>
            <a:spLocks noGrp="1"/>
          </p:cNvSpPr>
          <p:nvPr>
            <p:ph idx="1"/>
          </p:nvPr>
        </p:nvSpPr>
        <p:spPr/>
        <p:txBody>
          <a:bodyPr>
            <a:normAutofit fontScale="92500" lnSpcReduction="10000"/>
          </a:bodyPr>
          <a:lstStyle/>
          <a:p>
            <a:r>
              <a:rPr lang="it-IT" sz="2400" dirty="0"/>
              <a:t>Nella </a:t>
            </a:r>
            <a:r>
              <a:rPr lang="it-IT" sz="2400" b="1" dirty="0"/>
              <a:t>prima parte</a:t>
            </a:r>
            <a:r>
              <a:rPr lang="it-IT" sz="2400" dirty="0"/>
              <a:t> ci sono una serie di </a:t>
            </a:r>
            <a:r>
              <a:rPr lang="it-IT" sz="2400" dirty="0" err="1"/>
              <a:t>approfondimenti,che</a:t>
            </a:r>
            <a:r>
              <a:rPr lang="it-IT" sz="2400" dirty="0"/>
              <a:t> aiuteranno l'educatore ad orientarsi meglio all’interno dei contenuti della proposta formativa </a:t>
            </a:r>
            <a:r>
              <a:rPr lang="it-IT" sz="2400" dirty="0" err="1"/>
              <a:t>Acr</a:t>
            </a:r>
            <a:r>
              <a:rPr lang="it-IT" sz="2400" dirty="0"/>
              <a:t> 2008/2009 e che chiariscono la </a:t>
            </a:r>
            <a:r>
              <a:rPr lang="it-IT" sz="2400" i="1" dirty="0"/>
              <a:t>domanda di vita</a:t>
            </a:r>
            <a:r>
              <a:rPr lang="it-IT" sz="2400" dirty="0"/>
              <a:t>, la </a:t>
            </a:r>
            <a:r>
              <a:rPr lang="it-IT" sz="2400" i="1" dirty="0"/>
              <a:t>categoria</a:t>
            </a:r>
            <a:r>
              <a:rPr lang="it-IT" sz="2400" dirty="0"/>
              <a:t> e il </a:t>
            </a:r>
            <a:r>
              <a:rPr lang="it-IT" sz="2400" i="1" dirty="0"/>
              <a:t>brano biblico</a:t>
            </a:r>
            <a:r>
              <a:rPr lang="it-IT" sz="2400" dirty="0"/>
              <a:t>, l’</a:t>
            </a:r>
            <a:r>
              <a:rPr lang="it-IT" sz="2400" i="1" dirty="0"/>
              <a:t>iniziativa annuale</a:t>
            </a:r>
            <a:r>
              <a:rPr lang="it-IT" sz="2400" dirty="0"/>
              <a:t>. </a:t>
            </a:r>
          </a:p>
          <a:p>
            <a:r>
              <a:rPr lang="it-IT" sz="2400" dirty="0"/>
              <a:t>Alla fine di questa sezione abbiamo inserito una ricca </a:t>
            </a:r>
            <a:r>
              <a:rPr lang="it-IT" sz="2400" i="1" dirty="0"/>
              <a:t>scheda bibliografica</a:t>
            </a:r>
            <a:r>
              <a:rPr lang="it-IT" sz="2400" dirty="0"/>
              <a:t> in cui ci sono una serie di spunti di lettura sia per l' educatore che per i ragazzi, legati alla tematica annuale e ai contenuti di ciascuna fase temporale.</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2599276987"/>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L’AGENDA DELL’EDUCATORE - 3</a:t>
            </a:r>
            <a:endParaRPr lang="it-IT" sz="5400" b="1" dirty="0">
              <a:latin typeface="Hand Of Sean" pitchFamily="2" charset="-128"/>
            </a:endParaRPr>
          </a:p>
        </p:txBody>
      </p:sp>
      <p:sp>
        <p:nvSpPr>
          <p:cNvPr id="3" name="Segnaposto contenuto 2"/>
          <p:cNvSpPr>
            <a:spLocks noGrp="1"/>
          </p:cNvSpPr>
          <p:nvPr>
            <p:ph idx="1"/>
          </p:nvPr>
        </p:nvSpPr>
        <p:spPr/>
        <p:txBody>
          <a:bodyPr>
            <a:normAutofit/>
          </a:bodyPr>
          <a:lstStyle/>
          <a:p>
            <a:r>
              <a:rPr lang="it-IT" sz="2400" dirty="0"/>
              <a:t>Nella </a:t>
            </a:r>
            <a:r>
              <a:rPr lang="it-IT" sz="2400" b="1" dirty="0"/>
              <a:t>seconda parte</a:t>
            </a:r>
            <a:r>
              <a:rPr lang="it-IT" sz="2400" dirty="0"/>
              <a:t> ogni fase è suddivisa in quattro schede: </a:t>
            </a:r>
            <a:r>
              <a:rPr lang="it-IT" sz="2400" i="1" dirty="0"/>
              <a:t>sulle tracce dei ragazzi</a:t>
            </a:r>
            <a:r>
              <a:rPr lang="it-IT" sz="2400" dirty="0"/>
              <a:t> (approfondimento della domanda di vita); </a:t>
            </a:r>
            <a:r>
              <a:rPr lang="it-IT" sz="2400" i="1" dirty="0"/>
              <a:t>in ascolto della Parola di Dio</a:t>
            </a:r>
            <a:r>
              <a:rPr lang="it-IT" sz="2400" dirty="0"/>
              <a:t> (approfondimento della categoria e del brano biblico); </a:t>
            </a:r>
            <a:r>
              <a:rPr lang="it-IT" sz="2400" i="1" dirty="0"/>
              <a:t>per essere educatori</a:t>
            </a:r>
            <a:r>
              <a:rPr lang="it-IT" sz="2400" dirty="0"/>
              <a:t> (approfondimento con taglio educativo); </a:t>
            </a:r>
            <a:r>
              <a:rPr lang="it-IT" sz="2400" i="1" dirty="0"/>
              <a:t>spiritualità dell’educatore</a:t>
            </a:r>
            <a:r>
              <a:rPr lang="it-IT" sz="2400" dirty="0"/>
              <a:t> (un’occasione per fermarsi a riflettere e pregare un </a:t>
            </a:r>
            <a:r>
              <a:rPr lang="it-IT" sz="2400" dirty="0" err="1"/>
              <a:t>pò</a:t>
            </a:r>
            <a:r>
              <a:rPr lang="it-IT" sz="2400" dirty="0"/>
              <a:t>).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25743422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smtClean="0"/>
              <a:t>CHI AMA EDUCA, FRANCO MIANO, AVE 2010 PAGG. 3-4</a:t>
            </a:r>
            <a:endParaRPr lang="it-IT" sz="3600" dirty="0"/>
          </a:p>
        </p:txBody>
      </p:sp>
      <p:sp>
        <p:nvSpPr>
          <p:cNvPr id="3" name="Segnaposto contenuto 2"/>
          <p:cNvSpPr>
            <a:spLocks noGrp="1"/>
          </p:cNvSpPr>
          <p:nvPr>
            <p:ph idx="1"/>
          </p:nvPr>
        </p:nvSpPr>
        <p:spPr/>
        <p:txBody>
          <a:bodyPr>
            <a:normAutofit fontScale="92500" lnSpcReduction="10000"/>
          </a:bodyPr>
          <a:lstStyle/>
          <a:p>
            <a:r>
              <a:rPr lang="it-IT" sz="2400" dirty="0"/>
              <a:t>L’impegno per l’educazione rappresenta un’attenzione costante per la Chiesa e per l’Azione cattolica, perché da sempre al centro della vita della Chiesa e dell’esperienza associativa c’è la cura nei confronti della persona, quella cura che costituisce la sostanza stessa dell’impegno educativo.</a:t>
            </a:r>
          </a:p>
          <a:p>
            <a:r>
              <a:rPr lang="it-IT" sz="2400" dirty="0"/>
              <a:t>Dalla ormai più che centenaria esperienza di formazione associativa, radicata nel cuore della comunità ecclesiale, emerge con chiarezza il nesso profondo tra l’educazione e un amore generoso, ricco di dedizione.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chemeClr val="bg1">
              <a:alpha val="74902"/>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t>LINEE UNITARIE</a:t>
            </a:r>
            <a:endParaRPr lang="it-IT" sz="2800" dirty="0"/>
          </a:p>
        </p:txBody>
      </p:sp>
    </p:spTree>
    <p:extLst>
      <p:ext uri="{BB962C8B-B14F-4D97-AF65-F5344CB8AC3E}">
        <p14:creationId xmlns:p14="http://schemas.microsoft.com/office/powerpoint/2010/main" val="3257241710"/>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L’AGENDA DELL’EDUCATORE - 4</a:t>
            </a:r>
            <a:endParaRPr lang="it-IT" sz="5400" b="1" dirty="0">
              <a:latin typeface="Hand Of Sean" pitchFamily="2" charset="-128"/>
            </a:endParaRPr>
          </a:p>
        </p:txBody>
      </p:sp>
      <p:sp>
        <p:nvSpPr>
          <p:cNvPr id="3" name="Segnaposto contenuto 2"/>
          <p:cNvSpPr>
            <a:spLocks noGrp="1"/>
          </p:cNvSpPr>
          <p:nvPr>
            <p:ph idx="1"/>
          </p:nvPr>
        </p:nvSpPr>
        <p:spPr/>
        <p:txBody>
          <a:bodyPr>
            <a:normAutofit fontScale="92500" lnSpcReduction="10000"/>
          </a:bodyPr>
          <a:lstStyle/>
          <a:p>
            <a:r>
              <a:rPr lang="it-IT" sz="2400" dirty="0"/>
              <a:t>Ogni scheda avrà un contributo articolato sull’argomento, degli spunti di riflessione e delle proposte bibliografiche per approfondire i contenuti trattati. Segue in ultimo una scheda per la verifica, tappa importante per analizzare il lavoro fatto e programmare il successivo.</a:t>
            </a:r>
          </a:p>
          <a:p>
            <a:r>
              <a:rPr lang="it-IT" sz="2400" dirty="0"/>
              <a:t>Anche quest’anno, nell’agenda dell’educatore si trova una scheda per la programmazione in ACR che vuole aiutare gli educatori a programmare l’itinerario formativo per i ragazzi in maniera puntuale e ordinata.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1344127453"/>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a:spLocks noGrp="1"/>
          </p:cNvSpPr>
          <p:nvPr>
            <p:ph idx="1"/>
          </p:nvPr>
        </p:nvSpPr>
        <p:spPr>
          <a:xfrm>
            <a:off x="457200" y="1200151"/>
            <a:ext cx="8229600" cy="3819872"/>
          </a:xfrm>
          <a:solidFill>
            <a:schemeClr val="tx1">
              <a:alpha val="74902"/>
            </a:schemeClr>
          </a:solidFill>
        </p:spPr>
        <p:txBody>
          <a:bodyPr>
            <a:normAutofit/>
          </a:bodyPr>
          <a:lstStyle/>
          <a:p>
            <a:pPr marL="0" indent="0">
              <a:buNone/>
            </a:pPr>
            <a:r>
              <a:rPr lang="it-IT" dirty="0" smtClean="0"/>
              <a:t> </a:t>
            </a:r>
            <a:endParaRPr lang="it-IT" dirty="0"/>
          </a:p>
        </p:txBody>
      </p:sp>
      <p:sp>
        <p:nvSpPr>
          <p:cNvPr id="2" name="Titolo 1"/>
          <p:cNvSpPr>
            <a:spLocks noGrp="1"/>
          </p:cNvSpPr>
          <p:nvPr>
            <p:ph type="title"/>
          </p:nvPr>
        </p:nvSpPr>
        <p:spPr/>
        <p:txBody>
          <a:bodyPr/>
          <a:lstStyle/>
          <a:p>
            <a:r>
              <a:rPr lang="it-IT" dirty="0" smtClean="0"/>
              <a:t>IL FORMATO FAMIGLIA</a:t>
            </a:r>
            <a:endParaRPr lang="it-IT"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275856" y="1347615"/>
            <a:ext cx="2448272" cy="3477548"/>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904294206"/>
      </p:ext>
    </p:extLst>
  </p:cSld>
  <p:clrMapOvr>
    <a:masterClrMapping/>
  </p:clrMapOvr>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FORMATO FAMIGLIA - 1</a:t>
            </a:r>
            <a:endParaRPr lang="it-IT" sz="5400" b="1" dirty="0">
              <a:latin typeface="Hand Of Sean" pitchFamily="2" charset="-128"/>
            </a:endParaRPr>
          </a:p>
        </p:txBody>
      </p:sp>
      <p:sp>
        <p:nvSpPr>
          <p:cNvPr id="3" name="Segnaposto contenuto 2"/>
          <p:cNvSpPr>
            <a:spLocks noGrp="1"/>
          </p:cNvSpPr>
          <p:nvPr>
            <p:ph idx="1"/>
          </p:nvPr>
        </p:nvSpPr>
        <p:spPr/>
        <p:txBody>
          <a:bodyPr>
            <a:normAutofit fontScale="92500" lnSpcReduction="10000"/>
          </a:bodyPr>
          <a:lstStyle/>
          <a:p>
            <a:pPr marL="0" indent="0">
              <a:buNone/>
            </a:pPr>
            <a:r>
              <a:rPr lang="it-IT" sz="2400" dirty="0"/>
              <a:t>Questo sussidio nasce dalla collaborazione di genitori ed educatori, adulti e giovani di Azione Cattolica, che nella comune passione educativa, si spendono nel servizio per la crescita di fede dei bambini e dei ragazzi.</a:t>
            </a:r>
          </a:p>
          <a:p>
            <a:pPr marL="0" indent="0">
              <a:buNone/>
            </a:pPr>
            <a:r>
              <a:rPr lang="it-IT" sz="2400" dirty="0"/>
              <a:t>Il sussidio contiene:</a:t>
            </a:r>
          </a:p>
          <a:p>
            <a:pPr lvl="0"/>
            <a:r>
              <a:rPr lang="it-IT" sz="2400" dirty="0"/>
              <a:t>un approfondimento del brano biblico di quest’anno, che può aiutare a concretizzare la Parola di Dio nella vita di ogni famiglia;</a:t>
            </a:r>
          </a:p>
          <a:p>
            <a:pPr lvl="0"/>
            <a:r>
              <a:rPr lang="it-IT" sz="2400" dirty="0"/>
              <a:t>una scheda che aiuta a riflettere sul valore della famiglia, come esperienza di Chiesa;</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1733881561"/>
      </p:ext>
    </p:extLst>
  </p:cSld>
  <p:clrMapOvr>
    <a:masterClrMapping/>
  </p:clrMapOvr>
  <p:timing>
    <p:tnLst>
      <p:par>
        <p:cTn id="1" dur="indefinite" restart="never" nodeType="tmRoot"/>
      </p:par>
    </p:tnLst>
  </p:timing>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FORMATO FAMIGLIA - 2</a:t>
            </a:r>
            <a:endParaRPr lang="it-IT" sz="5400" b="1" dirty="0">
              <a:latin typeface="Hand Of Sean" pitchFamily="2" charset="-128"/>
            </a:endParaRPr>
          </a:p>
        </p:txBody>
      </p:sp>
      <p:sp>
        <p:nvSpPr>
          <p:cNvPr id="3" name="Segnaposto contenuto 2"/>
          <p:cNvSpPr>
            <a:spLocks noGrp="1"/>
          </p:cNvSpPr>
          <p:nvPr>
            <p:ph idx="1"/>
          </p:nvPr>
        </p:nvSpPr>
        <p:spPr/>
        <p:txBody>
          <a:bodyPr>
            <a:normAutofit fontScale="92500" lnSpcReduction="10000"/>
          </a:bodyPr>
          <a:lstStyle/>
          <a:p>
            <a:pPr lvl="0"/>
            <a:r>
              <a:rPr lang="it-IT" sz="2400" dirty="0"/>
              <a:t>quattro schede che contengono uno spazio di riflessione per voi genitori, stimolato dagli atteggiamenti e dalle domande che i ragazzi matureranno durante l’anno, una sintesi dei contenuti, che racchiudono il percorso per i bambini e i ragazzi, e dei suggerimenti di alcuni impegni concreti da vivere con i vostri figli;</a:t>
            </a:r>
          </a:p>
          <a:p>
            <a:pPr lvl="0"/>
            <a:r>
              <a:rPr lang="it-IT" sz="2400" dirty="0"/>
              <a:t>delle indicazioni utili per </a:t>
            </a:r>
            <a:r>
              <a:rPr lang="it-IT" sz="2400" b="1" dirty="0"/>
              <a:t>le famiglie del piccolissimi</a:t>
            </a:r>
            <a:r>
              <a:rPr lang="it-IT" sz="2400" dirty="0"/>
              <a:t> per aiutare i bambini ad interiorizzare ancora di più i contenuti delle sette schede che scandiscono il loro cammino.</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3566111474"/>
      </p:ext>
    </p:extLst>
  </p:cSld>
  <p:clrMapOvr>
    <a:masterClrMapping/>
  </p:clrMapOvr>
  <p:timing>
    <p:tnLst>
      <p:par>
        <p:cTn id="1" dur="indefinite" restart="never" nodeType="tmRoot"/>
      </p:par>
    </p:tnLst>
  </p:timing>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FORMATO FAMIGLIA - 3</a:t>
            </a:r>
            <a:endParaRPr lang="it-IT" sz="5400" b="1" dirty="0">
              <a:latin typeface="Hand Of Sean" pitchFamily="2" charset="-128"/>
            </a:endParaRPr>
          </a:p>
        </p:txBody>
      </p:sp>
      <p:sp>
        <p:nvSpPr>
          <p:cNvPr id="3" name="Segnaposto contenuto 2"/>
          <p:cNvSpPr>
            <a:spLocks noGrp="1"/>
          </p:cNvSpPr>
          <p:nvPr>
            <p:ph idx="1"/>
          </p:nvPr>
        </p:nvSpPr>
        <p:spPr/>
        <p:txBody>
          <a:bodyPr>
            <a:normAutofit fontScale="92500" lnSpcReduction="20000"/>
          </a:bodyPr>
          <a:lstStyle/>
          <a:p>
            <a:pPr marL="0" lvl="0" indent="0">
              <a:buNone/>
            </a:pPr>
            <a:r>
              <a:rPr lang="it-IT" sz="2400" dirty="0" smtClean="0"/>
              <a:t>UN CAMMINO CON LA FAMIGLIA</a:t>
            </a:r>
          </a:p>
          <a:p>
            <a:pPr lvl="0"/>
            <a:r>
              <a:rPr lang="it-IT" sz="2400" dirty="0" smtClean="0"/>
              <a:t>Quest’anno è possibile scaricare dal sito </a:t>
            </a:r>
            <a:r>
              <a:rPr lang="it-IT" sz="2400" dirty="0" smtClean="0">
                <a:solidFill>
                  <a:schemeClr val="bg1"/>
                </a:solidFill>
              </a:rPr>
              <a:t>www.acr.azionecattolica.it</a:t>
            </a:r>
            <a:r>
              <a:rPr lang="it-IT" sz="2400" dirty="0" smtClean="0"/>
              <a:t> un itinerario per i genitori strutturato in 4 schede, una per fase temporale, che approfondisce i contenuti del cammino dei ragazzi, riletti  in base all’esperienza genitoriale e di adulti. In ogni scheda c’è un riferimento  all’atteggiamento della fase, ai contenuti del cammino dei ragazzi e un brano biblico tratto dal vangelo di Matteo. L’incontro diretto con la Parola, attraverso un’attività di confronto, ha lo scopo di far incontrare i genitori  con le Parola. </a:t>
            </a:r>
            <a:endParaRPr lang="it-IT" sz="24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805024656"/>
      </p:ext>
    </p:extLst>
  </p:cSld>
  <p:clrMapOvr>
    <a:masterClrMapping/>
  </p:clrMapOvr>
  <p:timing>
    <p:tnLst>
      <p:par>
        <p:cTn id="1" dur="indefinite" restart="never" nodeType="tmRoot"/>
      </p:par>
    </p:tnLst>
  </p:timing>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FORMATO FAMIGLIA - 4</a:t>
            </a:r>
            <a:endParaRPr lang="it-IT" sz="5400" b="1" dirty="0">
              <a:latin typeface="Hand Of Sean" pitchFamily="2" charset="-128"/>
            </a:endParaRPr>
          </a:p>
        </p:txBody>
      </p:sp>
      <p:sp>
        <p:nvSpPr>
          <p:cNvPr id="3" name="Segnaposto contenuto 2"/>
          <p:cNvSpPr>
            <a:spLocks noGrp="1"/>
          </p:cNvSpPr>
          <p:nvPr>
            <p:ph idx="1"/>
          </p:nvPr>
        </p:nvSpPr>
        <p:spPr/>
        <p:txBody>
          <a:bodyPr>
            <a:normAutofit lnSpcReduction="10000"/>
          </a:bodyPr>
          <a:lstStyle/>
          <a:p>
            <a:pPr marL="0" indent="0">
              <a:buNone/>
            </a:pPr>
            <a:r>
              <a:rPr lang="it-IT" sz="2400" dirty="0"/>
              <a:t>Ciascuna scheda è strutturata in quattro passi:</a:t>
            </a:r>
          </a:p>
          <a:p>
            <a:pPr lvl="0"/>
            <a:r>
              <a:rPr lang="it-IT" sz="2400" b="1" i="1" dirty="0"/>
              <a:t>Interroghiamoci</a:t>
            </a:r>
            <a:r>
              <a:rPr lang="it-IT" sz="2400" dirty="0"/>
              <a:t> per un’analisi personale e di coppia sull’argomento dell’incontro;</a:t>
            </a:r>
          </a:p>
          <a:p>
            <a:pPr lvl="0"/>
            <a:r>
              <a:rPr lang="it-IT" sz="2400" b="1" i="1" dirty="0"/>
              <a:t>dalla vita alla Parola</a:t>
            </a:r>
            <a:r>
              <a:rPr lang="it-IT" sz="2400" dirty="0"/>
              <a:t>  per un incontro personale con la Parola di Dio;</a:t>
            </a:r>
          </a:p>
          <a:p>
            <a:pPr lvl="0"/>
            <a:r>
              <a:rPr lang="it-IT" sz="2400" b="1" i="1" dirty="0"/>
              <a:t>dalla parola alla vita nuova</a:t>
            </a:r>
            <a:r>
              <a:rPr lang="it-IT" sz="2400" dirty="0"/>
              <a:t> per tradurre in piccoli impegni concreti ciò che la Parola ha suggerito al cuore di ciascuno;</a:t>
            </a:r>
          </a:p>
          <a:p>
            <a:pPr lvl="0"/>
            <a:r>
              <a:rPr lang="it-IT" sz="2400" b="1" i="1" dirty="0"/>
              <a:t>la preghiera</a:t>
            </a:r>
            <a:r>
              <a:rPr lang="it-IT" sz="2400" dirty="0"/>
              <a:t> di lode e di ringraziamento.</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963529229"/>
      </p:ext>
    </p:extLst>
  </p:cSld>
  <p:clrMapOvr>
    <a:masterClrMapping/>
  </p:clrMapOvr>
  <p:timing>
    <p:tnLst>
      <p:par>
        <p:cTn id="1" dur="indefinite" restart="never" nodeType="tmRoot"/>
      </p:par>
    </p:tnLst>
  </p:timing>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FORMATO FAMIGLIA - 5</a:t>
            </a:r>
            <a:endParaRPr lang="it-IT" sz="5400" b="1" dirty="0">
              <a:latin typeface="Hand Of Sean" pitchFamily="2" charset="-128"/>
            </a:endParaRPr>
          </a:p>
        </p:txBody>
      </p:sp>
      <p:sp>
        <p:nvSpPr>
          <p:cNvPr id="3" name="Segnaposto contenuto 2"/>
          <p:cNvSpPr>
            <a:spLocks noGrp="1"/>
          </p:cNvSpPr>
          <p:nvPr>
            <p:ph idx="1"/>
          </p:nvPr>
        </p:nvSpPr>
        <p:spPr/>
        <p:txBody>
          <a:bodyPr>
            <a:normAutofit/>
          </a:bodyPr>
          <a:lstStyle/>
          <a:p>
            <a:pPr marL="0" indent="0">
              <a:buNone/>
            </a:pPr>
            <a:r>
              <a:rPr lang="it-IT" sz="2400" dirty="0"/>
              <a:t>Al di là di tecniche e modalità, è fondamentale che l’esperienza che si offre ai genitori dei ragazzi li faccia sentire inseriti in una comunità cristiana che si prende cura di loro, accogliendo le loro vite e le loro esperienze familiari anche quando queste sono segnate da sofferenza, situazioni irregolari o difficili.</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2899786527"/>
      </p:ext>
    </p:extLst>
  </p:cSld>
  <p:clrMapOvr>
    <a:masterClrMapping/>
  </p:clrMapOvr>
  <p:timing>
    <p:tnLst>
      <p:par>
        <p:cTn id="1" dur="indefinite" restart="never" nodeType="tmRoot"/>
      </p:par>
    </p:tnLst>
  </p:timing>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FORMATO FAMIGLIA - 6</a:t>
            </a:r>
            <a:endParaRPr lang="it-IT" sz="5400" b="1" dirty="0">
              <a:latin typeface="Hand Of Sean" pitchFamily="2" charset="-128"/>
            </a:endParaRPr>
          </a:p>
        </p:txBody>
      </p:sp>
      <p:sp>
        <p:nvSpPr>
          <p:cNvPr id="3" name="Segnaposto contenuto 2"/>
          <p:cNvSpPr>
            <a:spLocks noGrp="1"/>
          </p:cNvSpPr>
          <p:nvPr>
            <p:ph idx="1"/>
          </p:nvPr>
        </p:nvSpPr>
        <p:spPr/>
        <p:txBody>
          <a:bodyPr>
            <a:normAutofit/>
          </a:bodyPr>
          <a:lstStyle/>
          <a:p>
            <a:pPr marL="0" indent="0">
              <a:buNone/>
            </a:pPr>
            <a:r>
              <a:rPr lang="it-IT" sz="2400" dirty="0"/>
              <a:t>Infatti, come il Progetto Formativo ci ricorda, </a:t>
            </a:r>
            <a:r>
              <a:rPr lang="it-IT" sz="2400" i="1" dirty="0"/>
              <a:t>“ciò che lascia un’impronta nella vita delle persone è il clima in cui sono cresciute; i valori che hanno respirato; le esperienze in cui sono state coinvolte. C’è, accanto ad un’azione formativa intenzionale e strutturata, un’incisiva azione formativa che passa attraverso la vita, le sue relazioni, le sue priorità, le sue provocazioni” (</a:t>
            </a:r>
            <a:r>
              <a:rPr lang="it-IT" sz="2400" i="1" dirty="0" err="1"/>
              <a:t>cf</a:t>
            </a:r>
            <a:r>
              <a:rPr lang="it-IT" sz="2400" i="1" dirty="0"/>
              <a:t> PF p.96).</a:t>
            </a:r>
            <a:endParaRPr lang="it-IT" sz="24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401360899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FORMATO FAMIGLIA - 7</a:t>
            </a:r>
            <a:endParaRPr lang="it-IT" sz="5400" b="1" dirty="0">
              <a:latin typeface="Hand Of Sean" pitchFamily="2" charset="-128"/>
            </a:endParaRPr>
          </a:p>
        </p:txBody>
      </p:sp>
      <p:sp>
        <p:nvSpPr>
          <p:cNvPr id="3" name="Segnaposto contenuto 2"/>
          <p:cNvSpPr>
            <a:spLocks noGrp="1"/>
          </p:cNvSpPr>
          <p:nvPr>
            <p:ph idx="1"/>
          </p:nvPr>
        </p:nvSpPr>
        <p:spPr/>
        <p:txBody>
          <a:bodyPr>
            <a:normAutofit/>
          </a:bodyPr>
          <a:lstStyle/>
          <a:p>
            <a:pPr marL="0" indent="0">
              <a:buNone/>
            </a:pPr>
            <a:r>
              <a:rPr lang="it-IT" sz="2400" dirty="0"/>
              <a:t>L’AC ha nella cura delle relazioni il suo grande punto di forza: perciò è importante che oltre alla preparazione degli incontri, ci si dedichi a costruire  relazioni autentiche che sostengano la famiglia con stile di Dio, che si fa cercatore attento di ogni uomo nell’ordinarietà della vita.</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1540440312"/>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GLI ITINERARI DI </a:t>
            </a:r>
            <a:r>
              <a:rPr lang="it-IT" sz="5400" dirty="0" err="1" smtClean="0"/>
              <a:t>SPIRITUALIT</a:t>
            </a:r>
            <a:r>
              <a:rPr lang="it-IT" sz="4000" dirty="0" err="1" smtClean="0">
                <a:latin typeface="Hand Of Sean" pitchFamily="2" charset="-128"/>
              </a:rPr>
              <a:t>à</a:t>
            </a:r>
            <a:r>
              <a:rPr lang="it-IT" sz="4000" dirty="0" smtClean="0">
                <a:latin typeface="Hand Of Sean" pitchFamily="2" charset="-128"/>
              </a:rPr>
              <a:t> </a:t>
            </a:r>
            <a:r>
              <a:rPr lang="it-IT" sz="5400" dirty="0" smtClean="0"/>
              <a:t>- 1</a:t>
            </a:r>
            <a:endParaRPr lang="it-IT" sz="5400" b="1" dirty="0"/>
          </a:p>
        </p:txBody>
      </p:sp>
      <p:sp>
        <p:nvSpPr>
          <p:cNvPr id="3" name="Segnaposto contenuto 2"/>
          <p:cNvSpPr>
            <a:spLocks noGrp="1"/>
          </p:cNvSpPr>
          <p:nvPr>
            <p:ph idx="1"/>
          </p:nvPr>
        </p:nvSpPr>
        <p:spPr/>
        <p:txBody>
          <a:bodyPr>
            <a:normAutofit fontScale="92500"/>
          </a:bodyPr>
          <a:lstStyle/>
          <a:p>
            <a:pPr marL="0" indent="0">
              <a:buNone/>
            </a:pPr>
            <a:r>
              <a:rPr lang="it-IT" sz="2400" dirty="0"/>
              <a:t>OBIETTIVI: </a:t>
            </a:r>
          </a:p>
          <a:p>
            <a:pPr lvl="0"/>
            <a:r>
              <a:rPr lang="it-IT" sz="2400" dirty="0"/>
              <a:t>Curare la dimensione della vita spirituale dei ragazzi; </a:t>
            </a:r>
          </a:p>
          <a:p>
            <a:pPr lvl="0"/>
            <a:r>
              <a:rPr lang="it-IT" sz="2400" dirty="0"/>
              <a:t>Offrire una particolare occasione ai ragazzi di ascolto profondo della Parola di Dio, di </a:t>
            </a:r>
          </a:p>
          <a:p>
            <a:pPr lvl="0"/>
            <a:r>
              <a:rPr lang="it-IT" sz="2400" dirty="0"/>
              <a:t>riflessione su se stessi e sulla propria vita di fede; </a:t>
            </a:r>
          </a:p>
          <a:p>
            <a:pPr lvl="0"/>
            <a:r>
              <a:rPr lang="it-IT" sz="2400" dirty="0"/>
              <a:t>Far vivere delle esperienze di incontro con il Signore nella preghiera e nel silenzio per far scoprire ai ragazzi la bellezza di una vita vissuta in compagnia di Gesù;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3887838037"/>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3600" b="1" dirty="0" smtClean="0"/>
              <a:t>CHI AMA EDUCA, FRANCO MIANO, AVE 2010 PAGG. 3-4</a:t>
            </a:r>
            <a:endParaRPr lang="it-IT" sz="3600" dirty="0"/>
          </a:p>
        </p:txBody>
      </p:sp>
      <p:sp>
        <p:nvSpPr>
          <p:cNvPr id="3" name="Segnaposto contenuto 2"/>
          <p:cNvSpPr>
            <a:spLocks noGrp="1"/>
          </p:cNvSpPr>
          <p:nvPr>
            <p:ph idx="1"/>
          </p:nvPr>
        </p:nvSpPr>
        <p:spPr/>
        <p:txBody>
          <a:bodyPr>
            <a:normAutofit fontScale="92500" lnSpcReduction="20000"/>
          </a:bodyPr>
          <a:lstStyle/>
          <a:p>
            <a:r>
              <a:rPr lang="it-IT" sz="2400" dirty="0"/>
              <a:t>Di qui la convinzione – vogliamo ribadire – che chi ama, e solo chi ama, educa veramente. L’educazione non può limitarsi alla trasmissione di “nozioni”  attraverso tecniche che mettano in campo delle, sia pur necessarie, competenze pisco-pedagogiche. L’educazione è, prima di tutto e fondamentalmente, una scelta di speranza che investe sulla libertà della persona, una scelta operata da testimoni e maestri capaci di scorgere in ogni essere umano la scintilla di Dio. In tal senso è una risposta del cuore animata da una profonda passione per l’uomo. Ed è un’impresa comunitaria che passa per uno scambio affettuoso tra generazioni.</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chemeClr val="bg1">
              <a:alpha val="74902"/>
            </a:scheme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2800" dirty="0" smtClean="0"/>
              <a:t>LINEE UNITARIE</a:t>
            </a:r>
            <a:endParaRPr lang="it-IT" sz="2800" dirty="0"/>
          </a:p>
        </p:txBody>
      </p:sp>
    </p:spTree>
    <p:extLst>
      <p:ext uri="{BB962C8B-B14F-4D97-AF65-F5344CB8AC3E}">
        <p14:creationId xmlns:p14="http://schemas.microsoft.com/office/powerpoint/2010/main" val="791089531"/>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GLI ITINERARI DI </a:t>
            </a:r>
            <a:r>
              <a:rPr lang="it-IT" sz="5400" dirty="0" err="1" smtClean="0"/>
              <a:t>SPIRITUALIT</a:t>
            </a:r>
            <a:r>
              <a:rPr lang="it-IT" sz="4000" dirty="0" err="1" smtClean="0">
                <a:latin typeface="Hand Of Sean" pitchFamily="2" charset="-128"/>
              </a:rPr>
              <a:t>à</a:t>
            </a:r>
            <a:r>
              <a:rPr lang="it-IT" sz="4000" dirty="0" smtClean="0">
                <a:latin typeface="Hand Of Sean" pitchFamily="2" charset="-128"/>
              </a:rPr>
              <a:t> </a:t>
            </a:r>
            <a:r>
              <a:rPr lang="it-IT" sz="5400" dirty="0" smtClean="0"/>
              <a:t>- 2</a:t>
            </a:r>
            <a:endParaRPr lang="it-IT" sz="5400" b="1" dirty="0">
              <a:latin typeface="Hand Of Sean" pitchFamily="2" charset="-128"/>
            </a:endParaRPr>
          </a:p>
        </p:txBody>
      </p:sp>
      <p:sp>
        <p:nvSpPr>
          <p:cNvPr id="3" name="Segnaposto contenuto 2"/>
          <p:cNvSpPr>
            <a:spLocks noGrp="1"/>
          </p:cNvSpPr>
          <p:nvPr>
            <p:ph idx="1"/>
          </p:nvPr>
        </p:nvSpPr>
        <p:spPr/>
        <p:txBody>
          <a:bodyPr>
            <a:normAutofit/>
          </a:bodyPr>
          <a:lstStyle/>
          <a:p>
            <a:pPr lvl="0"/>
            <a:r>
              <a:rPr lang="it-IT" sz="2400" dirty="0" smtClean="0"/>
              <a:t>Aiutare i ragazzi a prendere a cuore la dimensione della spiritualità nella vita di ogni giorno, cercando di concretizzare la possibilità di una regola di vita spirituale a loro misura; </a:t>
            </a:r>
          </a:p>
          <a:p>
            <a:pPr lvl="0"/>
            <a:r>
              <a:rPr lang="it-IT" sz="2400" dirty="0" smtClean="0"/>
              <a:t>Curare la dimensione “comunitaria” con cui accostarsi alla Parola di Dio, nello stile della fraternità e della condivisione di un percorso sulla Parola e di un’esperienza. </a:t>
            </a:r>
            <a:endParaRPr lang="it-IT" sz="2400" dirty="0"/>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2905109380"/>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GLI ITINERARI DI </a:t>
            </a:r>
            <a:r>
              <a:rPr lang="it-IT" sz="5400" dirty="0" err="1" smtClean="0"/>
              <a:t>SPIRITUALIT</a:t>
            </a:r>
            <a:r>
              <a:rPr lang="it-IT" sz="4000" dirty="0" err="1" smtClean="0">
                <a:latin typeface="Hand Of Sean" pitchFamily="2" charset="-128"/>
              </a:rPr>
              <a:t>à</a:t>
            </a:r>
            <a:r>
              <a:rPr lang="it-IT" sz="4000" dirty="0" smtClean="0">
                <a:latin typeface="Hand Of Sean" pitchFamily="2" charset="-128"/>
              </a:rPr>
              <a:t> </a:t>
            </a:r>
            <a:r>
              <a:rPr lang="it-IT" sz="5400" dirty="0" smtClean="0"/>
              <a:t>- 3</a:t>
            </a:r>
            <a:endParaRPr lang="it-IT" sz="5400" b="1" dirty="0">
              <a:latin typeface="Hand Of Sean" pitchFamily="2" charset="-128"/>
            </a:endParaRPr>
          </a:p>
        </p:txBody>
      </p:sp>
      <p:sp>
        <p:nvSpPr>
          <p:cNvPr id="3" name="Segnaposto contenuto 2"/>
          <p:cNvSpPr>
            <a:spLocks noGrp="1"/>
          </p:cNvSpPr>
          <p:nvPr>
            <p:ph idx="1"/>
          </p:nvPr>
        </p:nvSpPr>
        <p:spPr/>
        <p:txBody>
          <a:bodyPr>
            <a:normAutofit fontScale="85000" lnSpcReduction="10000"/>
          </a:bodyPr>
          <a:lstStyle/>
          <a:p>
            <a:r>
              <a:rPr lang="it-IT" sz="2400" dirty="0"/>
              <a:t>Lectio: </a:t>
            </a:r>
            <a:r>
              <a:rPr lang="it-IT" sz="2400" i="1" dirty="0"/>
              <a:t>Che io veda di nuovo</a:t>
            </a:r>
            <a:endParaRPr lang="it-IT" sz="2400" dirty="0"/>
          </a:p>
          <a:p>
            <a:r>
              <a:rPr lang="it-IT" sz="2400" dirty="0"/>
              <a:t>Week-end: </a:t>
            </a:r>
            <a:r>
              <a:rPr lang="it-IT" sz="2400" i="1" dirty="0"/>
              <a:t>Una sola cosa ti manca</a:t>
            </a:r>
            <a:endParaRPr lang="it-IT" sz="2400" dirty="0"/>
          </a:p>
          <a:p>
            <a:r>
              <a:rPr lang="it-IT" sz="2400" dirty="0"/>
              <a:t>Ritiro: </a:t>
            </a:r>
            <a:r>
              <a:rPr lang="it-IT" sz="2400" i="1" dirty="0"/>
              <a:t>Il canto del Magnificat</a:t>
            </a:r>
            <a:endParaRPr lang="it-IT" sz="2400" dirty="0"/>
          </a:p>
          <a:p>
            <a:r>
              <a:rPr lang="it-IT" sz="2400" dirty="0"/>
              <a:t>Sussidio Avvento 6/10: </a:t>
            </a:r>
            <a:r>
              <a:rPr lang="it-IT" sz="2400" i="1" dirty="0"/>
              <a:t>I miei occhi hanno visto</a:t>
            </a:r>
            <a:endParaRPr lang="it-IT" sz="2400" dirty="0"/>
          </a:p>
          <a:p>
            <a:r>
              <a:rPr lang="it-IT" sz="2400" dirty="0"/>
              <a:t>Sussidio Avvento 11/14: </a:t>
            </a:r>
            <a:r>
              <a:rPr lang="it-IT" sz="2400" i="1" dirty="0"/>
              <a:t>Avrai gioia ed esultanza</a:t>
            </a:r>
            <a:endParaRPr lang="it-IT" sz="2400" dirty="0"/>
          </a:p>
          <a:p>
            <a:r>
              <a:rPr lang="it-IT" sz="2400" dirty="0"/>
              <a:t>Sussidio Quaresima 6/10</a:t>
            </a:r>
            <a:r>
              <a:rPr lang="it-IT" sz="2400" i="1" dirty="0"/>
              <a:t>: Si alzò e lo segui</a:t>
            </a:r>
            <a:endParaRPr lang="it-IT" sz="2400" dirty="0"/>
          </a:p>
          <a:p>
            <a:r>
              <a:rPr lang="it-IT" sz="2400" dirty="0"/>
              <a:t>Sussidio Quaresima 11/14: </a:t>
            </a:r>
            <a:r>
              <a:rPr lang="it-IT" sz="2400" i="1" dirty="0"/>
              <a:t>Ho visto il </a:t>
            </a:r>
            <a:r>
              <a:rPr lang="it-IT" sz="2400" i="1" dirty="0" smtClean="0"/>
              <a:t>Signore</a:t>
            </a:r>
          </a:p>
          <a:p>
            <a:pPr marL="0" indent="0">
              <a:buNone/>
            </a:pPr>
            <a:endParaRPr lang="it-IT" sz="2400" dirty="0" smtClean="0"/>
          </a:p>
          <a:p>
            <a:pPr marL="0" indent="0">
              <a:buNone/>
            </a:pPr>
            <a:r>
              <a:rPr lang="it-IT" sz="2400" dirty="0" smtClean="0"/>
              <a:t>In </a:t>
            </a:r>
            <a:r>
              <a:rPr lang="it-IT" sz="2400" dirty="0"/>
              <a:t>più: Sussidio di spiritualità di avvento e quaresima per i piccolissimi e lectio divina per i </a:t>
            </a:r>
            <a:r>
              <a:rPr lang="it-IT" sz="2400" dirty="0" err="1"/>
              <a:t>pisscolissimi</a:t>
            </a:r>
            <a:r>
              <a:rPr lang="it-IT" sz="2400" dirty="0"/>
              <a:t> scaricabili dal sito.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679674200"/>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CAMPO SCUOLA - 1</a:t>
            </a:r>
            <a:endParaRPr lang="it-IT" sz="5400" b="1" dirty="0">
              <a:latin typeface="Hand Of Sean" pitchFamily="2" charset="-128"/>
            </a:endParaRPr>
          </a:p>
        </p:txBody>
      </p:sp>
      <p:sp>
        <p:nvSpPr>
          <p:cNvPr id="3" name="Segnaposto contenuto 2"/>
          <p:cNvSpPr>
            <a:spLocks noGrp="1"/>
          </p:cNvSpPr>
          <p:nvPr>
            <p:ph idx="1"/>
          </p:nvPr>
        </p:nvSpPr>
        <p:spPr/>
        <p:txBody>
          <a:bodyPr>
            <a:normAutofit lnSpcReduction="10000"/>
          </a:bodyPr>
          <a:lstStyle/>
          <a:p>
            <a:r>
              <a:rPr lang="it-IT" sz="2000" dirty="0"/>
              <a:t>In continuità con il percorso vissuto durante l’anno, il campo-scuola costituisce un’ulteriore e significativa occasione per i ragazzi per fare esperienza di sequela e a scegliere di camminare con Gesù sulle strade della vita</a:t>
            </a:r>
            <a:r>
              <a:rPr lang="it-IT" sz="2000" dirty="0" smtClean="0"/>
              <a:t>.</a:t>
            </a:r>
          </a:p>
          <a:p>
            <a:r>
              <a:rPr lang="it-IT" sz="2000" dirty="0"/>
              <a:t>Il sussidio del campo VENITE E VEDRETE, infatti, completa e arricchisce la proposta formativa del 2011-12. Quest’anno, i ragazzi saranno accompagnati dalla figura di Giovanni, il discepolo che Egli amava, il prediletto. La sua presenza costante accanto a Gesù nei momenti significativi della sua vita, fa di lui testimone di fedeltà nel rapporto unico che vive con il Signore seguendolo sul </a:t>
            </a:r>
            <a:r>
              <a:rPr lang="it-IT" sz="2000" dirty="0" err="1"/>
              <a:t>Tabor</a:t>
            </a:r>
            <a:r>
              <a:rPr lang="it-IT" sz="2000" dirty="0"/>
              <a:t>, sul Monte degli Ulivi, sul Calvario, luoghi qualificanti nella sua sequela. </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3129914948"/>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p:txBody>
          <a:bodyPr>
            <a:noAutofit/>
          </a:bodyPr>
          <a:lstStyle/>
          <a:p>
            <a:r>
              <a:rPr lang="it-IT" sz="5400" dirty="0" smtClean="0"/>
              <a:t>IL CAMPO SCUOLA - 2</a:t>
            </a:r>
            <a:endParaRPr lang="it-IT" sz="5400" b="1" dirty="0">
              <a:latin typeface="Hand Of Sean" pitchFamily="2" charset="-128"/>
            </a:endParaRPr>
          </a:p>
        </p:txBody>
      </p:sp>
      <p:sp>
        <p:nvSpPr>
          <p:cNvPr id="3" name="Segnaposto contenuto 2"/>
          <p:cNvSpPr>
            <a:spLocks noGrp="1"/>
          </p:cNvSpPr>
          <p:nvPr>
            <p:ph idx="1"/>
          </p:nvPr>
        </p:nvSpPr>
        <p:spPr/>
        <p:txBody>
          <a:bodyPr>
            <a:normAutofit/>
          </a:bodyPr>
          <a:lstStyle/>
          <a:p>
            <a:r>
              <a:rPr lang="it-IT" sz="2000" dirty="0"/>
              <a:t>Giovanni fa esperienza del grande amore di Dio indicandoci la sua vera identità: Dio è amore, amore che entra nella storia umana attraverso la persona di Gesù Cristo. I ragazzi sono chiamati così a diventare testimoni dell’amore vivendo da discepoli il comandamento nuovo. L’incontro e l’insegnamento dell’apostolo aiutano il ragazzo ad accogliere la sua missione nell’esperienza della Chiesa.</a:t>
            </a:r>
          </a:p>
        </p:txBody>
      </p:sp>
      <p:sp>
        <p:nvSpPr>
          <p:cNvPr id="4" name="Titolo 1"/>
          <p:cNvSpPr txBox="1">
            <a:spLocks/>
          </p:cNvSpPr>
          <p:nvPr/>
        </p:nvSpPr>
        <p:spPr>
          <a:xfrm rot="16200000">
            <a:off x="7794612" y="1113842"/>
            <a:ext cx="2232248" cy="395536"/>
          </a:xfrm>
          <a:prstGeom prst="round2DiagRect">
            <a:avLst>
              <a:gd name="adj1" fmla="val 50000"/>
              <a:gd name="adj2" fmla="val 0"/>
            </a:avLst>
          </a:prstGeom>
          <a:solidFill>
            <a:srgbClr val="FF00FF">
              <a:alpha val="74902"/>
            </a:srgbClr>
          </a:solidFill>
        </p:spPr>
        <p:txBody>
          <a:bodyPr vert="horz" lIns="91440" tIns="45720" rIns="91440" bIns="45720" rtlCol="0" anchor="ctr">
            <a:noAutofit/>
          </a:bodyPr>
          <a:lstStyle>
            <a:lvl1pPr algn="ctr" defTabSz="914400" rtl="0" eaLnBrk="1" latinLnBrk="0" hangingPunct="1">
              <a:spcBef>
                <a:spcPct val="0"/>
              </a:spcBef>
              <a:buNone/>
              <a:defRPr sz="4400" kern="1200">
                <a:solidFill>
                  <a:srgbClr val="0070C0"/>
                </a:solidFill>
                <a:latin typeface="GoodDog Plain" pitchFamily="2" charset="0"/>
                <a:ea typeface="Hand Of Sean" pitchFamily="2" charset="-128"/>
                <a:cs typeface="+mj-cs"/>
              </a:defRPr>
            </a:lvl1pPr>
          </a:lstStyle>
          <a:p>
            <a:r>
              <a:rPr lang="it-IT" sz="1400" dirty="0" smtClean="0">
                <a:solidFill>
                  <a:schemeClr val="bg1"/>
                </a:solidFill>
              </a:rPr>
              <a:t>PER UNA PROPOSTA FORMATIVA SEMPRE PI</a:t>
            </a:r>
            <a:r>
              <a:rPr lang="it-IT" sz="1000" dirty="0" smtClean="0">
                <a:solidFill>
                  <a:schemeClr val="bg1"/>
                </a:solidFill>
                <a:latin typeface="Hand Of Sean" pitchFamily="2" charset="-128"/>
              </a:rPr>
              <a:t>Ù</a:t>
            </a:r>
            <a:r>
              <a:rPr lang="it-IT" sz="1400" dirty="0" smtClean="0">
                <a:solidFill>
                  <a:schemeClr val="bg1"/>
                </a:solidFill>
              </a:rPr>
              <a:t> COMPLETA</a:t>
            </a:r>
            <a:endParaRPr lang="it-IT" sz="1400" dirty="0">
              <a:solidFill>
                <a:schemeClr val="bg1"/>
              </a:solidFill>
            </a:endParaRPr>
          </a:p>
        </p:txBody>
      </p:sp>
    </p:spTree>
    <p:extLst>
      <p:ext uri="{BB962C8B-B14F-4D97-AF65-F5344CB8AC3E}">
        <p14:creationId xmlns:p14="http://schemas.microsoft.com/office/powerpoint/2010/main" val="3443680680"/>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solidFill>
            <a:srgbClr val="FF0000">
              <a:alpha val="74902"/>
            </a:srgbClr>
          </a:solidFill>
        </p:spPr>
        <p:txBody>
          <a:bodyPr/>
          <a:lstStyle/>
          <a:p>
            <a:r>
              <a:rPr lang="it-IT" b="1" dirty="0" smtClean="0">
                <a:solidFill>
                  <a:srgbClr val="FFFF00"/>
                </a:solidFill>
              </a:rPr>
              <a:t>TUTTO IN REGOLA</a:t>
            </a:r>
            <a:endParaRPr lang="it-IT" b="1" dirty="0">
              <a:solidFill>
                <a:srgbClr val="FFFF00"/>
              </a:solidFill>
            </a:endParaRPr>
          </a:p>
        </p:txBody>
      </p:sp>
      <p:sp>
        <p:nvSpPr>
          <p:cNvPr id="3" name="Segnaposto contenuto 2"/>
          <p:cNvSpPr>
            <a:spLocks noGrp="1"/>
          </p:cNvSpPr>
          <p:nvPr>
            <p:ph idx="1"/>
          </p:nvPr>
        </p:nvSpPr>
        <p:spPr>
          <a:solidFill>
            <a:srgbClr val="FF0000">
              <a:alpha val="74902"/>
            </a:srgbClr>
          </a:solidFill>
        </p:spPr>
        <p:txBody>
          <a:bodyPr/>
          <a:lstStyle/>
          <a:p>
            <a:pPr marL="0" indent="0">
              <a:buNone/>
            </a:pPr>
            <a:r>
              <a:rPr lang="it-IT" dirty="0" smtClean="0"/>
              <a:t>    </a:t>
            </a:r>
            <a:endParaRPr lang="it-IT" dirty="0"/>
          </a:p>
        </p:txBody>
      </p:sp>
      <p:pic>
        <p:nvPicPr>
          <p:cNvPr id="4098" name="Picture 2" descr="C:\Users\Gigikop\Downloads\23072011060.jpg"/>
          <p:cNvPicPr>
            <a:picLocks noChangeAspect="1" noChangeArrowheads="1"/>
          </p:cNvPicPr>
          <p:nvPr/>
        </p:nvPicPr>
        <p:blipFill rotWithShape="1">
          <a:blip r:embed="rId2" cstate="print">
            <a:extLst>
              <a:ext uri="{BEBA8EAE-BF5A-486C-A8C5-ECC9F3942E4B}">
                <a14:imgProps xmlns:a14="http://schemas.microsoft.com/office/drawing/2010/main">
                  <a14:imgLayer r:embed="rId3">
                    <a14:imgEffect>
                      <a14:brightnessContrast bright="20000"/>
                    </a14:imgEffect>
                  </a14:imgLayer>
                </a14:imgProps>
              </a:ext>
              <a:ext uri="{28A0092B-C50C-407E-A947-70E740481C1C}">
                <a14:useLocalDpi xmlns:a14="http://schemas.microsoft.com/office/drawing/2010/main" val="0"/>
              </a:ext>
            </a:extLst>
          </a:blip>
          <a:srcRect l="8177" t="16010" r="6687" b="14809"/>
          <a:stretch/>
        </p:blipFill>
        <p:spPr bwMode="auto">
          <a:xfrm>
            <a:off x="3347864" y="1419622"/>
            <a:ext cx="2240996" cy="3240360"/>
          </a:xfrm>
          <a:prstGeom prst="rect">
            <a:avLst/>
          </a:prstGeom>
          <a:solidFill>
            <a:srgbClr val="FFFFFF">
              <a:shade val="85000"/>
            </a:srgbClr>
          </a:solidFill>
          <a:ln w="28575" cap="sq">
            <a:solidFill>
              <a:srgbClr val="FFFF00"/>
            </a:solidFill>
            <a:miter lim="800000"/>
          </a:ln>
          <a:effectLst>
            <a:outerShdw blurRad="65000" dist="50800" dir="12900000" kx="195000" ky="145000" algn="tl" rotWithShape="0">
              <a:srgbClr val="000000">
                <a:alpha val="30000"/>
              </a:srgbClr>
            </a:outerShdw>
          </a:effectLst>
          <a:scene3d>
            <a:camera prst="orthographicFront">
              <a:rot lat="0" lon="0" rev="360000"/>
            </a:camera>
            <a:lightRig rig="twoPt" dir="t">
              <a:rot lat="0" lon="0" rev="7200000"/>
            </a:lightRig>
          </a:scene3d>
          <a:sp3d contourW="12700">
            <a:bevelT w="25400" h="19050"/>
            <a:contourClr>
              <a:srgbClr val="969696"/>
            </a:contour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160104"/>
      </p:ext>
    </p:extLst>
  </p:cSld>
  <p:clrMapOvr>
    <a:masterClrMapping/>
  </p:clrMapOvr>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magin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8007" y="267494"/>
            <a:ext cx="7767986" cy="1512168"/>
          </a:xfrm>
          <a:prstGeom prst="rect">
            <a:avLst/>
          </a:prstGeom>
          <a:effectLst>
            <a:glow rad="101600">
              <a:srgbClr val="FFFF00">
                <a:alpha val="60000"/>
              </a:srgbClr>
            </a:glow>
          </a:effectLst>
        </p:spPr>
      </p:pic>
      <p:sp>
        <p:nvSpPr>
          <p:cNvPr id="8" name="Rettangolo 7"/>
          <p:cNvSpPr/>
          <p:nvPr/>
        </p:nvSpPr>
        <p:spPr>
          <a:xfrm>
            <a:off x="0" y="2859782"/>
            <a:ext cx="9144000" cy="769441"/>
          </a:xfrm>
          <a:prstGeom prst="rect">
            <a:avLst/>
          </a:prstGeom>
        </p:spPr>
        <p:txBody>
          <a:bodyPr wrap="square">
            <a:spAutoFit/>
          </a:bodyPr>
          <a:lstStyle/>
          <a:p>
            <a:pPr algn="ctr"/>
            <a:r>
              <a:rPr lang="it-IT" sz="4400" b="1" dirty="0" smtClean="0">
                <a:solidFill>
                  <a:srgbClr val="FFFF00"/>
                </a:solidFill>
                <a:effectLst>
                  <a:glow rad="228600">
                    <a:schemeClr val="accent1">
                      <a:satMod val="175000"/>
                      <a:alpha val="40000"/>
                    </a:schemeClr>
                  </a:glow>
                </a:effectLst>
                <a:latin typeface="GoodDog Plain" pitchFamily="2" charset="0"/>
                <a:ea typeface="Hand Of Sean" pitchFamily="2" charset="-128"/>
              </a:rPr>
              <a:t>AZIONE CATTOLICA DEI RAGAZZI 2011-2012</a:t>
            </a:r>
            <a:endParaRPr lang="it-IT" sz="4400" b="1" dirty="0">
              <a:solidFill>
                <a:srgbClr val="FFFF00"/>
              </a:solidFill>
              <a:effectLst>
                <a:glow rad="228600">
                  <a:schemeClr val="accent1">
                    <a:satMod val="175000"/>
                    <a:alpha val="40000"/>
                  </a:schemeClr>
                </a:glow>
              </a:effectLst>
              <a:latin typeface="GoodDog Plain" pitchFamily="2" charset="0"/>
              <a:ea typeface="Hand Of Sean" pitchFamily="2" charset="-128"/>
            </a:endParaRPr>
          </a:p>
        </p:txBody>
      </p:sp>
    </p:spTree>
    <p:extLst>
      <p:ext uri="{BB962C8B-B14F-4D97-AF65-F5344CB8AC3E}">
        <p14:creationId xmlns:p14="http://schemas.microsoft.com/office/powerpoint/2010/main" val="27254058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par>
                                <p:cTn id="10" presetID="31" presetClass="entr" presetSubtype="0" fill="hold" grpId="0" nodeType="withEffect">
                                  <p:stCondLst>
                                    <p:cond delay="0"/>
                                  </p:stCondLst>
                                  <p:childTnLst>
                                    <p:set>
                                      <p:cBhvr>
                                        <p:cTn id="11" dur="1" fill="hold">
                                          <p:stCondLst>
                                            <p:cond delay="0"/>
                                          </p:stCondLst>
                                        </p:cTn>
                                        <p:tgtEl>
                                          <p:spTgt spid="8"/>
                                        </p:tgtEl>
                                        <p:attrNameLst>
                                          <p:attrName>style.visibility</p:attrName>
                                        </p:attrNameLst>
                                      </p:cBhvr>
                                      <p:to>
                                        <p:strVal val="visible"/>
                                      </p:to>
                                    </p:set>
                                    <p:anim calcmode="lin" valueType="num">
                                      <p:cBhvr>
                                        <p:cTn id="12" dur="1000" fill="hold"/>
                                        <p:tgtEl>
                                          <p:spTgt spid="8"/>
                                        </p:tgtEl>
                                        <p:attrNameLst>
                                          <p:attrName>ppt_w</p:attrName>
                                        </p:attrNameLst>
                                      </p:cBhvr>
                                      <p:tavLst>
                                        <p:tav tm="0">
                                          <p:val>
                                            <p:fltVal val="0"/>
                                          </p:val>
                                        </p:tav>
                                        <p:tav tm="100000">
                                          <p:val>
                                            <p:strVal val="#ppt_w"/>
                                          </p:val>
                                        </p:tav>
                                      </p:tavLst>
                                    </p:anim>
                                    <p:anim calcmode="lin" valueType="num">
                                      <p:cBhvr>
                                        <p:cTn id="13" dur="1000" fill="hold"/>
                                        <p:tgtEl>
                                          <p:spTgt spid="8"/>
                                        </p:tgtEl>
                                        <p:attrNameLst>
                                          <p:attrName>ppt_h</p:attrName>
                                        </p:attrNameLst>
                                      </p:cBhvr>
                                      <p:tavLst>
                                        <p:tav tm="0">
                                          <p:val>
                                            <p:fltVal val="0"/>
                                          </p:val>
                                        </p:tav>
                                        <p:tav tm="100000">
                                          <p:val>
                                            <p:strVal val="#ppt_h"/>
                                          </p:val>
                                        </p:tav>
                                      </p:tavLst>
                                    </p:anim>
                                    <p:anim calcmode="lin" valueType="num">
                                      <p:cBhvr>
                                        <p:cTn id="14" dur="1000" fill="hold"/>
                                        <p:tgtEl>
                                          <p:spTgt spid="8"/>
                                        </p:tgtEl>
                                        <p:attrNameLst>
                                          <p:attrName>style.rotation</p:attrName>
                                        </p:attrNameLst>
                                      </p:cBhvr>
                                      <p:tavLst>
                                        <p:tav tm="0">
                                          <p:val>
                                            <p:fltVal val="90"/>
                                          </p:val>
                                        </p:tav>
                                        <p:tav tm="100000">
                                          <p:val>
                                            <p:fltVal val="0"/>
                                          </p:val>
                                        </p:tav>
                                      </p:tavLst>
                                    </p:anim>
                                    <p:animEffect transition="in" filter="fade">
                                      <p:cBhvr>
                                        <p:cTn id="1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theme/theme1.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102</TotalTime>
  <Words>6682</Words>
  <Application>Microsoft Office PowerPoint</Application>
  <PresentationFormat>Presentazione su schermo (16:9)</PresentationFormat>
  <Paragraphs>334</Paragraphs>
  <Slides>95</Slides>
  <Notes>0</Notes>
  <HiddenSlides>0</HiddenSlides>
  <MMClips>0</MMClips>
  <ScaleCrop>false</ScaleCrop>
  <HeadingPairs>
    <vt:vector size="6" baseType="variant">
      <vt:variant>
        <vt:lpstr>Caratteri utilizzati</vt:lpstr>
      </vt:variant>
      <vt:variant>
        <vt:i4>5</vt:i4>
      </vt:variant>
      <vt:variant>
        <vt:lpstr>Tema</vt:lpstr>
      </vt:variant>
      <vt:variant>
        <vt:i4>1</vt:i4>
      </vt:variant>
      <vt:variant>
        <vt:lpstr>Titoli diapositive</vt:lpstr>
      </vt:variant>
      <vt:variant>
        <vt:i4>95</vt:i4>
      </vt:variant>
    </vt:vector>
  </HeadingPairs>
  <TitlesOfParts>
    <vt:vector size="101" baseType="lpstr">
      <vt:lpstr>Arial</vt:lpstr>
      <vt:lpstr>Calibri</vt:lpstr>
      <vt:lpstr>GoodDog Plain</vt:lpstr>
      <vt:lpstr>Kozuka Gothic Pr6N B</vt:lpstr>
      <vt:lpstr>Hand Of Sean</vt:lpstr>
      <vt:lpstr>Tema di Office</vt:lpstr>
      <vt:lpstr>Presentazione standard di PowerPoint</vt:lpstr>
      <vt:lpstr>LINEE UNITARIE</vt:lpstr>
      <vt:lpstr>VANGELO DI MARCO</vt:lpstr>
      <vt:lpstr>DAGLI ORIENTAMENTI TRIENNALI</vt:lpstr>
      <vt:lpstr>DAL DOCUMENTO FINALE DELLA XIV ASSEMBLEA NAZIONALE, I,1</vt:lpstr>
      <vt:lpstr>DAL DOCUMENTO FINALE DELLA XIV ASSEMBLEA NAZIONALE, I,1</vt:lpstr>
      <vt:lpstr>DAL DOCUMENTO FINALE DELLA XIV ASSEMBLEA NAZIONALE, II,1</vt:lpstr>
      <vt:lpstr>CHI AMA EDUCA, FRANCO MIANO, AVE 2010 PAGG. 3-4</vt:lpstr>
      <vt:lpstr>CHI AMA EDUCA, FRANCO MIANO, AVE 2010 PAGG. 3-4</vt:lpstr>
      <vt:lpstr>CHI AMA EDUCA, FRANCO MIANO, AVE 2010 PAGG. 135- 136</vt:lpstr>
      <vt:lpstr>ANNO DELLA SEQUELA Conversione al Vangelo della Vita</vt:lpstr>
      <vt:lpstr>Dal Progetto Formativo - 1</vt:lpstr>
      <vt:lpstr>Dal Progetto Formativo - 2</vt:lpstr>
      <vt:lpstr>Dal Progetto Formativo - 3</vt:lpstr>
      <vt:lpstr>Dal Progetto Formativo - 4</vt:lpstr>
      <vt:lpstr>Dal Progetto Formativo - 5</vt:lpstr>
      <vt:lpstr>Da Bella è l’ACR</vt:lpstr>
      <vt:lpstr>IDEA GENERALE</vt:lpstr>
      <vt:lpstr>IDEA GENERALE - 1</vt:lpstr>
      <vt:lpstr>IDEA GENERALE - 2</vt:lpstr>
      <vt:lpstr>IDEA GENERALE - 3</vt:lpstr>
      <vt:lpstr>IDEA GENERALE - 4</vt:lpstr>
      <vt:lpstr>IDEA GENERALE - 5</vt:lpstr>
      <vt:lpstr>La domanda di vita PIENEZZA - REALIZZAZIONE</vt:lpstr>
      <vt:lpstr>SONO LIBERO DI SCEGLIERE?</vt:lpstr>
      <vt:lpstr>I BAMBINI E I RAGAZZI CI CHIEDONO... - 1</vt:lpstr>
      <vt:lpstr>I BAMBINI E I RAGAZZI CI CHIEDONO... - 2</vt:lpstr>
      <vt:lpstr>SONO LIBERO DI SCEGLIERE?</vt:lpstr>
      <vt:lpstr>IL BRANO BIBLICO</vt:lpstr>
      <vt:lpstr>Marco 10, 46-52</vt:lpstr>
      <vt:lpstr>IL BRANO BIBLICO - 1</vt:lpstr>
      <vt:lpstr>IL BRANO BIBLICO - 2</vt:lpstr>
      <vt:lpstr>IL BRANO BIBLICO - 3</vt:lpstr>
      <vt:lpstr>L’Ambientazione</vt:lpstr>
      <vt:lpstr>LA MONTAGNA - 1</vt:lpstr>
      <vt:lpstr>LA MONTAGNA - 2</vt:lpstr>
      <vt:lpstr>LA MONTAGNA - 3</vt:lpstr>
      <vt:lpstr>LA MONTAGNA - 3</vt:lpstr>
      <vt:lpstr>LE FASI</vt:lpstr>
      <vt:lpstr>PRIMA FASE - LA SALITA</vt:lpstr>
      <vt:lpstr>PRIMA FASE - LA SALITA - 1</vt:lpstr>
      <vt:lpstr>PRIMA FASE - LA SALITA - 2</vt:lpstr>
      <vt:lpstr>PRIMA FASE - LA SALITA - 3</vt:lpstr>
      <vt:lpstr>Atteggiamento prevalente: DISPONIBILITÀ</vt:lpstr>
      <vt:lpstr>SECONDA FASE - LA SOSTA (il rifugio)</vt:lpstr>
      <vt:lpstr>SECONDA FASE - LA SOSTA - 1</vt:lpstr>
      <vt:lpstr>SECONDA FASE - LA SOSTA - 2</vt:lpstr>
      <vt:lpstr>SECONDA FASE - LA SOSTA - 3</vt:lpstr>
      <vt:lpstr>Atteggiamento prevalente: DISCERNIMENTO</vt:lpstr>
      <vt:lpstr>TERZA FASE - L’INCONTRO</vt:lpstr>
      <vt:lpstr>TERZA FASE - L’INCONTRO - 1</vt:lpstr>
      <vt:lpstr>TERZA FASE - L’INCONTRO - 2</vt:lpstr>
      <vt:lpstr>TERZA FASE - L’INCONTRO - 3</vt:lpstr>
      <vt:lpstr>Atteggiamento prevalente: CONDIVISIONE</vt:lpstr>
      <vt:lpstr>QUARTA FASE - LA DISCESA (LA CASA - IL MONDO)</vt:lpstr>
      <vt:lpstr>QUARTA FASE - LA DISCESA - 1</vt:lpstr>
      <vt:lpstr>QUARTA FASE - LA DISCESA - 2</vt:lpstr>
      <vt:lpstr>Atteggiamento prevalente: ACCOGLIENZA</vt:lpstr>
      <vt:lpstr>L’INIZIATIVA ANNUALE</vt:lpstr>
      <vt:lpstr>PUNTA IN ALTO - 1</vt:lpstr>
      <vt:lpstr>PUNTA IN ALTO - 2</vt:lpstr>
      <vt:lpstr>PUNTA IN ALTO - 3</vt:lpstr>
      <vt:lpstr>PUNTA IN ALTO - 4</vt:lpstr>
      <vt:lpstr>LA STORIA</vt:lpstr>
      <vt:lpstr>PER UNA PROPOSTA FORMATIVA SEMPRE PIù COMPLETA: IL GRANDE GIOCO LE GUIDE D’ARCO IL CAMMINO DEI PICCOLISSIMI L’AGENDA DELL’EDUCATORE IL FORMATO FAMIGLIA GLI ITINERARI DI SPIRITUALITà</vt:lpstr>
      <vt:lpstr>IL GRANDE GIOCO - VERSO L’ALTO - 1</vt:lpstr>
      <vt:lpstr>IL GRANDE GIOCO - VERSO L’ALTO - 2</vt:lpstr>
      <vt:lpstr>Le guide d’arco</vt:lpstr>
      <vt:lpstr>LE GUIDE D’ARCO - 1</vt:lpstr>
      <vt:lpstr>LE GUIDE D’ARCO - 2</vt:lpstr>
      <vt:lpstr>LE GUIDE D’ARCO - 3</vt:lpstr>
      <vt:lpstr>IL CAMMINO DEI PICCOLISSIMI - 1</vt:lpstr>
      <vt:lpstr>IL CAMMINO DEI PICCOLISSIMI - 2</vt:lpstr>
      <vt:lpstr>IL CAMMINO DEI PICCOLISSIMI - 3</vt:lpstr>
      <vt:lpstr>IL CAMMINO DEI PICCOLISSIMI - 4</vt:lpstr>
      <vt:lpstr>L’AGENDA DELL’EDUCATORE</vt:lpstr>
      <vt:lpstr>L’AGENDA DELL’EDUCATORE - 1</vt:lpstr>
      <vt:lpstr>L’AGENDA DELL’EDUCATORE - 2</vt:lpstr>
      <vt:lpstr>L’AGENDA DELL’EDUCATORE - 3</vt:lpstr>
      <vt:lpstr>L’AGENDA DELL’EDUCATORE - 4</vt:lpstr>
      <vt:lpstr>IL FORMATO FAMIGLIA</vt:lpstr>
      <vt:lpstr>IL FORMATO FAMIGLIA - 1</vt:lpstr>
      <vt:lpstr>IL FORMATO FAMIGLIA - 2</vt:lpstr>
      <vt:lpstr>IL FORMATO FAMIGLIA - 3</vt:lpstr>
      <vt:lpstr>IL FORMATO FAMIGLIA - 4</vt:lpstr>
      <vt:lpstr>IL FORMATO FAMIGLIA - 5</vt:lpstr>
      <vt:lpstr>IL FORMATO FAMIGLIA - 6</vt:lpstr>
      <vt:lpstr>IL FORMATO FAMIGLIA - 7</vt:lpstr>
      <vt:lpstr>GLI ITINERARI DI SPIRITUALITà - 1</vt:lpstr>
      <vt:lpstr>GLI ITINERARI DI SPIRITUALITà - 2</vt:lpstr>
      <vt:lpstr>GLI ITINERARI DI SPIRITUALITà - 3</vt:lpstr>
      <vt:lpstr>IL CAMPO SCUOLA - 1</vt:lpstr>
      <vt:lpstr>IL CAMPO SCUOLA - 2</vt:lpstr>
      <vt:lpstr>TUTTO IN REGOLA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Gigikop</dc:creator>
  <cp:lastModifiedBy>Gigikop</cp:lastModifiedBy>
  <cp:revision>13</cp:revision>
  <dcterms:created xsi:type="dcterms:W3CDTF">2011-07-13T18:33:22Z</dcterms:created>
  <dcterms:modified xsi:type="dcterms:W3CDTF">2011-07-23T23:40:22Z</dcterms:modified>
</cp:coreProperties>
</file>