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 id="261" r:id="rId7"/>
    <p:sldId id="270" r:id="rId8"/>
    <p:sldId id="271" r:id="rId9"/>
    <p:sldId id="262" r:id="rId10"/>
    <p:sldId id="263" r:id="rId11"/>
    <p:sldId id="272" r:id="rId12"/>
    <p:sldId id="264" r:id="rId13"/>
    <p:sldId id="265" r:id="rId14"/>
    <p:sldId id="267" r:id="rId15"/>
    <p:sldId id="268" r:id="rId16"/>
    <p:sldId id="269" r:id="rId17"/>
    <p:sldId id="273" r:id="rId18"/>
    <p:sldId id="274" r:id="rId19"/>
    <p:sldId id="266" r:id="rId2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574"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316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39DE5C1-554A-4BCB-B091-EDD40382F32F}" type="datetimeFigureOut">
              <a:rPr lang="it-IT" smtClean="0"/>
              <a:pPr/>
              <a:t>08/11/2020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A9AC376-B0FA-4C26-99B6-690BE6F6D39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DE5C1-554A-4BCB-B091-EDD40382F32F}" type="datetimeFigureOut">
              <a:rPr lang="it-IT" smtClean="0"/>
              <a:pPr/>
              <a:t>08/11/2020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AC376-B0FA-4C26-99B6-690BE6F6D39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fxzonH9rDw4"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adulti.azionecattolica.it/sites/default/files/volontari_palermo.pdf" TargetMode="External"/><Relationship Id="rId2" Type="http://schemas.openxmlformats.org/officeDocument/2006/relationships/hyperlink" Target="https://adulti.azionecattolica.it/un-gruppo-che-genera-vita" TargetMode="External"/><Relationship Id="rId1" Type="http://schemas.openxmlformats.org/officeDocument/2006/relationships/slideLayout" Target="../slideLayouts/slideLayout4.xml"/><Relationship Id="rId6" Type="http://schemas.openxmlformats.org/officeDocument/2006/relationships/hyperlink" Target="https://it-it.facebook.com/175304642908560/photos/articolo-di-alessandra-turrisi-pubblicato-nelledizione-odierna-del-giornale-di-s/646572929115060/" TargetMode="External"/><Relationship Id="rId5" Type="http://schemas.openxmlformats.org/officeDocument/2006/relationships/hyperlink" Target="https://www.youtube.com/watch?v=XthQYt8vMEc" TargetMode="External"/><Relationship Id="rId4" Type="http://schemas.openxmlformats.org/officeDocument/2006/relationships/hyperlink" Target="https://www.youtube.com/watch?v=J9KjilgGLz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08_Tuffati_Valentina-Malgarise.-658x470.jpg"/>
          <p:cNvPicPr>
            <a:picLocks noChangeAspect="1" noChangeArrowheads="1"/>
          </p:cNvPicPr>
          <p:nvPr/>
        </p:nvPicPr>
        <p:blipFill>
          <a:blip r:embed="rId2" cstate="print"/>
          <a:srcRect/>
          <a:stretch>
            <a:fillRect/>
          </a:stretch>
        </p:blipFill>
        <p:spPr bwMode="auto">
          <a:xfrm>
            <a:off x="0" y="163286"/>
            <a:ext cx="9072594" cy="6480424"/>
          </a:xfrm>
          <a:prstGeom prst="rect">
            <a:avLst/>
          </a:prstGeom>
          <a:noFill/>
        </p:spPr>
      </p:pic>
      <p:sp>
        <p:nvSpPr>
          <p:cNvPr id="2" name="Titolo 1"/>
          <p:cNvSpPr>
            <a:spLocks noGrp="1"/>
          </p:cNvSpPr>
          <p:nvPr>
            <p:ph type="ctrTitle"/>
          </p:nvPr>
        </p:nvSpPr>
        <p:spPr>
          <a:xfrm>
            <a:off x="642910" y="3643314"/>
            <a:ext cx="7772400" cy="1470025"/>
          </a:xfrm>
        </p:spPr>
        <p:txBody>
          <a:bodyPr/>
          <a:lstStyle/>
          <a:p>
            <a:r>
              <a:rPr lang="it-IT" b="1" dirty="0" smtClean="0"/>
              <a:t>SOLLEVARE </a:t>
            </a:r>
            <a:endParaRPr lang="it-IT" b="1" dirty="0"/>
          </a:p>
        </p:txBody>
      </p:sp>
      <p:sp>
        <p:nvSpPr>
          <p:cNvPr id="3" name="Sottotitolo 2"/>
          <p:cNvSpPr>
            <a:spLocks noGrp="1"/>
          </p:cNvSpPr>
          <p:nvPr>
            <p:ph type="subTitle" idx="1"/>
          </p:nvPr>
        </p:nvSpPr>
        <p:spPr>
          <a:xfrm>
            <a:off x="0" y="6216792"/>
            <a:ext cx="9144000" cy="668592"/>
          </a:xfrm>
        </p:spPr>
        <p:txBody>
          <a:bodyPr>
            <a:noAutofit/>
          </a:bodyPr>
          <a:lstStyle/>
          <a:p>
            <a:r>
              <a:rPr lang="it-IT" sz="1600" dirty="0" smtClean="0"/>
              <a:t>VALENTINA MALGARISE,  Tuffati! Illustrazione tratta dal volume Para </a:t>
            </a:r>
            <a:r>
              <a:rPr lang="it-IT" sz="1600" dirty="0" err="1" smtClean="0"/>
              <a:t>abrazar</a:t>
            </a:r>
            <a:r>
              <a:rPr lang="it-IT" sz="1600" dirty="0"/>
              <a:t> </a:t>
            </a:r>
            <a:r>
              <a:rPr lang="it-IT" sz="1600" dirty="0" err="1" smtClean="0"/>
              <a:t>el</a:t>
            </a:r>
            <a:r>
              <a:rPr lang="it-IT" sz="1600" dirty="0" smtClean="0"/>
              <a:t> </a:t>
            </a:r>
            <a:r>
              <a:rPr lang="it-IT" sz="1600" dirty="0" smtClean="0"/>
              <a:t>mar di C. LORENZONI. </a:t>
            </a:r>
            <a:endParaRPr lang="it-IT" sz="1600"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biLevel thresh="25000"/>
            <a:alphaModFix amt="30000"/>
          </a:blip>
          <a:stretch>
            <a:fillRect/>
          </a:stretch>
        </p:blipFill>
        <p:spPr>
          <a:xfrm>
            <a:off x="2339752" y="1844824"/>
            <a:ext cx="4248471" cy="4000685"/>
          </a:xfrm>
          <a:prstGeom prst="rect">
            <a:avLst/>
          </a:prstGeom>
          <a:noFill/>
          <a:ln w="76200" cmpd="sng">
            <a:solidFill>
              <a:schemeClr val="bg1"/>
            </a:solidFill>
          </a:ln>
        </p:spPr>
      </p:pic>
      <p:sp>
        <p:nvSpPr>
          <p:cNvPr id="3" name="Rettangolo 2"/>
          <p:cNvSpPr/>
          <p:nvPr/>
        </p:nvSpPr>
        <p:spPr>
          <a:xfrm>
            <a:off x="323528" y="1426707"/>
            <a:ext cx="8424936" cy="5170645"/>
          </a:xfrm>
          <a:prstGeom prst="rect">
            <a:avLst/>
          </a:prstGeom>
        </p:spPr>
        <p:txBody>
          <a:bodyPr wrap="square">
            <a:spAutoFit/>
          </a:bodyPr>
          <a:lstStyle/>
          <a:p>
            <a:r>
              <a:rPr lang="it-IT" dirty="0"/>
              <a:t>Marco 5,21-43</a:t>
            </a:r>
            <a:endParaRPr lang="it-IT" sz="1400" dirty="0"/>
          </a:p>
          <a:p>
            <a:pPr algn="just"/>
            <a:r>
              <a:rPr lang="it-IT" sz="1400" dirty="0"/>
              <a:t>21 Essendo passato di nuovo Gesù all'altra riva, gli si radunò attorno molta folla, ed egli stava lungo il mare. 22 Si recò da lui uno dei capi della sinagoga, di nome </a:t>
            </a:r>
            <a:r>
              <a:rPr lang="it-IT" sz="1400" dirty="0" err="1"/>
              <a:t>Giàiro</a:t>
            </a:r>
            <a:r>
              <a:rPr lang="it-IT" sz="1400" dirty="0"/>
              <a:t>, il quale, vedutolo, gli si gettò ai piedi 23 e lo pregava con insistenza: «La mia figlioletta è agli estremi; vieni a imporle le mani perché sia guarita e viva». 24 Gesù andò con lui. Molta folla lo seguiva e gli si stringeva intorno.</a:t>
            </a:r>
          </a:p>
          <a:p>
            <a:pPr algn="just"/>
            <a:r>
              <a:rPr lang="it-IT" sz="1400" dirty="0"/>
              <a:t>25 Or una donna, che da dodici anni era affetta da emorragia 26 e aveva molto sofferto per opera di molti medici, spendendo tutti i suoi averi senza nessun vantaggio, anzi peggiorando, 27 udito parlare di Gesù, venne tra la folla, alle sue spalle, e gli toccò il mantello. Diceva infatti: 28 «Se riuscirò anche solo a toccare il suo mantello, sarò guarita». 29 E subito le si fermò il flusso di sangue, e sentì nel suo corpo che era stata guarita da quel male.</a:t>
            </a:r>
          </a:p>
          <a:p>
            <a:pPr algn="just"/>
            <a:r>
              <a:rPr lang="it-IT" sz="1400" dirty="0"/>
              <a:t>30 Ma subito Gesù, avvertita la potenza che era uscita da lui, si voltò alla folla dicendo: «Chi mi ha toccato il mantello?». 31 I discepoli gli dissero: «Tu vedi la folla che ti si stringe attorno e dici: Chi mi ha toccato?». 32 Egli intanto guardava intorno, per vedere colei che aveva fatto questo. 33 E la donna impaurita e tremante, sapendo ciò che le era accaduto, venne, gli si gettò davanti e gli disse tutta la verità. 34 Gesù rispose: «Figlia, la tua fede ti ha salvata. Va' in pace e sii guarita dal tuo male».</a:t>
            </a:r>
          </a:p>
          <a:p>
            <a:pPr algn="just"/>
            <a:r>
              <a:rPr lang="it-IT" sz="1400" dirty="0"/>
              <a:t>35 Mentre ancora parlava, dalla casa del capo della sinagoga vennero a dirgli: «Tua figlia è morta. Perché disturbi ancora il Maestro?». 36 Ma Gesù, udito quanto dicevano, disse al capo della sinagoga: «Non temere, continua solo ad aver fede!». 37 E non permise a nessuno di seguirlo fuorché a Pietro, Giacomo e Giovanni, fratello di Giacomo. 38 Giunsero alla casa del capo della sinagoga ed egli vide trambusto e gente che piangeva e urlava. 39 Entrato, disse loro: «Perché fate tanto strepito e piangete? La bambina non è morta, ma dorme». 40 Ed essi lo deridevano. Ma egli, cacciati tutti fuori, prese con sé il padre e la madre della fanciulla e quelli che erano con lui, ed entrò dove era la bambina. 41 Presa la mano della bambina, le disse: «</a:t>
            </a:r>
            <a:r>
              <a:rPr lang="it-IT" sz="1400" dirty="0" err="1"/>
              <a:t>Talità</a:t>
            </a:r>
            <a:r>
              <a:rPr lang="it-IT" sz="1400" dirty="0"/>
              <a:t> </a:t>
            </a:r>
            <a:r>
              <a:rPr lang="it-IT" sz="1400" dirty="0" err="1"/>
              <a:t>kum</a:t>
            </a:r>
            <a:r>
              <a:rPr lang="it-IT" sz="1400" dirty="0"/>
              <a:t>», che significa: «Fanciulla, io ti dico, alzati!». 42 Subito la fanciulla si alzò e si mise a camminare; aveva dodici anni. Essi furono presi da grande stupore. 43 Gesù raccomandò loro con insistenza che nessuno venisse a saperlo e ordinò di darle da mangiare.</a:t>
            </a:r>
            <a:r>
              <a:rPr lang="it-IT" dirty="0"/>
              <a:t>	</a:t>
            </a:r>
          </a:p>
        </p:txBody>
      </p:sp>
      <p:sp>
        <p:nvSpPr>
          <p:cNvPr id="5" name="Titolo 4"/>
          <p:cNvSpPr>
            <a:spLocks noGrp="1"/>
          </p:cNvSpPr>
          <p:nvPr>
            <p:ph type="title"/>
          </p:nvPr>
        </p:nvSpPr>
        <p:spPr/>
        <p:txBody>
          <a:bodyPr>
            <a:normAutofit fontScale="90000"/>
          </a:bodyPr>
          <a:lstStyle/>
          <a:p>
            <a:r>
              <a:rPr lang="it-IT" dirty="0" smtClean="0"/>
              <a:t>LASCIAMOCI ILLUMINARE DALLA PAROLA</a:t>
            </a:r>
            <a:endParaRPr lang="it-IT" dirty="0"/>
          </a:p>
        </p:txBody>
      </p:sp>
    </p:spTree>
  </p:cSld>
  <p:clrMapOvr>
    <a:masterClrMapping/>
  </p:clrMapOvr>
  <mc:AlternateContent xmlns:mc="http://schemas.openxmlformats.org/markup-compatibility/2006" xmlns:p14="http://schemas.microsoft.com/office/powerpoint/2010/main">
    <mc:Choice Requires="p14">
      <p:transition>
        <p14:flash/>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smtClean="0"/>
              <a:t>LASCIAMOCI ILLUMINARE DALLA PAROLA</a:t>
            </a:r>
            <a:endParaRPr lang="it-IT" dirty="0"/>
          </a:p>
        </p:txBody>
      </p:sp>
      <p:pic>
        <p:nvPicPr>
          <p:cNvPr id="4" name="Lectio Adulti Tappa 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538792"/>
            <a:ext cx="9144000" cy="4698520"/>
          </a:xfrm>
          <a:prstGeom prst="rect">
            <a:avLst/>
          </a:prstGeom>
        </p:spPr>
      </p:pic>
    </p:spTree>
    <p:extLst>
      <p:ext uri="{BB962C8B-B14F-4D97-AF65-F5344CB8AC3E}">
        <p14:creationId xmlns:p14="http://schemas.microsoft.com/office/powerpoint/2010/main" val="25619797"/>
      </p:ext>
    </p:extLst>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www.parrocchiasatrianomarina.it/wp-content/uploads/2020/02/kum-660x33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Segnaposto contenuto 3"/>
          <p:cNvSpPr>
            <a:spLocks noGrp="1"/>
          </p:cNvSpPr>
          <p:nvPr>
            <p:ph idx="1"/>
          </p:nvPr>
        </p:nvSpPr>
        <p:spPr>
          <a:xfrm>
            <a:off x="457200" y="357166"/>
            <a:ext cx="8229600" cy="6215106"/>
          </a:xfrm>
        </p:spPr>
        <p:txBody>
          <a:bodyPr/>
          <a:lstStyle/>
          <a:p>
            <a:pPr algn="just"/>
            <a:endParaRPr lang="it-IT" dirty="0" smtClean="0">
              <a:solidFill>
                <a:schemeClr val="bg1"/>
              </a:solidFill>
            </a:endParaRPr>
          </a:p>
          <a:p>
            <a:pPr algn="just"/>
            <a:endParaRPr lang="it-IT" dirty="0">
              <a:solidFill>
                <a:schemeClr val="bg1"/>
              </a:solidFill>
            </a:endParaRPr>
          </a:p>
          <a:p>
            <a:pPr algn="just"/>
            <a:r>
              <a:rPr lang="it-IT" dirty="0" smtClean="0">
                <a:solidFill>
                  <a:schemeClr val="bg1"/>
                </a:solidFill>
              </a:rPr>
              <a:t>Il mare come elemento di confusione (mentalità ebraica): Gesù pone un limite al caos risollevando</a:t>
            </a:r>
          </a:p>
          <a:p>
            <a:pPr algn="just"/>
            <a:r>
              <a:rPr lang="it-IT" dirty="0" err="1" smtClean="0">
                <a:solidFill>
                  <a:schemeClr val="bg1"/>
                </a:solidFill>
              </a:rPr>
              <a:t>Giairo</a:t>
            </a:r>
            <a:r>
              <a:rPr lang="it-IT" dirty="0" smtClean="0">
                <a:solidFill>
                  <a:schemeClr val="bg1"/>
                </a:solidFill>
              </a:rPr>
              <a:t> supplica Gesù inginocchiandosi, fiducioso che solo Lui risolleverà la figlia (salvezza nel ridono della vita fisica)</a:t>
            </a:r>
          </a:p>
          <a:p>
            <a:pPr algn="just"/>
            <a:r>
              <a:rPr lang="it-IT" dirty="0" smtClean="0">
                <a:solidFill>
                  <a:schemeClr val="bg1"/>
                </a:solidFill>
              </a:rPr>
              <a:t>Gesù va da </a:t>
            </a:r>
            <a:r>
              <a:rPr lang="it-IT" dirty="0" err="1" smtClean="0">
                <a:solidFill>
                  <a:schemeClr val="bg1"/>
                </a:solidFill>
              </a:rPr>
              <a:t>Giairo</a:t>
            </a:r>
            <a:r>
              <a:rPr lang="it-IT" dirty="0" smtClean="0">
                <a:solidFill>
                  <a:schemeClr val="bg1"/>
                </a:solidFill>
              </a:rPr>
              <a:t> (agisce)</a:t>
            </a:r>
          </a:p>
          <a:p>
            <a:pPr algn="just"/>
            <a:endParaRPr lang="it-IT" dirty="0">
              <a:solidFill>
                <a:schemeClr val="bg1"/>
              </a:solidFill>
            </a:endParaRPr>
          </a:p>
        </p:txBody>
      </p:sp>
    </p:spTree>
  </p:cSld>
  <p:clrMapOvr>
    <a:masterClrMapping/>
  </p:clrMapOvr>
  <p:transition>
    <p:check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morroissa"/>
          <p:cNvPicPr>
            <a:picLocks noChangeAspect="1" noChangeArrowheads="1"/>
          </p:cNvPicPr>
          <p:nvPr/>
        </p:nvPicPr>
        <p:blipFill>
          <a:blip r:embed="rId2" cstate="print">
            <a:alphaModFix amt="70000"/>
          </a:blip>
          <a:srcRect/>
          <a:stretch>
            <a:fillRect/>
          </a:stretch>
        </p:blipFill>
        <p:spPr bwMode="auto">
          <a:xfrm>
            <a:off x="1928793" y="1"/>
            <a:ext cx="5143499" cy="6858000"/>
          </a:xfrm>
          <a:prstGeom prst="rect">
            <a:avLst/>
          </a:prstGeom>
          <a:noFill/>
        </p:spPr>
      </p:pic>
      <p:sp>
        <p:nvSpPr>
          <p:cNvPr id="3" name="Segnaposto contenuto 2"/>
          <p:cNvSpPr>
            <a:spLocks noGrp="1"/>
          </p:cNvSpPr>
          <p:nvPr>
            <p:ph idx="1"/>
          </p:nvPr>
        </p:nvSpPr>
        <p:spPr/>
        <p:txBody>
          <a:bodyPr/>
          <a:lstStyle/>
          <a:p>
            <a:r>
              <a:rPr lang="it-IT" dirty="0" smtClean="0"/>
              <a:t>L’emorroissa azzarda pur rimanendo nascosta a differenza di </a:t>
            </a:r>
            <a:r>
              <a:rPr lang="it-IT" dirty="0" err="1" smtClean="0"/>
              <a:t>Giairo</a:t>
            </a:r>
            <a:endParaRPr lang="it-IT" dirty="0" smtClean="0"/>
          </a:p>
          <a:p>
            <a:r>
              <a:rPr lang="it-IT" dirty="0" smtClean="0"/>
              <a:t>Non chiede la guarigione ma la salvezza</a:t>
            </a:r>
          </a:p>
          <a:p>
            <a:r>
              <a:rPr lang="it-IT" dirty="0" smtClean="0"/>
              <a:t>Gesù non le sta lontano anzi le permette di farsi toccare </a:t>
            </a:r>
          </a:p>
          <a:p>
            <a:r>
              <a:rPr lang="it-IT" dirty="0" smtClean="0"/>
              <a:t>Gesù vuole conoscere chi la ha toccato </a:t>
            </a:r>
          </a:p>
          <a:p>
            <a:r>
              <a:rPr lang="it-IT" dirty="0" smtClean="0"/>
              <a:t>Gesù fa rilevare che la sua fede la ha salvata</a:t>
            </a:r>
            <a:endParaRPr lang="it-IT" dirty="0"/>
          </a:p>
        </p:txBody>
      </p:sp>
    </p:spTree>
  </p:cSld>
  <p:clrMapOvr>
    <a:masterClrMapping/>
  </p:clrMapOvr>
  <p:transition>
    <p:blinds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INTERROGHIAMOCI COME COMUNITA’</a:t>
            </a:r>
            <a:endParaRPr lang="it-IT" dirty="0"/>
          </a:p>
        </p:txBody>
      </p:sp>
      <p:sp>
        <p:nvSpPr>
          <p:cNvPr id="3" name="Segnaposto contenuto 2"/>
          <p:cNvSpPr>
            <a:spLocks noGrp="1"/>
          </p:cNvSpPr>
          <p:nvPr>
            <p:ph idx="1"/>
          </p:nvPr>
        </p:nvSpPr>
        <p:spPr/>
        <p:txBody>
          <a:bodyPr/>
          <a:lstStyle/>
          <a:p>
            <a:pPr algn="just"/>
            <a:endParaRPr lang="it-IT" dirty="0" smtClean="0"/>
          </a:p>
          <a:p>
            <a:pPr algn="just"/>
            <a:endParaRPr lang="it-IT" dirty="0"/>
          </a:p>
          <a:p>
            <a:pPr algn="just"/>
            <a:r>
              <a:rPr lang="it-IT" dirty="0" smtClean="0"/>
              <a:t>Quali scelte di sollievo possiamo compiere come singoli e come comunità nel tempo che stiamo vivendo?</a:t>
            </a:r>
          </a:p>
          <a:p>
            <a:pPr algn="just"/>
            <a:r>
              <a:rPr lang="it-IT" dirty="0" smtClean="0"/>
              <a:t>Riflettiamo con il Salmo 113</a:t>
            </a:r>
            <a:endParaRPr lang="it-IT" dirty="0"/>
          </a:p>
        </p:txBody>
      </p:sp>
    </p:spTree>
    <p:extLst>
      <p:ext uri="{BB962C8B-B14F-4D97-AF65-F5344CB8AC3E}">
        <p14:creationId xmlns:p14="http://schemas.microsoft.com/office/powerpoint/2010/main" val="2604654110"/>
      </p:ext>
    </p:extLst>
  </p:cSld>
  <p:clrMapOvr>
    <a:masterClrMapping/>
  </p:clrMapOvr>
  <p:transition>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 DOCUMENTI DELLA FEDE</a:t>
            </a:r>
            <a:endParaRPr lang="it-IT" dirty="0"/>
          </a:p>
        </p:txBody>
      </p:sp>
      <p:sp>
        <p:nvSpPr>
          <p:cNvPr id="3" name="Segnaposto contenuto 2"/>
          <p:cNvSpPr>
            <a:spLocks noGrp="1"/>
          </p:cNvSpPr>
          <p:nvPr>
            <p:ph idx="1"/>
          </p:nvPr>
        </p:nvSpPr>
        <p:spPr/>
        <p:txBody>
          <a:bodyPr/>
          <a:lstStyle/>
          <a:p>
            <a:endParaRPr lang="it-IT" dirty="0" smtClean="0"/>
          </a:p>
          <a:p>
            <a:endParaRPr lang="it-IT" dirty="0"/>
          </a:p>
          <a:p>
            <a:r>
              <a:rPr lang="it-IT" dirty="0" smtClean="0"/>
              <a:t>CCC 1152</a:t>
            </a:r>
          </a:p>
          <a:p>
            <a:r>
              <a:rPr lang="it-IT" dirty="0" smtClean="0"/>
              <a:t>CCC 1153</a:t>
            </a:r>
          </a:p>
          <a:p>
            <a:r>
              <a:rPr lang="it-IT" dirty="0" smtClean="0"/>
              <a:t>PF A.C. CAP. 7</a:t>
            </a:r>
            <a:endParaRPr lang="it-IT" dirty="0"/>
          </a:p>
        </p:txBody>
      </p:sp>
    </p:spTree>
    <p:extLst>
      <p:ext uri="{BB962C8B-B14F-4D97-AF65-F5344CB8AC3E}">
        <p14:creationId xmlns:p14="http://schemas.microsoft.com/office/powerpoint/2010/main" val="3553805568"/>
      </p:ext>
    </p:extLst>
  </p:cSld>
  <p:clrMapOvr>
    <a:masterClrMapping/>
  </p:clrMapOvr>
  <mc:AlternateContent xmlns:mc="http://schemas.openxmlformats.org/markup-compatibility/2006" xmlns:p14="http://schemas.microsoft.com/office/powerpoint/2010/main">
    <mc:Choice Requires="p14">
      <p:transition>
        <p14:honeycomb/>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VITA CAMBIA </a:t>
            </a:r>
            <a:endParaRPr lang="it-IT" dirty="0"/>
          </a:p>
        </p:txBody>
      </p:sp>
      <p:sp>
        <p:nvSpPr>
          <p:cNvPr id="3" name="Segnaposto contenuto 2"/>
          <p:cNvSpPr>
            <a:spLocks noGrp="1"/>
          </p:cNvSpPr>
          <p:nvPr>
            <p:ph idx="1"/>
          </p:nvPr>
        </p:nvSpPr>
        <p:spPr>
          <a:xfrm>
            <a:off x="323528" y="1600200"/>
            <a:ext cx="8496944" cy="4525963"/>
          </a:xfrm>
        </p:spPr>
        <p:txBody>
          <a:bodyPr>
            <a:normAutofit fontScale="92500"/>
          </a:bodyPr>
          <a:lstStyle/>
          <a:p>
            <a:pPr algn="just"/>
            <a:r>
              <a:rPr lang="it-IT" dirty="0" smtClean="0"/>
              <a:t>Proviamo a fare una buona confessione o accompagnamento spirituale</a:t>
            </a:r>
          </a:p>
          <a:p>
            <a:pPr algn="just"/>
            <a:r>
              <a:rPr lang="it-IT" dirty="0" smtClean="0"/>
              <a:t>Cerchiamo sul sito </a:t>
            </a:r>
            <a:r>
              <a:rPr lang="it-IT" dirty="0" err="1" smtClean="0"/>
              <a:t>materialiguide.azionecattolica.it</a:t>
            </a:r>
            <a:r>
              <a:rPr lang="it-IT" dirty="0" smtClean="0"/>
              <a:t> e prendiamo qualche spunto per fare anche noi qualcosa di utile con le nostre possibilità</a:t>
            </a:r>
          </a:p>
          <a:p>
            <a:pPr algn="just"/>
            <a:r>
              <a:rPr lang="it-IT" dirty="0" smtClean="0"/>
              <a:t>Mettiamo in circolo anche con una pagina social del gruppo o un giornalino di gruppo i nostri punti di vista e le nostre modalità del sollevare in sintonia con il Vangelo su cui abbiamo riflettuto</a:t>
            </a:r>
            <a:endParaRPr lang="it-IT" dirty="0"/>
          </a:p>
        </p:txBody>
      </p:sp>
    </p:spTree>
    <p:extLst>
      <p:ext uri="{BB962C8B-B14F-4D97-AF65-F5344CB8AC3E}">
        <p14:creationId xmlns:p14="http://schemas.microsoft.com/office/powerpoint/2010/main" val="2077576897"/>
      </p:ext>
    </p:extLst>
  </p:cSld>
  <p:clrMapOvr>
    <a:masterClrMapping/>
  </p:clrMapOvr>
  <mc:AlternateContent xmlns:mc="http://schemas.openxmlformats.org/markup-compatibility/2006" xmlns:p14="http://schemas.microsoft.com/office/powerpoint/2010/main">
    <mc:Choice Requires="p14">
      <p:transition>
        <p14:glitter pattern="hexagon"/>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ALTRI RIFLESSI DELLA CULTURA </a:t>
            </a:r>
            <a:r>
              <a:rPr lang="it-IT" sz="2200" dirty="0" err="1" smtClean="0"/>
              <a:t>materialiguide.azionecattolica.it</a:t>
            </a:r>
            <a:r>
              <a:rPr lang="it-IT" dirty="0" smtClean="0"/>
              <a:t> </a:t>
            </a:r>
            <a:endParaRPr lang="it-IT" dirty="0"/>
          </a:p>
        </p:txBody>
      </p:sp>
      <p:sp>
        <p:nvSpPr>
          <p:cNvPr id="3" name="Segnaposto contenuto 2"/>
          <p:cNvSpPr>
            <a:spLocks noGrp="1"/>
          </p:cNvSpPr>
          <p:nvPr>
            <p:ph idx="1"/>
          </p:nvPr>
        </p:nvSpPr>
        <p:spPr>
          <a:xfrm>
            <a:off x="323528" y="1988840"/>
            <a:ext cx="8496944" cy="4525963"/>
          </a:xfrm>
        </p:spPr>
        <p:txBody>
          <a:bodyPr>
            <a:normAutofit fontScale="85000" lnSpcReduction="10000"/>
          </a:bodyPr>
          <a:lstStyle/>
          <a:p>
            <a:pPr algn="just"/>
            <a:r>
              <a:rPr lang="it-IT" dirty="0" smtClean="0"/>
              <a:t>CANZONE: ELISA, Anche fragile, album Diari aperti, 2019 </a:t>
            </a:r>
            <a:r>
              <a:rPr lang="it-IT" dirty="0">
                <a:hlinkClick r:id="rId3"/>
              </a:rPr>
              <a:t>https://www.youtube.com/watch?v=fxzonH9rDw4</a:t>
            </a:r>
            <a:r>
              <a:rPr lang="it-IT" dirty="0"/>
              <a:t> </a:t>
            </a:r>
            <a:endParaRPr lang="it-IT" dirty="0" smtClean="0"/>
          </a:p>
          <a:p>
            <a:pPr algn="just"/>
            <a:r>
              <a:rPr lang="it-IT" dirty="0" smtClean="0"/>
              <a:t>FILM: Sette uomini a mollo, di G. LELLOUCHE, Francia 2018</a:t>
            </a:r>
          </a:p>
          <a:p>
            <a:pPr algn="just"/>
            <a:r>
              <a:rPr lang="it-IT" dirty="0" smtClean="0"/>
              <a:t>LIBRI: </a:t>
            </a:r>
          </a:p>
          <a:p>
            <a:pPr marL="352425" indent="0" algn="just">
              <a:buNone/>
            </a:pPr>
            <a:r>
              <a:rPr lang="it-IT" dirty="0" smtClean="0"/>
              <a:t>M. MAGATTI, </a:t>
            </a:r>
            <a:r>
              <a:rPr lang="it-IT" dirty="0" err="1" smtClean="0"/>
              <a:t>R</a:t>
            </a:r>
            <a:r>
              <a:rPr lang="it-IT" dirty="0"/>
              <a:t>.</a:t>
            </a:r>
            <a:r>
              <a:rPr lang="it-IT" dirty="0" smtClean="0"/>
              <a:t> GIACCARDI, La scommessa cattolica, il Mulino, Bologna 2019; </a:t>
            </a:r>
          </a:p>
          <a:p>
            <a:pPr marL="0" indent="352425" algn="just">
              <a:buNone/>
            </a:pPr>
            <a:r>
              <a:rPr lang="it-IT" dirty="0" smtClean="0"/>
              <a:t>M. SERRA, Gli sdraiati, Feltrinelli, Milano 2013</a:t>
            </a:r>
          </a:p>
          <a:p>
            <a:pPr algn="just"/>
            <a:r>
              <a:rPr lang="it-IT" dirty="0" smtClean="0"/>
              <a:t>ARTE</a:t>
            </a:r>
            <a:r>
              <a:rPr lang="it-IT" dirty="0"/>
              <a:t>: Anastasis, Affresco del V secolo. d.C., Chiesa S. Salvatore in </a:t>
            </a:r>
            <a:r>
              <a:rPr lang="it-IT" dirty="0" err="1"/>
              <a:t>Chora</a:t>
            </a:r>
            <a:r>
              <a:rPr lang="it-IT" dirty="0"/>
              <a:t> (</a:t>
            </a:r>
            <a:r>
              <a:rPr lang="it-IT" dirty="0" err="1"/>
              <a:t>Istambul</a:t>
            </a:r>
            <a:r>
              <a:rPr lang="it-IT" dirty="0"/>
              <a:t>)</a:t>
            </a:r>
          </a:p>
          <a:p>
            <a:pPr marL="0" indent="352425" algn="just">
              <a:buNone/>
            </a:pPr>
            <a:endParaRPr lang="it-IT" dirty="0" smtClean="0"/>
          </a:p>
        </p:txBody>
      </p:sp>
    </p:spTree>
    <p:extLst>
      <p:ext uri="{BB962C8B-B14F-4D97-AF65-F5344CB8AC3E}">
        <p14:creationId xmlns:p14="http://schemas.microsoft.com/office/powerpoint/2010/main" val="1217723947"/>
      </p:ext>
    </p:extLst>
  </p:cSld>
  <p:clrMapOvr>
    <a:masterClrMapping/>
  </p:clrMapOvr>
  <mc:AlternateContent xmlns:mc="http://schemas.openxmlformats.org/markup-compatibility/2006" xmlns:p14="http://schemas.microsoft.com/office/powerpoint/2010/main">
    <mc:Choice Requires="p14">
      <p:transition>
        <p14:vortex dir="r"/>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67544" y="404664"/>
            <a:ext cx="8229600" cy="648072"/>
          </a:xfrm>
        </p:spPr>
        <p:txBody>
          <a:bodyPr>
            <a:normAutofit fontScale="90000"/>
          </a:bodyPr>
          <a:lstStyle/>
          <a:p>
            <a:pPr>
              <a:lnSpc>
                <a:spcPct val="50000"/>
              </a:lnSpc>
            </a:pPr>
            <a:r>
              <a:rPr lang="it-IT" dirty="0" smtClean="0"/>
              <a:t>ALTRI RIFLESSI DELLA CULTURA</a:t>
            </a:r>
            <a:br>
              <a:rPr lang="it-IT" dirty="0" smtClean="0"/>
            </a:br>
            <a:r>
              <a:rPr lang="it-IT" sz="2200" dirty="0" err="1" smtClean="0"/>
              <a:t>materialiguide.azionecattolica.it</a:t>
            </a:r>
            <a:r>
              <a:rPr lang="it-IT" dirty="0" smtClean="0"/>
              <a:t> </a:t>
            </a:r>
            <a:endParaRPr lang="it-IT" dirty="0"/>
          </a:p>
        </p:txBody>
      </p:sp>
      <p:sp>
        <p:nvSpPr>
          <p:cNvPr id="4" name="Rettangolo 3"/>
          <p:cNvSpPr/>
          <p:nvPr/>
        </p:nvSpPr>
        <p:spPr>
          <a:xfrm>
            <a:off x="4479667" y="3244334"/>
            <a:ext cx="184666" cy="369332"/>
          </a:xfrm>
          <a:prstGeom prst="rect">
            <a:avLst/>
          </a:prstGeom>
        </p:spPr>
        <p:txBody>
          <a:bodyPr wrap="none">
            <a:spAutoFit/>
          </a:bodyPr>
          <a:lstStyle/>
          <a:p>
            <a:r>
              <a:rPr lang="it-IT" dirty="0"/>
              <a:t> </a:t>
            </a:r>
          </a:p>
        </p:txBody>
      </p:sp>
      <p:pic>
        <p:nvPicPr>
          <p:cNvPr id="8" name="Immagine 7"/>
          <p:cNvPicPr>
            <a:picLocks noChangeAspect="1"/>
          </p:cNvPicPr>
          <p:nvPr/>
        </p:nvPicPr>
        <p:blipFill>
          <a:blip r:embed="rId3"/>
          <a:stretch>
            <a:fillRect/>
          </a:stretch>
        </p:blipFill>
        <p:spPr>
          <a:xfrm>
            <a:off x="2339752" y="1052736"/>
            <a:ext cx="4464496" cy="5505744"/>
          </a:xfrm>
          <a:prstGeom prst="rect">
            <a:avLst/>
          </a:prstGeom>
        </p:spPr>
      </p:pic>
      <p:sp>
        <p:nvSpPr>
          <p:cNvPr id="9" name="Rettangolo 8"/>
          <p:cNvSpPr/>
          <p:nvPr/>
        </p:nvSpPr>
        <p:spPr>
          <a:xfrm>
            <a:off x="899592" y="6488668"/>
            <a:ext cx="7884368" cy="369332"/>
          </a:xfrm>
          <a:prstGeom prst="rect">
            <a:avLst/>
          </a:prstGeom>
        </p:spPr>
        <p:txBody>
          <a:bodyPr wrap="square">
            <a:spAutoFit/>
          </a:bodyPr>
          <a:lstStyle/>
          <a:p>
            <a:pPr algn="just"/>
            <a:r>
              <a:rPr lang="it-IT" dirty="0"/>
              <a:t>Anastasis, Affresco del V secolo. d.C., Chiesa S. Salvatore in </a:t>
            </a:r>
            <a:r>
              <a:rPr lang="it-IT" dirty="0" err="1"/>
              <a:t>Chora</a:t>
            </a:r>
            <a:r>
              <a:rPr lang="it-IT" dirty="0"/>
              <a:t> (</a:t>
            </a:r>
            <a:r>
              <a:rPr lang="it-IT" dirty="0" err="1"/>
              <a:t>Istambul</a:t>
            </a:r>
            <a:r>
              <a:rPr lang="it-IT" dirty="0"/>
              <a:t>)</a:t>
            </a:r>
          </a:p>
        </p:txBody>
      </p:sp>
    </p:spTree>
    <p:extLst>
      <p:ext uri="{BB962C8B-B14F-4D97-AF65-F5344CB8AC3E}">
        <p14:creationId xmlns:p14="http://schemas.microsoft.com/office/powerpoint/2010/main" val="1236238256"/>
      </p:ext>
    </p:extLst>
  </p:cSld>
  <p:clrMapOvr>
    <a:masterClrMapping/>
  </p:clrMapOvr>
  <mc:AlternateContent xmlns:mc="http://schemas.openxmlformats.org/markup-compatibility/2006" xmlns:p14="http://schemas.microsoft.com/office/powerpoint/2010/main">
    <mc:Choice Requires="p14">
      <p:transition>
        <p14:shred/>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579" y="965200"/>
            <a:ext cx="9144000" cy="5892800"/>
          </a:xfrm>
          <a:prstGeom prst="rect">
            <a:avLst/>
          </a:prstGeom>
        </p:spPr>
      </p:pic>
      <p:sp>
        <p:nvSpPr>
          <p:cNvPr id="2" name="Rettangolo 1"/>
          <p:cNvSpPr/>
          <p:nvPr/>
        </p:nvSpPr>
        <p:spPr>
          <a:xfrm>
            <a:off x="683568" y="1268760"/>
            <a:ext cx="7776864" cy="5262979"/>
          </a:xfrm>
          <a:prstGeom prst="rect">
            <a:avLst/>
          </a:prstGeom>
        </p:spPr>
        <p:txBody>
          <a:bodyPr wrap="square">
            <a:spAutoFit/>
          </a:bodyPr>
          <a:lstStyle/>
          <a:p>
            <a:r>
              <a:rPr lang="it-IT" sz="2400" b="1" dirty="0" smtClean="0"/>
              <a:t>Alzati</a:t>
            </a:r>
            <a:r>
              <a:rPr lang="it-IT" sz="2400" dirty="0" smtClean="0"/>
              <a:t> dall’angoscia che da anni ti sta distruggendo.</a:t>
            </a:r>
          </a:p>
          <a:p>
            <a:r>
              <a:rPr lang="it-IT" sz="2400" b="1" dirty="0" smtClean="0"/>
              <a:t>Alzati</a:t>
            </a:r>
            <a:r>
              <a:rPr lang="it-IT" sz="2400" dirty="0" smtClean="0"/>
              <a:t> dall’abbattimento per la malattia che stai vivendo.</a:t>
            </a:r>
          </a:p>
          <a:p>
            <a:r>
              <a:rPr lang="it-IT" sz="2400" b="1" dirty="0" smtClean="0"/>
              <a:t>Alzati</a:t>
            </a:r>
            <a:r>
              <a:rPr lang="it-IT" sz="2400" dirty="0" smtClean="0"/>
              <a:t> dalla depressione.</a:t>
            </a:r>
          </a:p>
          <a:p>
            <a:r>
              <a:rPr lang="it-IT" sz="2400" b="1" dirty="0" smtClean="0"/>
              <a:t>Alzati </a:t>
            </a:r>
            <a:r>
              <a:rPr lang="it-IT" sz="2400" dirty="0" smtClean="0"/>
              <a:t>dalla tristezza.</a:t>
            </a:r>
          </a:p>
          <a:p>
            <a:r>
              <a:rPr lang="it-IT" sz="2400" b="1" dirty="0" smtClean="0"/>
              <a:t>Alzati</a:t>
            </a:r>
            <a:r>
              <a:rPr lang="it-IT" sz="2400" dirty="0" smtClean="0"/>
              <a:t> dalla sensazione di fallimento.</a:t>
            </a:r>
          </a:p>
          <a:p>
            <a:r>
              <a:rPr lang="it-IT" sz="2400" b="1" dirty="0" smtClean="0"/>
              <a:t>Alzati</a:t>
            </a:r>
            <a:r>
              <a:rPr lang="it-IT" sz="2400" dirty="0" smtClean="0"/>
              <a:t> da ogni tua sconfitta.</a:t>
            </a:r>
          </a:p>
          <a:p>
            <a:r>
              <a:rPr lang="it-IT" sz="2400" b="1" dirty="0" smtClean="0"/>
              <a:t>Alzati</a:t>
            </a:r>
            <a:r>
              <a:rPr lang="it-IT" sz="2400" dirty="0" smtClean="0"/>
              <a:t> dalla solitudine.</a:t>
            </a:r>
          </a:p>
          <a:p>
            <a:r>
              <a:rPr lang="it-IT" sz="2400" b="1" dirty="0" smtClean="0"/>
              <a:t>Alzati</a:t>
            </a:r>
            <a:r>
              <a:rPr lang="it-IT" sz="2400" dirty="0" smtClean="0"/>
              <a:t> dalle relazioni d’inimicizia.</a:t>
            </a:r>
          </a:p>
          <a:p>
            <a:r>
              <a:rPr lang="it-IT" sz="2400" b="1" dirty="0" smtClean="0"/>
              <a:t>Alzati</a:t>
            </a:r>
            <a:r>
              <a:rPr lang="it-IT" sz="2400" dirty="0" smtClean="0"/>
              <a:t> dalla sfiducia nel futuro, tuo e dei familiari.</a:t>
            </a:r>
          </a:p>
          <a:p>
            <a:r>
              <a:rPr lang="it-IT" sz="2400" b="1" dirty="0" smtClean="0"/>
              <a:t>Alzati</a:t>
            </a:r>
            <a:r>
              <a:rPr lang="it-IT" sz="2400" dirty="0" smtClean="0"/>
              <a:t> dall’apatia e dalla poca voglia di fare.</a:t>
            </a:r>
          </a:p>
          <a:p>
            <a:r>
              <a:rPr lang="it-IT" sz="2400" b="1" dirty="0" smtClean="0"/>
              <a:t>Alzati</a:t>
            </a:r>
            <a:r>
              <a:rPr lang="it-IT" sz="2400" dirty="0" smtClean="0"/>
              <a:t> dalla convinzione di non valere niente.</a:t>
            </a:r>
          </a:p>
          <a:p>
            <a:r>
              <a:rPr lang="it-IT" sz="2400" b="1" dirty="0" smtClean="0"/>
              <a:t>Alzati</a:t>
            </a:r>
            <a:r>
              <a:rPr lang="it-IT" sz="2400" dirty="0" smtClean="0"/>
              <a:t> dalla persuasione di non essere amato.</a:t>
            </a:r>
          </a:p>
          <a:p>
            <a:r>
              <a:rPr lang="it-IT" sz="2400" b="1" dirty="0" smtClean="0"/>
              <a:t>Alzati</a:t>
            </a:r>
            <a:r>
              <a:rPr lang="it-IT" sz="2400" dirty="0" smtClean="0"/>
              <a:t> … e non temere, </a:t>
            </a:r>
            <a:r>
              <a:rPr lang="it-IT" sz="2400" b="1" dirty="0" smtClean="0"/>
              <a:t>abbi fede</a:t>
            </a:r>
            <a:r>
              <a:rPr lang="it-IT" sz="2400" dirty="0" smtClean="0"/>
              <a:t>!</a:t>
            </a:r>
          </a:p>
          <a:p>
            <a:pPr algn="r"/>
            <a:r>
              <a:rPr lang="it-IT" dirty="0" smtClean="0"/>
              <a:t>Don Michele Fontana</a:t>
            </a:r>
            <a:endParaRPr lang="it-IT" dirty="0"/>
          </a:p>
        </p:txBody>
      </p:sp>
      <p:sp>
        <p:nvSpPr>
          <p:cNvPr id="3" name="Titolo 1"/>
          <p:cNvSpPr txBox="1">
            <a:spLocks/>
          </p:cNvSpPr>
          <p:nvPr/>
        </p:nvSpPr>
        <p:spPr>
          <a:xfrm>
            <a:off x="457200" y="-27384"/>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dirty="0" smtClean="0"/>
              <a:t>PREGHIERA FINALE </a:t>
            </a:r>
            <a:endParaRPr lang="it-IT" dirty="0"/>
          </a:p>
        </p:txBody>
      </p:sp>
    </p:spTree>
  </p:cSld>
  <p:clrMapOvr>
    <a:masterClrMapping/>
  </p:clrMapOvr>
  <mc:AlternateContent xmlns:mc="http://schemas.openxmlformats.org/markup-compatibility/2006" xmlns:p14="http://schemas.microsoft.com/office/powerpoint/2010/main">
    <mc:Choice Requires="p14">
      <p:transition>
        <p14:switch dir="r"/>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r="-283" b="7192"/>
          <a:stretch/>
        </p:blipFill>
        <p:spPr>
          <a:xfrm>
            <a:off x="5388964" y="0"/>
            <a:ext cx="3755036" cy="6858000"/>
          </a:xfrm>
          <a:prstGeom prst="rect">
            <a:avLst/>
          </a:prstGeom>
        </p:spPr>
      </p:pic>
      <p:sp>
        <p:nvSpPr>
          <p:cNvPr id="2" name="Titolo 1"/>
          <p:cNvSpPr>
            <a:spLocks noGrp="1"/>
          </p:cNvSpPr>
          <p:nvPr>
            <p:ph type="title"/>
          </p:nvPr>
        </p:nvSpPr>
        <p:spPr>
          <a:xfrm>
            <a:off x="457200" y="-27384"/>
            <a:ext cx="8229600" cy="1143000"/>
          </a:xfrm>
        </p:spPr>
        <p:txBody>
          <a:bodyPr/>
          <a:lstStyle/>
          <a:p>
            <a:r>
              <a:rPr lang="it-IT" dirty="0" smtClean="0"/>
              <a:t>PREGHIERA INIZIALE </a:t>
            </a:r>
            <a:endParaRPr lang="it-IT" dirty="0"/>
          </a:p>
        </p:txBody>
      </p:sp>
      <p:sp>
        <p:nvSpPr>
          <p:cNvPr id="3" name="Segnaposto contenuto 2"/>
          <p:cNvSpPr>
            <a:spLocks noGrp="1"/>
          </p:cNvSpPr>
          <p:nvPr>
            <p:ph idx="1"/>
          </p:nvPr>
        </p:nvSpPr>
        <p:spPr>
          <a:xfrm>
            <a:off x="457200" y="908720"/>
            <a:ext cx="8229600" cy="4900634"/>
          </a:xfrm>
        </p:spPr>
        <p:txBody>
          <a:bodyPr>
            <a:noAutofit/>
          </a:bodyPr>
          <a:lstStyle/>
          <a:p>
            <a:pPr algn="ctr">
              <a:buNone/>
            </a:pPr>
            <a:r>
              <a:rPr lang="it-IT" sz="1800" dirty="0" smtClean="0"/>
              <a:t>O Consolatore perfetto, </a:t>
            </a:r>
          </a:p>
          <a:p>
            <a:pPr marL="0" indent="0" algn="ctr">
              <a:buNone/>
            </a:pPr>
            <a:r>
              <a:rPr lang="it-IT" sz="1800" dirty="0" smtClean="0"/>
              <a:t>Spirito Santo di Dio vieni a portarci il tuo dolcissimo sollievo:</a:t>
            </a:r>
          </a:p>
          <a:p>
            <a:pPr marL="0" indent="0" algn="ctr">
              <a:buNone/>
            </a:pPr>
            <a:r>
              <a:rPr lang="it-IT" sz="1800" dirty="0"/>
              <a:t>q</a:t>
            </a:r>
            <a:r>
              <a:rPr lang="it-IT" sz="1800" dirty="0" smtClean="0"/>
              <a:t>uando il peso della nostra lontananza ci scoraggia, </a:t>
            </a:r>
          </a:p>
          <a:p>
            <a:pPr marL="0" indent="0" algn="ctr">
              <a:buNone/>
            </a:pPr>
            <a:r>
              <a:rPr lang="it-IT" sz="1800" b="1" dirty="0" err="1" smtClean="0"/>
              <a:t>sollevaci</a:t>
            </a:r>
            <a:r>
              <a:rPr lang="it-IT" sz="1800" dirty="0" smtClean="0"/>
              <a:t>, Signore;</a:t>
            </a:r>
          </a:p>
          <a:p>
            <a:pPr marL="0" indent="0" algn="ctr">
              <a:buNone/>
            </a:pPr>
            <a:r>
              <a:rPr lang="it-IT" sz="1800" dirty="0"/>
              <a:t>q</a:t>
            </a:r>
            <a:r>
              <a:rPr lang="it-IT" sz="1800" dirty="0" smtClean="0"/>
              <a:t>uando ci facciamo prendere dalla tristezza, </a:t>
            </a:r>
          </a:p>
          <a:p>
            <a:pPr algn="ctr">
              <a:buNone/>
            </a:pPr>
            <a:r>
              <a:rPr lang="it-IT" sz="1800" b="1" dirty="0" err="1" smtClean="0"/>
              <a:t>sollevaci</a:t>
            </a:r>
            <a:r>
              <a:rPr lang="it-IT" sz="1800" dirty="0" smtClean="0"/>
              <a:t>, Signore;</a:t>
            </a:r>
          </a:p>
          <a:p>
            <a:pPr algn="ctr">
              <a:buNone/>
            </a:pPr>
            <a:r>
              <a:rPr lang="it-IT" sz="1800" dirty="0"/>
              <a:t>quando il male ci schiaccia, </a:t>
            </a:r>
          </a:p>
          <a:p>
            <a:pPr algn="ctr">
              <a:buNone/>
            </a:pPr>
            <a:r>
              <a:rPr lang="it-IT" sz="1800" b="1" dirty="0" err="1"/>
              <a:t>sollevaci</a:t>
            </a:r>
            <a:r>
              <a:rPr lang="it-IT" sz="1800" dirty="0"/>
              <a:t> Signore;</a:t>
            </a:r>
          </a:p>
          <a:p>
            <a:pPr algn="ctr">
              <a:buNone/>
            </a:pPr>
            <a:r>
              <a:rPr lang="it-IT" sz="1800" dirty="0" smtClean="0"/>
              <a:t>quando </a:t>
            </a:r>
            <a:r>
              <a:rPr lang="it-IT" sz="1800" dirty="0"/>
              <a:t>la croce diviene troppo </a:t>
            </a:r>
            <a:r>
              <a:rPr lang="it-IT" sz="1800" dirty="0" smtClean="0"/>
              <a:t>pesante,</a:t>
            </a:r>
          </a:p>
          <a:p>
            <a:pPr algn="ctr">
              <a:buNone/>
            </a:pPr>
            <a:r>
              <a:rPr lang="it-IT" sz="1800" b="1" dirty="0" err="1" smtClean="0"/>
              <a:t>sollevaci</a:t>
            </a:r>
            <a:r>
              <a:rPr lang="it-IT" sz="1800" dirty="0" smtClean="0"/>
              <a:t>, Signore.</a:t>
            </a:r>
          </a:p>
          <a:p>
            <a:pPr algn="ctr">
              <a:buNone/>
            </a:pPr>
            <a:r>
              <a:rPr lang="it-IT" sz="1800" dirty="0" smtClean="0"/>
              <a:t>O dolce Ospite dell’anima,</a:t>
            </a:r>
          </a:p>
          <a:p>
            <a:pPr algn="ctr">
              <a:buNone/>
            </a:pPr>
            <a:r>
              <a:rPr lang="it-IT" sz="1800" dirty="0" smtClean="0"/>
              <a:t>Fa che non cerchiamo tanto di essere sollevati, </a:t>
            </a:r>
          </a:p>
          <a:p>
            <a:pPr algn="ctr">
              <a:buNone/>
            </a:pPr>
            <a:r>
              <a:rPr lang="it-IT" sz="1800" dirty="0"/>
              <a:t>q</a:t>
            </a:r>
            <a:r>
              <a:rPr lang="it-IT" sz="1800" dirty="0" smtClean="0"/>
              <a:t>uanto di sollevare;</a:t>
            </a:r>
          </a:p>
          <a:p>
            <a:pPr algn="ctr">
              <a:buNone/>
            </a:pPr>
            <a:r>
              <a:rPr lang="it-IT" sz="1800" dirty="0"/>
              <a:t>d</a:t>
            </a:r>
            <a:r>
              <a:rPr lang="it-IT" sz="1800" dirty="0" smtClean="0"/>
              <a:t>i essere consolati, quanto di consolare;</a:t>
            </a:r>
          </a:p>
          <a:p>
            <a:pPr algn="ctr">
              <a:buNone/>
            </a:pPr>
            <a:r>
              <a:rPr lang="it-IT" sz="1800" dirty="0"/>
              <a:t>d</a:t>
            </a:r>
            <a:r>
              <a:rPr lang="it-IT" sz="1800" dirty="0" smtClean="0"/>
              <a:t>i essere amati, quanto di amare;</a:t>
            </a:r>
          </a:p>
          <a:p>
            <a:pPr algn="ctr">
              <a:buNone/>
            </a:pPr>
            <a:r>
              <a:rPr lang="it-IT" sz="1800" dirty="0"/>
              <a:t>p</a:t>
            </a:r>
            <a:r>
              <a:rPr lang="it-IT" sz="1800" dirty="0" smtClean="0"/>
              <a:t>erché è raccogliendo il pianto dell’altro</a:t>
            </a:r>
          </a:p>
          <a:p>
            <a:pPr algn="ctr">
              <a:buNone/>
            </a:pPr>
            <a:r>
              <a:rPr lang="it-IT" sz="1800" dirty="0"/>
              <a:t>c</a:t>
            </a:r>
            <a:r>
              <a:rPr lang="it-IT" sz="1800" dirty="0" smtClean="0"/>
              <a:t>he le nostre lacrime in te trovano pace</a:t>
            </a:r>
          </a:p>
          <a:p>
            <a:pPr algn="ctr">
              <a:buNone/>
            </a:pPr>
            <a:r>
              <a:rPr lang="it-IT" sz="1800" dirty="0" smtClean="0"/>
              <a:t>e si trasformano in gioia.</a:t>
            </a:r>
            <a:endParaRPr lang="it-IT" sz="1800" dirty="0"/>
          </a:p>
        </p:txBody>
      </p:sp>
    </p:spTree>
  </p:cSld>
  <p:clrMapOvr>
    <a:masterClrMapping/>
  </p:clrMapOvr>
  <p:transition>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0"/>
            <a:ext cx="8229600" cy="1143000"/>
          </a:xfrm>
        </p:spPr>
        <p:txBody>
          <a:bodyPr/>
          <a:lstStyle/>
          <a:p>
            <a:r>
              <a:rPr lang="it-IT" b="1" dirty="0" smtClean="0"/>
              <a:t>SOLLEVARE </a:t>
            </a:r>
            <a:endParaRPr lang="it-IT" dirty="0"/>
          </a:p>
        </p:txBody>
      </p:sp>
      <p:sp>
        <p:nvSpPr>
          <p:cNvPr id="3" name="Segnaposto contenuto 2"/>
          <p:cNvSpPr>
            <a:spLocks noGrp="1"/>
          </p:cNvSpPr>
          <p:nvPr>
            <p:ph sz="half" idx="2"/>
          </p:nvPr>
        </p:nvSpPr>
        <p:spPr>
          <a:xfrm>
            <a:off x="179512" y="1484784"/>
            <a:ext cx="8784976" cy="5184576"/>
          </a:xfrm>
        </p:spPr>
        <p:txBody>
          <a:bodyPr/>
          <a:lstStyle/>
          <a:p>
            <a:pPr marL="0" indent="0" algn="just">
              <a:buNone/>
            </a:pPr>
            <a:r>
              <a:rPr lang="it-IT" dirty="0" smtClean="0"/>
              <a:t>        Risollevare, </a:t>
            </a:r>
            <a:r>
              <a:rPr lang="it-IT" dirty="0" smtClean="0">
                <a:solidFill>
                  <a:srgbClr val="FF0000"/>
                </a:solidFill>
              </a:rPr>
              <a:t>risollevarsi</a:t>
            </a:r>
            <a:endParaRPr lang="it-IT" dirty="0">
              <a:solidFill>
                <a:srgbClr val="FF0000"/>
              </a:solidFill>
            </a:endParaRPr>
          </a:p>
        </p:txBody>
      </p:sp>
      <p:sp>
        <p:nvSpPr>
          <p:cNvPr id="12" name="Segnaposto contenuto 11"/>
          <p:cNvSpPr>
            <a:spLocks noGrp="1"/>
          </p:cNvSpPr>
          <p:nvPr>
            <p:ph sz="quarter" idx="4"/>
          </p:nvPr>
        </p:nvSpPr>
        <p:spPr>
          <a:xfrm>
            <a:off x="4645025" y="1643050"/>
            <a:ext cx="4041775" cy="4483113"/>
          </a:xfrm>
        </p:spPr>
        <p:txBody>
          <a:bodyPr/>
          <a:lstStyle/>
          <a:p>
            <a:pPr marL="0" indent="0" algn="just">
              <a:buNone/>
            </a:pPr>
            <a:r>
              <a:rPr lang="it-IT" dirty="0"/>
              <a:t>A</a:t>
            </a:r>
            <a:r>
              <a:rPr lang="it-IT" dirty="0" smtClean="0"/>
              <a:t>lzare, spostare verso l’alto, rimuovendo da terra o da un altro piano di appoggio</a:t>
            </a:r>
            <a:endParaRPr lang="it-IT" dirty="0" smtClean="0">
              <a:solidFill>
                <a:srgbClr val="FF0000"/>
              </a:solidFill>
            </a:endParaRPr>
          </a:p>
        </p:txBody>
      </p:sp>
      <p:sp>
        <p:nvSpPr>
          <p:cNvPr id="20" name="Titolo 1"/>
          <p:cNvSpPr txBox="1">
            <a:spLocks/>
          </p:cNvSpPr>
          <p:nvPr/>
        </p:nvSpPr>
        <p:spPr>
          <a:xfrm>
            <a:off x="642910" y="1000108"/>
            <a:ext cx="8229600" cy="571504"/>
          </a:xfrm>
          <a:prstGeom prst="rect">
            <a:avLst/>
          </a:prstGeom>
        </p:spPr>
        <p:txBody>
          <a:bodyPr vert="horz" lIns="91440" tIns="45720" rIns="91440" bIns="45720" rtlCol="0" anchor="ctr">
            <a:normAutofit/>
          </a:bodyPr>
          <a:lstStyle/>
          <a:p>
            <a:pPr lvl="0" algn="ctr">
              <a:spcBef>
                <a:spcPct val="0"/>
              </a:spcBef>
            </a:pPr>
            <a:r>
              <a:rPr lang="it-IT" sz="1900" b="1" dirty="0" smtClean="0"/>
              <a:t>TACCUINO: Che sollievo</a:t>
            </a:r>
            <a:r>
              <a:rPr lang="it-IT" sz="1900" b="1" dirty="0" smtClean="0">
                <a:solidFill>
                  <a:srgbClr val="FF0000"/>
                </a:solidFill>
              </a:rPr>
              <a:t>!</a:t>
            </a:r>
            <a:r>
              <a:rPr lang="it-IT" sz="1900" b="1" dirty="0" smtClean="0"/>
              <a:t>,</a:t>
            </a:r>
            <a:r>
              <a:rPr lang="it-IT" sz="1900" b="1" dirty="0" smtClean="0">
                <a:solidFill>
                  <a:srgbClr val="FF0000"/>
                </a:solidFill>
              </a:rPr>
              <a:t> </a:t>
            </a:r>
            <a:r>
              <a:rPr lang="it-IT" sz="1900" b="1" dirty="0" smtClean="0"/>
              <a:t>o Mi sollevo</a:t>
            </a:r>
            <a:r>
              <a:rPr lang="it-IT" sz="1900" b="1" dirty="0" smtClean="0">
                <a:solidFill>
                  <a:srgbClr val="FF0000"/>
                </a:solidFill>
              </a:rPr>
              <a:t>? </a:t>
            </a:r>
            <a:endParaRPr kumimoji="0" lang="it-IT" sz="1900" b="1" i="0" u="none" strike="noStrike" kern="1200" cap="none" spc="0" normalizeH="0" baseline="0" noProof="0" dirty="0" smtClean="0">
              <a:ln>
                <a:noFill/>
              </a:ln>
              <a:solidFill>
                <a:srgbClr val="FF0000"/>
              </a:solidFill>
              <a:effectLst/>
              <a:uLnTx/>
              <a:uFillTx/>
              <a:latin typeface="+mj-lt"/>
              <a:ea typeface="+mj-ea"/>
              <a:cs typeface="+mj-cs"/>
            </a:endParaRPr>
          </a:p>
        </p:txBody>
      </p:sp>
      <p:sp>
        <p:nvSpPr>
          <p:cNvPr id="3074" name="AutoShape 2" descr="https://www.emanuelesbacchi.it/wp-content/uploads/2019/08/Come-Sollevare-Pesi-Pesant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76" name="AutoShape 4" descr="https://www.emanuelesbacchi.it/wp-content/uploads/2019/08/Come-Sollevare-Pesi-Pesanti.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78" name="AutoShape 6" descr="Sollevare pesi con la schiena curva fa male? | Project inVict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80" name="AutoShape 8" descr="Sollevare pesi con la schiena curva fa male? | Project inVictu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3082" name="AutoShape 10" descr="Come Sollevare Pesi Pesanti - Dr. Emanuele Sbacchi Terapia del Dolore -  Ozonoterapi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3083" name="Picture 11" descr="E:\Come-Sollevare-Pesi-Pesanti.jpg"/>
          <p:cNvPicPr>
            <a:picLocks noChangeAspect="1" noChangeArrowheads="1"/>
          </p:cNvPicPr>
          <p:nvPr/>
        </p:nvPicPr>
        <p:blipFill>
          <a:blip r:embed="rId2" cstate="print"/>
          <a:srcRect/>
          <a:stretch>
            <a:fillRect/>
          </a:stretch>
        </p:blipFill>
        <p:spPr bwMode="auto">
          <a:xfrm>
            <a:off x="4932040" y="3140968"/>
            <a:ext cx="4206710" cy="2376264"/>
          </a:xfrm>
          <a:prstGeom prst="rect">
            <a:avLst/>
          </a:prstGeom>
          <a:noFill/>
        </p:spPr>
      </p:pic>
      <p:pic>
        <p:nvPicPr>
          <p:cNvPr id="3084" name="Picture 12" descr="E:\Risollevare-il-morale-uym-845x321.jpg"/>
          <p:cNvPicPr>
            <a:picLocks noChangeAspect="1" noChangeArrowheads="1"/>
          </p:cNvPicPr>
          <p:nvPr/>
        </p:nvPicPr>
        <p:blipFill>
          <a:blip r:embed="rId3" cstate="print"/>
          <a:srcRect/>
          <a:stretch>
            <a:fillRect/>
          </a:stretch>
        </p:blipFill>
        <p:spPr bwMode="auto">
          <a:xfrm>
            <a:off x="323528" y="1916832"/>
            <a:ext cx="3929090" cy="1285884"/>
          </a:xfrm>
          <a:prstGeom prst="rect">
            <a:avLst/>
          </a:prstGeom>
          <a:noFill/>
        </p:spPr>
      </p:pic>
      <p:pic>
        <p:nvPicPr>
          <p:cNvPr id="3085" name="Picture 13" descr="E:\Lorenzo_Lotto_-_Assunzione_di_Ancona.jpg"/>
          <p:cNvPicPr>
            <a:picLocks noChangeAspect="1" noChangeArrowheads="1"/>
          </p:cNvPicPr>
          <p:nvPr/>
        </p:nvPicPr>
        <p:blipFill>
          <a:blip r:embed="rId4" cstate="print"/>
          <a:srcRect/>
          <a:stretch>
            <a:fillRect/>
          </a:stretch>
        </p:blipFill>
        <p:spPr bwMode="auto">
          <a:xfrm>
            <a:off x="539552" y="3429000"/>
            <a:ext cx="2036141" cy="3189955"/>
          </a:xfrm>
          <a:prstGeom prst="rect">
            <a:avLst/>
          </a:prstGeom>
          <a:noFill/>
        </p:spPr>
      </p:pic>
      <p:sp>
        <p:nvSpPr>
          <p:cNvPr id="14" name="Rettangolo 13"/>
          <p:cNvSpPr/>
          <p:nvPr/>
        </p:nvSpPr>
        <p:spPr>
          <a:xfrm>
            <a:off x="2771800" y="4581128"/>
            <a:ext cx="2736304" cy="830997"/>
          </a:xfrm>
          <a:prstGeom prst="rect">
            <a:avLst/>
          </a:prstGeom>
        </p:spPr>
        <p:txBody>
          <a:bodyPr wrap="square">
            <a:spAutoFit/>
          </a:bodyPr>
          <a:lstStyle/>
          <a:p>
            <a:r>
              <a:rPr lang="it-IT" sz="2400" dirty="0" smtClean="0"/>
              <a:t>Levare verso l’alto, innalzare, innalzarsi</a:t>
            </a:r>
            <a:endParaRPr lang="it-IT" sz="2400" dirty="0"/>
          </a:p>
        </p:txBody>
      </p:sp>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p:txBody>
          <a:bodyPr/>
          <a:lstStyle/>
          <a:p>
            <a:r>
              <a:rPr lang="it-IT" dirty="0" err="1" smtClean="0"/>
              <a:t>RACCONTIAMOCI…</a:t>
            </a:r>
            <a:endParaRPr lang="it-IT" dirty="0"/>
          </a:p>
        </p:txBody>
      </p:sp>
      <p:sp>
        <p:nvSpPr>
          <p:cNvPr id="8" name="Segnaposto contenuto 7"/>
          <p:cNvSpPr>
            <a:spLocks noGrp="1"/>
          </p:cNvSpPr>
          <p:nvPr>
            <p:ph sz="half" idx="1"/>
          </p:nvPr>
        </p:nvSpPr>
        <p:spPr/>
        <p:txBody>
          <a:bodyPr/>
          <a:lstStyle/>
          <a:p>
            <a:pPr algn="ctr"/>
            <a:r>
              <a:rPr lang="it-IT" dirty="0" smtClean="0"/>
              <a:t>Che sollievo! </a:t>
            </a:r>
          </a:p>
          <a:p>
            <a:pPr algn="ctr">
              <a:buNone/>
            </a:pPr>
            <a:r>
              <a:rPr lang="it-IT" i="1" dirty="0" smtClean="0">
                <a:solidFill>
                  <a:srgbClr val="FF0000"/>
                </a:solidFill>
              </a:rPr>
              <a:t>Quando ci siamo sentiti sollevati?</a:t>
            </a:r>
          </a:p>
          <a:p>
            <a:pPr algn="ctr">
              <a:buNone/>
            </a:pPr>
            <a:endParaRPr lang="it-IT" dirty="0" smtClean="0"/>
          </a:p>
          <a:p>
            <a:pPr algn="ctr"/>
            <a:r>
              <a:rPr lang="it-IT" dirty="0" smtClean="0"/>
              <a:t>Come stai?</a:t>
            </a:r>
          </a:p>
          <a:p>
            <a:pPr algn="ctr">
              <a:buNone/>
            </a:pPr>
            <a:r>
              <a:rPr lang="it-IT" i="1" dirty="0" smtClean="0">
                <a:solidFill>
                  <a:srgbClr val="FF0000"/>
                </a:solidFill>
              </a:rPr>
              <a:t>Quando abbiamo tentato di sollevare qualcuno?</a:t>
            </a:r>
          </a:p>
          <a:p>
            <a:pPr marL="0" indent="0">
              <a:buNone/>
            </a:pPr>
            <a:endParaRPr lang="it-IT" dirty="0"/>
          </a:p>
        </p:txBody>
      </p:sp>
      <p:sp>
        <p:nvSpPr>
          <p:cNvPr id="11" name="Segnaposto contenuto 10"/>
          <p:cNvSpPr>
            <a:spLocks noGrp="1"/>
          </p:cNvSpPr>
          <p:nvPr>
            <p:ph sz="half" idx="2"/>
          </p:nvPr>
        </p:nvSpPr>
        <p:spPr/>
        <p:txBody>
          <a:bodyPr/>
          <a:lstStyle/>
          <a:p>
            <a:endParaRPr lang="it-IT" dirty="0" smtClean="0"/>
          </a:p>
          <a:p>
            <a:pPr algn="ctr">
              <a:buNone/>
            </a:pPr>
            <a:endParaRPr lang="it-IT" dirty="0"/>
          </a:p>
          <a:p>
            <a:pPr algn="ctr"/>
            <a:r>
              <a:rPr lang="it-IT" dirty="0" smtClean="0"/>
              <a:t>Io sono più in alto di te</a:t>
            </a:r>
          </a:p>
          <a:p>
            <a:pPr algn="ctr">
              <a:buNone/>
            </a:pPr>
            <a:r>
              <a:rPr lang="it-IT" i="1" dirty="0" smtClean="0">
                <a:solidFill>
                  <a:srgbClr val="FF0000"/>
                </a:solidFill>
              </a:rPr>
              <a:t>Quando ci siamo comportati con arroganza, “abbassando” qualcun altro?</a:t>
            </a:r>
          </a:p>
          <a:p>
            <a:endParaRPr lang="it-IT" dirty="0"/>
          </a:p>
        </p:txBody>
      </p:sp>
    </p:spTree>
  </p:cSld>
  <p:clrMapOvr>
    <a:masterClrMapping/>
  </p:clrMapOvr>
  <p:transition>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6152722" y="0"/>
            <a:ext cx="2991278" cy="1990559"/>
          </a:xfrm>
          <a:prstGeom prst="rect">
            <a:avLst/>
          </a:prstGeom>
        </p:spPr>
      </p:pic>
      <p:sp>
        <p:nvSpPr>
          <p:cNvPr id="5" name="Titolo 4"/>
          <p:cNvSpPr>
            <a:spLocks noGrp="1"/>
          </p:cNvSpPr>
          <p:nvPr>
            <p:ph type="title"/>
          </p:nvPr>
        </p:nvSpPr>
        <p:spPr/>
        <p:txBody>
          <a:bodyPr/>
          <a:lstStyle/>
          <a:p>
            <a:r>
              <a:rPr lang="it-IT" dirty="0" smtClean="0"/>
              <a:t>GIOCHIAMO</a:t>
            </a:r>
            <a:endParaRPr lang="it-IT" dirty="0"/>
          </a:p>
        </p:txBody>
      </p:sp>
      <p:sp>
        <p:nvSpPr>
          <p:cNvPr id="6" name="Segnaposto contenuto 5"/>
          <p:cNvSpPr>
            <a:spLocks noGrp="1"/>
          </p:cNvSpPr>
          <p:nvPr>
            <p:ph idx="1"/>
          </p:nvPr>
        </p:nvSpPr>
        <p:spPr>
          <a:xfrm>
            <a:off x="457200" y="1451917"/>
            <a:ext cx="8229600" cy="4929411"/>
          </a:xfrm>
        </p:spPr>
        <p:txBody>
          <a:bodyPr>
            <a:normAutofit fontScale="92500" lnSpcReduction="20000"/>
          </a:bodyPr>
          <a:lstStyle/>
          <a:p>
            <a:pPr algn="ctr">
              <a:buNone/>
            </a:pPr>
            <a:r>
              <a:rPr lang="it-IT" b="1" dirty="0" smtClean="0"/>
              <a:t>La telefonata </a:t>
            </a:r>
          </a:p>
          <a:p>
            <a:r>
              <a:rPr lang="it-IT" dirty="0" smtClean="0"/>
              <a:t>Scelta di una coppia che recita </a:t>
            </a:r>
          </a:p>
          <a:p>
            <a:pPr algn="just"/>
            <a:r>
              <a:rPr lang="it-IT" dirty="0" smtClean="0"/>
              <a:t>Divisione in due gruppi del resto delle persone</a:t>
            </a:r>
          </a:p>
          <a:p>
            <a:pPr algn="just"/>
            <a:r>
              <a:rPr lang="it-IT" dirty="0" smtClean="0"/>
              <a:t>La coppia di attori simula delle telefonate (massimo 4) in cui racconta a scelta un episodio: o un problema (uno consola), </a:t>
            </a:r>
            <a:endParaRPr lang="it-IT" dirty="0"/>
          </a:p>
          <a:p>
            <a:pPr marL="355600" indent="0" algn="just">
              <a:buNone/>
            </a:pPr>
            <a:r>
              <a:rPr lang="it-IT" dirty="0" smtClean="0"/>
              <a:t>o una discussione (uno si innalza abbassando l’altro), </a:t>
            </a:r>
          </a:p>
          <a:p>
            <a:pPr marL="0" indent="355600" algn="just">
              <a:buNone/>
            </a:pPr>
            <a:r>
              <a:rPr lang="it-IT" dirty="0" smtClean="0"/>
              <a:t>o entrambe le cose</a:t>
            </a:r>
          </a:p>
          <a:p>
            <a:pPr algn="just"/>
            <a:r>
              <a:rPr lang="it-IT" dirty="0" smtClean="0"/>
              <a:t>Vince il gruppo che indovina più volte quale episodio hanno simulato i compagni</a:t>
            </a:r>
          </a:p>
        </p:txBody>
      </p:sp>
    </p:spTree>
  </p:cSld>
  <p:clrMapOvr>
    <a:masterClrMapping/>
  </p:clrMapOvr>
  <mc:AlternateContent xmlns:mc="http://schemas.openxmlformats.org/markup-compatibility/2006" xmlns:p14="http://schemas.microsoft.com/office/powerpoint/2010/main">
    <mc:Choice Requires="p14">
      <p:transition>
        <p14:reveal/>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428596" y="107154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0" i="0" u="none" strike="noStrike" kern="1200" cap="none" spc="0" normalizeH="0" baseline="0" noProof="0" dirty="0" err="1" smtClean="0">
                <a:ln>
                  <a:noFill/>
                </a:ln>
                <a:solidFill>
                  <a:schemeClr val="tx1"/>
                </a:solidFill>
                <a:effectLst/>
                <a:uLnTx/>
                <a:uFillTx/>
                <a:latin typeface="+mj-lt"/>
                <a:ea typeface="+mj-ea"/>
                <a:cs typeface="+mj-cs"/>
              </a:rPr>
              <a:t>VI</a:t>
            </a:r>
            <a:r>
              <a:rPr kumimoji="0" lang="it-IT" sz="2000" b="0" i="0" u="none" strike="noStrike" kern="1200" cap="none" spc="0" normalizeH="0" baseline="0" noProof="0" dirty="0" smtClean="0">
                <a:ln>
                  <a:noFill/>
                </a:ln>
                <a:solidFill>
                  <a:schemeClr val="tx1"/>
                </a:solidFill>
                <a:effectLst/>
                <a:uLnTx/>
                <a:uFillTx/>
                <a:latin typeface="+mj-lt"/>
                <a:ea typeface="+mj-ea"/>
                <a:cs typeface="+mj-cs"/>
              </a:rPr>
              <a:t> RACCONTIAMO LA NOSTRA ESPERIENZA </a:t>
            </a:r>
            <a:r>
              <a:rPr kumimoji="0" lang="it-IT" sz="2000" b="0" i="0" u="none" strike="noStrike" kern="1200" cap="none" spc="0" normalizeH="0" baseline="0" noProof="0" dirty="0" err="1" smtClean="0">
                <a:ln>
                  <a:noFill/>
                </a:ln>
                <a:solidFill>
                  <a:schemeClr val="tx1"/>
                </a:solidFill>
                <a:effectLst/>
                <a:uLnTx/>
                <a:uFillTx/>
                <a:latin typeface="+mj-lt"/>
                <a:ea typeface="+mj-ea"/>
                <a:cs typeface="+mj-cs"/>
              </a:rPr>
              <a:t>DI</a:t>
            </a:r>
            <a:r>
              <a:rPr kumimoji="0" lang="it-IT" sz="2000" b="0" i="0" u="none" strike="noStrike" kern="1200" cap="none" spc="0" normalizeH="0" baseline="0" noProof="0" dirty="0" smtClean="0">
                <a:ln>
                  <a:noFill/>
                </a:ln>
                <a:solidFill>
                  <a:schemeClr val="tx1"/>
                </a:solidFill>
                <a:effectLst/>
                <a:uLnTx/>
                <a:uFillTx/>
                <a:latin typeface="+mj-lt"/>
                <a:ea typeface="+mj-ea"/>
                <a:cs typeface="+mj-cs"/>
              </a:rPr>
              <a:t> GRUPPO CARCERE</a:t>
            </a:r>
          </a:p>
        </p:txBody>
      </p:sp>
      <p:sp>
        <p:nvSpPr>
          <p:cNvPr id="6" name="Segnaposto contenuto 5"/>
          <p:cNvSpPr>
            <a:spLocks noGrp="1"/>
          </p:cNvSpPr>
          <p:nvPr>
            <p:ph idx="1"/>
          </p:nvPr>
        </p:nvSpPr>
        <p:spPr/>
        <p:txBody>
          <a:bodyPr>
            <a:normAutofit lnSpcReduction="10000"/>
          </a:bodyPr>
          <a:lstStyle/>
          <a:p>
            <a:pPr marL="0" indent="0" algn="just">
              <a:buNone/>
            </a:pPr>
            <a:endParaRPr lang="it-IT" dirty="0" smtClean="0"/>
          </a:p>
          <a:p>
            <a:pPr marL="0" indent="0" algn="just">
              <a:buNone/>
            </a:pPr>
            <a:r>
              <a:rPr lang="it-IT" dirty="0" smtClean="0"/>
              <a:t>La nostra Presidenza diocesana decide di portare la Parola regalando Bibbie agli istituti penitenziari di Palermo</a:t>
            </a:r>
          </a:p>
          <a:p>
            <a:pPr marL="0" indent="0" algn="just">
              <a:buNone/>
            </a:pPr>
            <a:endParaRPr lang="it-IT" dirty="0" smtClean="0"/>
          </a:p>
          <a:p>
            <a:pPr marL="0" indent="0" algn="just">
              <a:buNone/>
            </a:pPr>
            <a:r>
              <a:rPr lang="it-IT" dirty="0" smtClean="0"/>
              <a:t>Segue l’anno del Giubileo della Misericordia e come gruppo di Azione Cattolica viviamo tutte le opere di Misericordia corporale tranne una: come potere visitare i carcerati? </a:t>
            </a:r>
            <a:endParaRPr lang="it-IT" dirty="0"/>
          </a:p>
        </p:txBody>
      </p:sp>
      <p:sp>
        <p:nvSpPr>
          <p:cNvPr id="2" name="Titolo 1"/>
          <p:cNvSpPr>
            <a:spLocks noGrp="1"/>
          </p:cNvSpPr>
          <p:nvPr>
            <p:ph type="title"/>
          </p:nvPr>
        </p:nvSpPr>
        <p:spPr/>
        <p:txBody>
          <a:bodyPr/>
          <a:lstStyle/>
          <a:p>
            <a:r>
              <a:rPr lang="it-IT" dirty="0" smtClean="0"/>
              <a:t>GUARDIAMOCI ALLO SPECCHIO</a:t>
            </a:r>
            <a:endParaRPr lang="it-IT" dirty="0"/>
          </a:p>
        </p:txBody>
      </p:sp>
    </p:spTree>
  </p:cSld>
  <p:clrMapOvr>
    <a:masterClrMapping/>
  </p:clrMapOvr>
  <p:transition>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2">
            <a:alphaModFix amt="49000"/>
          </a:blip>
          <a:srcRect r="206" b="6972"/>
          <a:stretch/>
        </p:blipFill>
        <p:spPr>
          <a:xfrm>
            <a:off x="1143000" y="0"/>
            <a:ext cx="6843895" cy="6379891"/>
          </a:xfrm>
          <a:prstGeom prst="rect">
            <a:avLst/>
          </a:prstGeom>
        </p:spPr>
      </p:pic>
      <p:sp>
        <p:nvSpPr>
          <p:cNvPr id="6" name="Segnaposto contenuto 5"/>
          <p:cNvSpPr>
            <a:spLocks noGrp="1"/>
          </p:cNvSpPr>
          <p:nvPr>
            <p:ph idx="1"/>
          </p:nvPr>
        </p:nvSpPr>
        <p:spPr>
          <a:xfrm>
            <a:off x="457200" y="1196752"/>
            <a:ext cx="8229600" cy="5328592"/>
          </a:xfrm>
        </p:spPr>
        <p:txBody>
          <a:bodyPr>
            <a:normAutofit fontScale="92500" lnSpcReduction="20000"/>
          </a:bodyPr>
          <a:lstStyle/>
          <a:p>
            <a:pPr marL="0" indent="0" algn="just">
              <a:buNone/>
            </a:pPr>
            <a:endParaRPr lang="it-IT" dirty="0" smtClean="0">
              <a:solidFill>
                <a:srgbClr val="FFFFFF"/>
              </a:solidFill>
            </a:endParaRPr>
          </a:p>
          <a:p>
            <a:pPr marL="0" indent="0" algn="just">
              <a:buNone/>
            </a:pPr>
            <a:endParaRPr lang="it-IT" dirty="0" smtClean="0">
              <a:solidFill>
                <a:srgbClr val="000090"/>
              </a:solidFill>
            </a:endParaRPr>
          </a:p>
          <a:p>
            <a:pPr marL="0" indent="0" algn="just">
              <a:buNone/>
            </a:pPr>
            <a:r>
              <a:rPr lang="it-IT" dirty="0" smtClean="0">
                <a:solidFill>
                  <a:srgbClr val="000090"/>
                </a:solidFill>
              </a:rPr>
              <a:t>Da qui nasce il progetto prima parrocchiale e poi diocesano: </a:t>
            </a:r>
            <a:r>
              <a:rPr lang="it-IT" dirty="0" err="1" smtClean="0">
                <a:solidFill>
                  <a:srgbClr val="000090"/>
                </a:solidFill>
              </a:rPr>
              <a:t>A.ssieme</a:t>
            </a:r>
            <a:r>
              <a:rPr lang="it-IT" dirty="0" smtClean="0">
                <a:solidFill>
                  <a:srgbClr val="000090"/>
                </a:solidFill>
              </a:rPr>
              <a:t> al </a:t>
            </a:r>
            <a:r>
              <a:rPr lang="it-IT" dirty="0" err="1" smtClean="0">
                <a:solidFill>
                  <a:srgbClr val="000090"/>
                </a:solidFill>
              </a:rPr>
              <a:t>C.arcere</a:t>
            </a:r>
            <a:r>
              <a:rPr lang="it-IT" dirty="0" smtClean="0">
                <a:solidFill>
                  <a:srgbClr val="000090"/>
                </a:solidFill>
              </a:rPr>
              <a:t>, ovvero portare il cammino formativo di A.C. dietro le sbarre.</a:t>
            </a:r>
          </a:p>
          <a:p>
            <a:pPr marL="0" indent="0" algn="just">
              <a:buNone/>
            </a:pPr>
            <a:endParaRPr lang="it-IT" dirty="0" smtClean="0">
              <a:solidFill>
                <a:srgbClr val="000090"/>
              </a:solidFill>
            </a:endParaRPr>
          </a:p>
          <a:p>
            <a:pPr marL="0" indent="0" algn="just">
              <a:buNone/>
            </a:pPr>
            <a:r>
              <a:rPr lang="it-IT" dirty="0" smtClean="0">
                <a:solidFill>
                  <a:srgbClr val="000090"/>
                </a:solidFill>
              </a:rPr>
              <a:t>Da quel 2016 ad oggi la presenza dell’A.C. nella Casa Circondariale A. Lorusso-Pagliarelli è divenuta sempre più radicata, prova ne è stato l’ulteriore progetto del 2018 Pane Spezzato ovvero la produzione delle Ostie da parte della Sezione Femminile dello stesso.   </a:t>
            </a:r>
          </a:p>
        </p:txBody>
      </p:sp>
      <p:sp>
        <p:nvSpPr>
          <p:cNvPr id="2" name="Titolo 1"/>
          <p:cNvSpPr>
            <a:spLocks noGrp="1"/>
          </p:cNvSpPr>
          <p:nvPr>
            <p:ph type="title"/>
          </p:nvPr>
        </p:nvSpPr>
        <p:spPr>
          <a:xfrm>
            <a:off x="467544" y="0"/>
            <a:ext cx="8229600" cy="1143000"/>
          </a:xfrm>
        </p:spPr>
        <p:txBody>
          <a:bodyPr/>
          <a:lstStyle/>
          <a:p>
            <a:r>
              <a:rPr lang="it-IT" dirty="0" smtClean="0">
                <a:solidFill>
                  <a:srgbClr val="000090"/>
                </a:solidFill>
              </a:rPr>
              <a:t>GUARDIAMOCI ALLO SPECCHIO</a:t>
            </a:r>
            <a:endParaRPr lang="it-IT" dirty="0">
              <a:solidFill>
                <a:srgbClr val="000090"/>
              </a:solidFill>
            </a:endParaRPr>
          </a:p>
        </p:txBody>
      </p:sp>
      <p:sp>
        <p:nvSpPr>
          <p:cNvPr id="5" name="Titolo 1"/>
          <p:cNvSpPr txBox="1">
            <a:spLocks/>
          </p:cNvSpPr>
          <p:nvPr/>
        </p:nvSpPr>
        <p:spPr>
          <a:xfrm>
            <a:off x="428596" y="1071546"/>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0" i="0" u="none" strike="noStrike" kern="1200" cap="none" spc="0" normalizeH="0" baseline="0" noProof="0" dirty="0" smtClean="0">
                <a:ln>
                  <a:noFill/>
                </a:ln>
                <a:solidFill>
                  <a:srgbClr val="000090"/>
                </a:solidFill>
                <a:effectLst/>
                <a:uLnTx/>
                <a:uFillTx/>
                <a:latin typeface="+mj-lt"/>
                <a:ea typeface="+mj-ea"/>
                <a:cs typeface="+mj-cs"/>
              </a:rPr>
              <a:t>VI RACCONTIAMO LA NOSTRA ESPERIENZA DI GRUPPO CARCERE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2000" b="0" i="0" u="none" strike="noStrike" kern="1200" cap="none" spc="0" normalizeH="0" baseline="0" noProof="0" dirty="0" smtClean="0">
              <a:ln>
                <a:noFill/>
              </a:ln>
              <a:solidFill>
                <a:srgbClr val="000090"/>
              </a:solidFill>
              <a:effectLst/>
              <a:uLnTx/>
              <a:uFillTx/>
              <a:latin typeface="+mj-lt"/>
              <a:ea typeface="+mj-ea"/>
              <a:cs typeface="+mj-cs"/>
            </a:endParaRPr>
          </a:p>
        </p:txBody>
      </p:sp>
    </p:spTree>
    <p:extLst>
      <p:ext uri="{BB962C8B-B14F-4D97-AF65-F5344CB8AC3E}">
        <p14:creationId xmlns:p14="http://schemas.microsoft.com/office/powerpoint/2010/main" val="3716803046"/>
      </p:ext>
    </p:extLst>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34280"/>
            <a:ext cx="8229600" cy="1143000"/>
          </a:xfrm>
        </p:spPr>
        <p:txBody>
          <a:bodyPr/>
          <a:lstStyle/>
          <a:p>
            <a:r>
              <a:rPr lang="it-IT" dirty="0" smtClean="0"/>
              <a:t>GUARDIAMOCI ALLO SPECCHIO</a:t>
            </a:r>
            <a:endParaRPr lang="it-IT" dirty="0"/>
          </a:p>
        </p:txBody>
      </p:sp>
      <p:sp>
        <p:nvSpPr>
          <p:cNvPr id="5" name="Titolo 1"/>
          <p:cNvSpPr txBox="1">
            <a:spLocks/>
          </p:cNvSpPr>
          <p:nvPr/>
        </p:nvSpPr>
        <p:spPr>
          <a:xfrm>
            <a:off x="428596" y="54868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sz="2000" b="0" i="0" u="none" strike="noStrike" kern="1200" cap="none" spc="0" normalizeH="0" baseline="0" noProof="0" dirty="0" smtClean="0">
                <a:ln>
                  <a:noFill/>
                </a:ln>
                <a:solidFill>
                  <a:schemeClr val="tx1"/>
                </a:solidFill>
                <a:effectLst/>
                <a:uLnTx/>
                <a:uFillTx/>
                <a:latin typeface="+mj-lt"/>
                <a:ea typeface="+mj-ea"/>
                <a:cs typeface="+mj-cs"/>
              </a:rPr>
              <a:t>VI RACCONTIAMO LA NOSTRA ESPERIENZA DI GRUPPO CARCERE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it-IT" sz="20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4" name="Immagine 3" descr="1fead6f5-bf2b-42c6-b252-76f0853003a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1268760"/>
            <a:ext cx="1907704" cy="3096344"/>
          </a:xfrm>
          <a:prstGeom prst="rect">
            <a:avLst/>
          </a:prstGeom>
        </p:spPr>
      </p:pic>
      <p:pic>
        <p:nvPicPr>
          <p:cNvPr id="8" name="Immagine 7" descr="d608002d-0042-49d5-a3a4-8d2597adff4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20" y="1268760"/>
            <a:ext cx="5328592" cy="2952328"/>
          </a:xfrm>
          <a:prstGeom prst="rect">
            <a:avLst/>
          </a:prstGeom>
        </p:spPr>
      </p:pic>
      <p:pic>
        <p:nvPicPr>
          <p:cNvPr id="9" name="Immagine 8" descr="a8f1c69b-dc7b-4afc-a143-15ea7015641b.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21088"/>
            <a:ext cx="3203848" cy="2636912"/>
          </a:xfrm>
          <a:prstGeom prst="rect">
            <a:avLst/>
          </a:prstGeom>
        </p:spPr>
      </p:pic>
      <p:pic>
        <p:nvPicPr>
          <p:cNvPr id="11" name="Immagine 10" descr="IMG_104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268760"/>
            <a:ext cx="2051720" cy="2952328"/>
          </a:xfrm>
          <a:prstGeom prst="rect">
            <a:avLst/>
          </a:prstGeom>
        </p:spPr>
      </p:pic>
      <p:pic>
        <p:nvPicPr>
          <p:cNvPr id="7" name="Immagine 6" descr="5903e00b-7fd6-40a6-804a-0d4a4360150a.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4221088"/>
            <a:ext cx="4104456" cy="2636912"/>
          </a:xfrm>
          <a:prstGeom prst="rect">
            <a:avLst/>
          </a:prstGeom>
        </p:spPr>
      </p:pic>
      <p:pic>
        <p:nvPicPr>
          <p:cNvPr id="10" name="Immagine 9" descr="21a1788f-6002-4435-a638-a6ceae0eafe0.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4562" y="4221088"/>
            <a:ext cx="3312368" cy="2636912"/>
          </a:xfrm>
          <a:prstGeom prst="rect">
            <a:avLst/>
          </a:prstGeom>
        </p:spPr>
      </p:pic>
    </p:spTree>
    <p:extLst>
      <p:ext uri="{BB962C8B-B14F-4D97-AF65-F5344CB8AC3E}">
        <p14:creationId xmlns:p14="http://schemas.microsoft.com/office/powerpoint/2010/main" val="4247713149"/>
      </p:ext>
    </p:extLst>
  </p:cSld>
  <p:clrMapOvr>
    <a:masterClrMapping/>
  </p:clrMapOvr>
  <p:transition>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IL NOSTRO SPECCHIO CI FA VEDERE TRA LE SBARRE </a:t>
            </a:r>
            <a:r>
              <a:rPr lang="it-IT" sz="2200" dirty="0" smtClean="0"/>
              <a:t>(riepilogo di ciò che svolgiamo in carcere) </a:t>
            </a:r>
            <a:endParaRPr lang="it-IT" sz="2200" dirty="0"/>
          </a:p>
        </p:txBody>
      </p:sp>
      <p:sp>
        <p:nvSpPr>
          <p:cNvPr id="4" name="Segnaposto contenuto 3"/>
          <p:cNvSpPr>
            <a:spLocks noGrp="1"/>
          </p:cNvSpPr>
          <p:nvPr>
            <p:ph sz="half" idx="1"/>
          </p:nvPr>
        </p:nvSpPr>
        <p:spPr>
          <a:xfrm>
            <a:off x="457200" y="1600200"/>
            <a:ext cx="8147248" cy="4525963"/>
          </a:xfrm>
        </p:spPr>
        <p:txBody>
          <a:bodyPr>
            <a:normAutofit lnSpcReduction="10000"/>
          </a:bodyPr>
          <a:lstStyle/>
          <a:p>
            <a:r>
              <a:rPr lang="it-IT" dirty="0" smtClean="0"/>
              <a:t>RIUNIONI DI GRUPPO ALL’INTERNO DELLA SEZIONE CHE SEGUE IL CAMMINO FORMATIVO DI AZIONE CATTOLICA</a:t>
            </a:r>
          </a:p>
          <a:p>
            <a:r>
              <a:rPr lang="it-IT" dirty="0" smtClean="0"/>
              <a:t>CELEBRAZIONI </a:t>
            </a:r>
          </a:p>
          <a:p>
            <a:r>
              <a:rPr lang="it-IT" dirty="0" smtClean="0"/>
              <a:t>MOMENTI </a:t>
            </a:r>
            <a:r>
              <a:rPr lang="it-IT" dirty="0" err="1" smtClean="0"/>
              <a:t>DI</a:t>
            </a:r>
            <a:r>
              <a:rPr lang="it-IT" dirty="0" smtClean="0"/>
              <a:t> RICREAZIONE </a:t>
            </a:r>
          </a:p>
          <a:p>
            <a:pPr algn="r">
              <a:buNone/>
            </a:pPr>
            <a:endParaRPr lang="it-IT" sz="1300" dirty="0" smtClean="0"/>
          </a:p>
          <a:p>
            <a:pPr algn="r">
              <a:buNone/>
            </a:pPr>
            <a:r>
              <a:rPr lang="it-IT" sz="1300" dirty="0">
                <a:hlinkClick r:id="rId2"/>
              </a:rPr>
              <a:t>https://adulti.azionecattolica.it/un-gruppo-che-genera-</a:t>
            </a:r>
            <a:r>
              <a:rPr lang="it-IT" sz="1300" dirty="0" smtClean="0">
                <a:hlinkClick r:id="rId2"/>
              </a:rPr>
              <a:t>vita</a:t>
            </a:r>
            <a:endParaRPr lang="it-IT" sz="1300" dirty="0" smtClean="0"/>
          </a:p>
          <a:p>
            <a:pPr algn="r">
              <a:buNone/>
            </a:pPr>
            <a:r>
              <a:rPr lang="it-IT" sz="1300" dirty="0">
                <a:hlinkClick r:id="rId3"/>
              </a:rPr>
              <a:t>https://adulti.azionecattolica.it/sites/default/files/</a:t>
            </a:r>
            <a:r>
              <a:rPr lang="it-IT" sz="1300" dirty="0" smtClean="0">
                <a:hlinkClick r:id="rId3"/>
              </a:rPr>
              <a:t>volontari_palermo.pdf</a:t>
            </a:r>
            <a:endParaRPr lang="it-IT" sz="1300" dirty="0" smtClean="0"/>
          </a:p>
          <a:p>
            <a:r>
              <a:rPr lang="it-IT" dirty="0"/>
              <a:t>LABORATORIO PANE </a:t>
            </a:r>
            <a:r>
              <a:rPr lang="it-IT" dirty="0" smtClean="0"/>
              <a:t>SPEZZATO</a:t>
            </a:r>
          </a:p>
          <a:p>
            <a:pPr algn="r">
              <a:buNone/>
            </a:pPr>
            <a:r>
              <a:rPr lang="it-IT" sz="1400" dirty="0">
                <a:hlinkClick r:id="rId4"/>
              </a:rPr>
              <a:t>https://www.youtube.com/watch?v=</a:t>
            </a:r>
            <a:r>
              <a:rPr lang="it-IT" sz="1400" dirty="0" smtClean="0">
                <a:hlinkClick r:id="rId4"/>
              </a:rPr>
              <a:t>J9KjilgGLzw</a:t>
            </a:r>
            <a:endParaRPr lang="it-IT" sz="1400" dirty="0" smtClean="0"/>
          </a:p>
          <a:p>
            <a:pPr algn="r">
              <a:buNone/>
            </a:pPr>
            <a:r>
              <a:rPr lang="it-IT" sz="1400" dirty="0">
                <a:hlinkClick r:id="rId5"/>
              </a:rPr>
              <a:t>https://www.youtube.com/watch?v=</a:t>
            </a:r>
            <a:r>
              <a:rPr lang="it-IT" sz="1400" dirty="0" smtClean="0">
                <a:hlinkClick r:id="rId5"/>
              </a:rPr>
              <a:t>XthQYt8vMEc</a:t>
            </a:r>
            <a:r>
              <a:rPr lang="it-IT" sz="1400" dirty="0" smtClean="0"/>
              <a:t> (PROCESSIONE OFFERTORIALE 1:23, DISCORSO 2:38)</a:t>
            </a:r>
          </a:p>
          <a:p>
            <a:pPr algn="r">
              <a:buNone/>
            </a:pPr>
            <a:r>
              <a:rPr lang="it-IT" sz="1400" dirty="0">
                <a:hlinkClick r:id="rId6"/>
              </a:rPr>
              <a:t>https://it-it.facebook.com/175304642908560/photos/articolo-di-alessandra-turrisi-pubblicato-nelledizione-odierna-del-giornale-di-s/646572929115060</a:t>
            </a:r>
            <a:r>
              <a:rPr lang="it-IT" sz="1400" dirty="0" smtClean="0">
                <a:hlinkClick r:id="rId6"/>
              </a:rPr>
              <a:t>/</a:t>
            </a:r>
            <a:endParaRPr lang="it-IT" sz="1400" dirty="0"/>
          </a:p>
          <a:p>
            <a:pPr algn="r">
              <a:buNone/>
            </a:pPr>
            <a:endParaRPr lang="it-IT" sz="1300" dirty="0"/>
          </a:p>
        </p:txBody>
      </p:sp>
    </p:spTree>
  </p:cSld>
  <p:clrMapOvr>
    <a:masterClrMapping/>
  </p:clrMapOvr>
  <p:transition>
    <p:cove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Angoli.thmx</Template>
  <TotalTime>1578</TotalTime>
  <Words>810</Words>
  <Application>Microsoft Office PowerPoint</Application>
  <PresentationFormat>Presentazione su schermo (4:3)</PresentationFormat>
  <Paragraphs>127</Paragraphs>
  <Slides>19</Slides>
  <Notes>0</Notes>
  <HiddenSlides>0</HiddenSlides>
  <MMClips>1</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19</vt:i4>
      </vt:variant>
    </vt:vector>
  </HeadingPairs>
  <TitlesOfParts>
    <vt:vector size="22" baseType="lpstr">
      <vt:lpstr>Arial</vt:lpstr>
      <vt:lpstr>Calibri</vt:lpstr>
      <vt:lpstr>Tema di Office</vt:lpstr>
      <vt:lpstr>SOLLEVARE </vt:lpstr>
      <vt:lpstr>PREGHIERA INIZIALE </vt:lpstr>
      <vt:lpstr>SOLLEVARE </vt:lpstr>
      <vt:lpstr>RACCONTIAMOCI…</vt:lpstr>
      <vt:lpstr>GIOCHIAMO</vt:lpstr>
      <vt:lpstr>GUARDIAMOCI ALLO SPECCHIO</vt:lpstr>
      <vt:lpstr>GUARDIAMOCI ALLO SPECCHIO</vt:lpstr>
      <vt:lpstr>GUARDIAMOCI ALLO SPECCHIO</vt:lpstr>
      <vt:lpstr>IL NOSTRO SPECCHIO CI FA VEDERE TRA LE SBARRE (riepilogo di ciò che svolgiamo in carcere) </vt:lpstr>
      <vt:lpstr>LASCIAMOCI ILLUMINARE DALLA PAROLA</vt:lpstr>
      <vt:lpstr>LASCIAMOCI ILLUMINARE DALLA PAROLA</vt:lpstr>
      <vt:lpstr>Presentazione standard di PowerPoint</vt:lpstr>
      <vt:lpstr>Presentazione standard di PowerPoint</vt:lpstr>
      <vt:lpstr>INTERROGHIAMOCI COME COMUNITA’</vt:lpstr>
      <vt:lpstr>I DOCUMENTI DELLA FEDE</vt:lpstr>
      <vt:lpstr>LA VITA CAMBIA </vt:lpstr>
      <vt:lpstr>ALTRI RIFLESSI DELLA CULTURA materialiguide.azionecattolica.it </vt:lpstr>
      <vt:lpstr>ALTRI RIFLESSI DELLA CULTURA materialiguide.azionecattolica.it </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SOLLEVARE</dc:title>
  <dc:creator>Utente</dc:creator>
  <cp:lastModifiedBy>Lorenzo Di Renzo</cp:lastModifiedBy>
  <cp:revision>88</cp:revision>
  <dcterms:created xsi:type="dcterms:W3CDTF">2020-09-16T07:38:14Z</dcterms:created>
  <dcterms:modified xsi:type="dcterms:W3CDTF">2020-11-08T15:25:45Z</dcterms:modified>
</cp:coreProperties>
</file>