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iXVP+kqq8DB9UPmJT+FVcVURsuQ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Antonio Zuppardi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7-09T10:35:12.844">
    <p:pos x="6000" y="0"/>
    <p:text>A viva voce: lumen gentium 
Fare voce: Dei Verbum
Sottovoce: Sacrosantum Concilium
Tra più voci; Gaudium et Spes 
A voci alterne: Apostolicam Actuositatem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clf_7Gk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Relationship Id="rId4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/>
          <p:nvPr>
            <p:ph type="title"/>
          </p:nvPr>
        </p:nvSpPr>
        <p:spPr>
          <a:xfrm>
            <a:off x="358049" y="1025"/>
            <a:ext cx="708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it-IT" sz="3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Articolazione delle tappe</a:t>
            </a:r>
            <a:endParaRPr sz="3600">
              <a:solidFill>
                <a:srgbClr val="CC0000"/>
              </a:solidFill>
            </a:endParaRPr>
          </a:p>
        </p:txBody>
      </p:sp>
      <p:sp>
        <p:nvSpPr>
          <p:cNvPr id="144" name="Google Shape;144;p10"/>
          <p:cNvSpPr txBox="1"/>
          <p:nvPr>
            <p:ph idx="1" type="body"/>
          </p:nvPr>
        </p:nvSpPr>
        <p:spPr>
          <a:xfrm>
            <a:off x="281850" y="1172975"/>
            <a:ext cx="6141900" cy="51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AutoNum type="arabicPeriod"/>
            </a:pPr>
            <a:r>
              <a:rPr b="1" lang="it-IT">
                <a:solidFill>
                  <a:srgbClr val="002060"/>
                </a:solidFill>
              </a:rPr>
              <a:t>A VIVA VOCE </a:t>
            </a:r>
            <a:r>
              <a:rPr lang="it-IT" sz="2000">
                <a:solidFill>
                  <a:srgbClr val="002060"/>
                </a:solidFill>
              </a:rPr>
              <a:t>Il viaggio di evangelizzazione degli apostoli è anche il nostro viaggio e ci chiede di abitare la Galilea delle nostre città. </a:t>
            </a:r>
            <a:r>
              <a:rPr b="1" lang="it-IT" sz="2000">
                <a:solidFill>
                  <a:srgbClr val="002060"/>
                </a:solidFill>
              </a:rPr>
              <a:t>Mt 28,16-20 </a:t>
            </a:r>
            <a:endParaRPr b="1" sz="2000">
              <a:solidFill>
                <a:srgbClr val="002060"/>
              </a:solidFill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AutoNum type="arabicPeriod"/>
            </a:pPr>
            <a:r>
              <a:rPr b="1" lang="it-IT">
                <a:solidFill>
                  <a:srgbClr val="002060"/>
                </a:solidFill>
              </a:rPr>
              <a:t>DARE VOCE </a:t>
            </a:r>
            <a:r>
              <a:rPr lang="it-IT" sz="2000">
                <a:solidFill>
                  <a:srgbClr val="002060"/>
                </a:solidFill>
              </a:rPr>
              <a:t>L’aspettativa di Giovanni rispecchia quella delle nostre comunità…  eppure essere testimoni non è altro che dire: “ io l’ho incontrato”. </a:t>
            </a:r>
            <a:r>
              <a:rPr b="1" lang="it-IT" sz="2000">
                <a:solidFill>
                  <a:srgbClr val="002060"/>
                </a:solidFill>
              </a:rPr>
              <a:t>Mt 11,1-11 </a:t>
            </a:r>
            <a:endParaRPr b="1" sz="2000">
              <a:solidFill>
                <a:srgbClr val="002060"/>
              </a:solidFill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AutoNum type="arabicPeriod"/>
            </a:pPr>
            <a:r>
              <a:rPr b="1" lang="it-IT">
                <a:solidFill>
                  <a:srgbClr val="002060"/>
                </a:solidFill>
              </a:rPr>
              <a:t>SOTTOVOCE</a:t>
            </a:r>
            <a:r>
              <a:rPr lang="it-IT">
                <a:solidFill>
                  <a:srgbClr val="002060"/>
                </a:solidFill>
              </a:rPr>
              <a:t> </a:t>
            </a:r>
            <a:r>
              <a:rPr lang="it-IT" sz="2000">
                <a:solidFill>
                  <a:srgbClr val="002060"/>
                </a:solidFill>
              </a:rPr>
              <a:t>Nell’intimità è possibile scoprire da dove Egli tragga forza ed ispirazione. Il Padre Nostro </a:t>
            </a:r>
            <a:r>
              <a:rPr b="1" lang="it-IT" sz="2000">
                <a:solidFill>
                  <a:srgbClr val="002060"/>
                </a:solidFill>
              </a:rPr>
              <a:t>Mt 6,5-15 </a:t>
            </a:r>
            <a:endParaRPr b="1" sz="2000">
              <a:solidFill>
                <a:srgbClr val="002060"/>
              </a:solidFill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AutoNum type="arabicPeriod"/>
            </a:pPr>
            <a:r>
              <a:rPr b="1" lang="it-IT">
                <a:solidFill>
                  <a:srgbClr val="002060"/>
                </a:solidFill>
              </a:rPr>
              <a:t>TRA PIU’ VOCI </a:t>
            </a:r>
            <a:r>
              <a:rPr lang="it-IT" sz="2000">
                <a:solidFill>
                  <a:srgbClr val="002060"/>
                </a:solidFill>
              </a:rPr>
              <a:t>Metti insieme i tanti scampoli di vita che hai intorno e ti accorgi che grano e zizzania crescono uno accanto all’altro… Gesù ci chiede solo di non stancarci di coltivare il buon grano.  </a:t>
            </a:r>
            <a:r>
              <a:rPr b="1" lang="it-IT" sz="2000">
                <a:solidFill>
                  <a:srgbClr val="002060"/>
                </a:solidFill>
              </a:rPr>
              <a:t>Mt 13,24-30</a:t>
            </a:r>
            <a:endParaRPr b="1" sz="2000">
              <a:solidFill>
                <a:srgbClr val="002060"/>
              </a:solidFill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AutoNum type="arabicPeriod"/>
            </a:pPr>
            <a:r>
              <a:rPr b="1" lang="it-IT">
                <a:solidFill>
                  <a:srgbClr val="002060"/>
                </a:solidFill>
              </a:rPr>
              <a:t>A VOCI ALTERNE </a:t>
            </a:r>
            <a:r>
              <a:rPr lang="it-IT" sz="2000">
                <a:solidFill>
                  <a:srgbClr val="002060"/>
                </a:solidFill>
              </a:rPr>
              <a:t>Gesù ci incontra ogni giorno attraverso un amico, una telefonata, un tweet, una parola gentile, l’armonia del creato.. Sappiamo riconoscerlo?  </a:t>
            </a:r>
            <a:r>
              <a:rPr b="1" lang="it-IT" sz="2000">
                <a:solidFill>
                  <a:srgbClr val="002060"/>
                </a:solidFill>
              </a:rPr>
              <a:t>Mt 8,1-15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 txBox="1"/>
          <p:nvPr/>
        </p:nvSpPr>
        <p:spPr>
          <a:xfrm>
            <a:off x="6248950" y="546225"/>
            <a:ext cx="53664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Alla fine del testo si trovano altre proposte cultural</a:t>
            </a:r>
            <a:r>
              <a:rPr b="0" i="0" lang="it-IT" sz="24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i:</a:t>
            </a:r>
            <a:endParaRPr b="0" i="0" sz="14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Silent book</a:t>
            </a:r>
            <a:r>
              <a:rPr b="0" i="0" lang="it-IT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! Dare voce con i libri senza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t-IT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parole.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Accogliere altre voci</a:t>
            </a:r>
            <a:r>
              <a:rPr b="0" i="0" lang="it-IT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un calendario di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t-IT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giornate speciali.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Voce e Parola in duetto</a:t>
            </a:r>
            <a:r>
              <a:rPr b="0" i="0" lang="it-IT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le tappe del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t-IT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percorso formativo rilette nella preghiera.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Palestra di sinodalità</a:t>
            </a:r>
            <a:r>
              <a:rPr b="0" i="0" lang="it-IT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Lo stile sinodale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t-IT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non si improvvisa.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/>
          <p:nvPr>
            <p:ph idx="1" type="body"/>
          </p:nvPr>
        </p:nvSpPr>
        <p:spPr>
          <a:xfrm>
            <a:off x="828075" y="1096525"/>
            <a:ext cx="7005000" cy="5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it-IT" sz="2400">
                <a:solidFill>
                  <a:srgbClr val="CC0000"/>
                </a:solidFill>
              </a:rPr>
              <a:t>...e anche online</a:t>
            </a:r>
            <a:endParaRPr sz="1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it-IT" sz="2400">
                <a:solidFill>
                  <a:srgbClr val="002060"/>
                </a:solidFill>
              </a:rPr>
              <a:t>Parole senza voce</a:t>
            </a:r>
            <a:r>
              <a:rPr lang="it-IT" sz="2400">
                <a:solidFill>
                  <a:srgbClr val="002060"/>
                </a:solidFill>
              </a:rPr>
              <a:t>: Si può comunicare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400">
                <a:solidFill>
                  <a:srgbClr val="002060"/>
                </a:solidFill>
              </a:rPr>
              <a:t>senza voce? Sì, con la LIS!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it-IT" sz="2400">
                <a:solidFill>
                  <a:srgbClr val="002060"/>
                </a:solidFill>
              </a:rPr>
              <a:t>Arte e Parola</a:t>
            </a:r>
            <a:r>
              <a:rPr lang="it-IT" sz="2400">
                <a:solidFill>
                  <a:srgbClr val="002060"/>
                </a:solidFill>
              </a:rPr>
              <a:t>: L'arte pittorica rilegge i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400">
                <a:solidFill>
                  <a:srgbClr val="002060"/>
                </a:solidFill>
              </a:rPr>
              <a:t>brani dei Vangeli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it-IT" sz="2400">
                <a:solidFill>
                  <a:srgbClr val="002060"/>
                </a:solidFill>
              </a:rPr>
              <a:t>Abitare lo spazio digitale</a:t>
            </a:r>
            <a:r>
              <a:rPr lang="it-IT" sz="2400">
                <a:solidFill>
                  <a:srgbClr val="002060"/>
                </a:solidFill>
              </a:rPr>
              <a:t>...per bene!</a:t>
            </a:r>
            <a:endParaRPr sz="24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it-IT" sz="2400">
                <a:solidFill>
                  <a:srgbClr val="002060"/>
                </a:solidFill>
              </a:rPr>
              <a:t>Jaume Plensa</a:t>
            </a:r>
            <a:r>
              <a:rPr lang="it-IT" sz="2400">
                <a:solidFill>
                  <a:srgbClr val="002060"/>
                </a:solidFill>
              </a:rPr>
              <a:t>: percorso artistico in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400">
                <a:solidFill>
                  <a:srgbClr val="002060"/>
                </a:solidFill>
              </a:rPr>
              <a:t>cinque tappe tra fiati, respiri, sussurri,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400">
                <a:solidFill>
                  <a:srgbClr val="002060"/>
                </a:solidFill>
              </a:rPr>
              <a:t>sospiri</a:t>
            </a:r>
            <a:r>
              <a:rPr lang="it-IT" sz="1800"/>
              <a:t>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idx="1" type="body"/>
          </p:nvPr>
        </p:nvSpPr>
        <p:spPr>
          <a:xfrm>
            <a:off x="704100" y="2304625"/>
            <a:ext cx="5665200" cy="39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None/>
            </a:pPr>
            <a:r>
              <a:rPr lang="it-IT" sz="4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 quanti accompagnano</a:t>
            </a:r>
            <a:endParaRPr sz="4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None/>
            </a:pPr>
            <a:r>
              <a:rPr lang="it-IT" sz="4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gli </a:t>
            </a:r>
            <a:r>
              <a:rPr lang="it-IT" sz="4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adulti</a:t>
            </a:r>
            <a:r>
              <a:rPr lang="it-IT" sz="4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nel </a:t>
            </a:r>
            <a:endParaRPr sz="4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None/>
            </a:pPr>
            <a:r>
              <a:rPr lang="it-IT" sz="4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percorso formativo, offriamo alcune chiavi di lettura</a:t>
            </a:r>
            <a:endParaRPr sz="4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None/>
            </a:pPr>
            <a:r>
              <a:rPr lang="it-IT" sz="4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per orientarsi nell’utilizzo del testo.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idx="1" type="body"/>
          </p:nvPr>
        </p:nvSpPr>
        <p:spPr>
          <a:xfrm>
            <a:off x="5392625" y="352350"/>
            <a:ext cx="6572700" cy="56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it-IT" sz="3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La copertina</a:t>
            </a:r>
            <a:endParaRPr sz="36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it-IT" sz="3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e il filo rosso</a:t>
            </a:r>
            <a:endParaRPr sz="36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t/>
            </a:r>
            <a:endParaRPr sz="1300">
              <a:solidFill>
                <a:srgbClr val="00206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it-IT">
                <a:solidFill>
                  <a:srgbClr val="002060"/>
                </a:solidFill>
              </a:rPr>
              <a:t>Viviamo tempi strani in cui la parola “evangelizzare” può metterci un po’ a disagio: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it-IT">
                <a:solidFill>
                  <a:srgbClr val="002060"/>
                </a:solidFill>
              </a:rPr>
              <a:t> siamo in difficoltà nel proporre la nostra fede a qualcun altro;</a:t>
            </a:r>
            <a:endParaRPr/>
          </a:p>
          <a:p>
            <a:pPr indent="-225425" lvl="0" marL="540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it-IT">
                <a:solidFill>
                  <a:srgbClr val="002060"/>
                </a:solidFill>
              </a:rPr>
              <a:t>non vogliamo dare l’impressione d’imporre le nostre idee o cercare di convincere gli altri. </a:t>
            </a:r>
            <a:endParaRPr/>
          </a:p>
          <a:p>
            <a:pPr indent="0" lvl="0" marL="71999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it-IT">
                <a:solidFill>
                  <a:srgbClr val="002060"/>
                </a:solidFill>
              </a:rPr>
              <a:t> Eppure tutti siamo chiamati a essere evangelizzatori, testimoni, con passione ed entusiasmo, del nostro essere cristiani.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idx="1" type="body"/>
          </p:nvPr>
        </p:nvSpPr>
        <p:spPr>
          <a:xfrm>
            <a:off x="648225" y="1441800"/>
            <a:ext cx="5557200" cy="3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4400"/>
              <a:buNone/>
            </a:pPr>
            <a:r>
              <a:rPr lang="it-IT" sz="3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Dove esserlo?</a:t>
            </a:r>
            <a:endParaRPr sz="3600">
              <a:solidFill>
                <a:srgbClr val="CC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None/>
            </a:pPr>
            <a:r>
              <a:rPr lang="it-IT">
                <a:solidFill>
                  <a:srgbClr val="002060"/>
                </a:solidFill>
              </a:rPr>
              <a:t>In tutti i luoghi che frequentiamo, con tutte le persone che incontriamo: casa, strada, posto di lavoro, autobus, bar... ogni luogo è quello giusto, ogni relazione chiede ragione della nostra fede. </a:t>
            </a:r>
            <a:r>
              <a:rPr lang="it-IT" sz="4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0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5"/>
          <p:cNvSpPr txBox="1"/>
          <p:nvPr/>
        </p:nvSpPr>
        <p:spPr>
          <a:xfrm>
            <a:off x="3784575" y="810850"/>
            <a:ext cx="3642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Essere testimoni del Signore </a:t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è una </a:t>
            </a:r>
            <a:r>
              <a:rPr b="1" i="0" lang="it-IT" sz="2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questione di “fatti”</a:t>
            </a:r>
            <a:r>
              <a:rPr b="1" i="0" lang="it-IT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che</a:t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 realizzano, di incontri  che accadono, di parole che ricordano, grazie allo Spirito,</a:t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 Parola.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7239000" y="3251200"/>
            <a:ext cx="38607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Evangelizzare</a:t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non è parlare di Gesù  a qualcuno, ma </a:t>
            </a:r>
            <a:r>
              <a:rPr b="1" i="0" lang="it-IT" sz="2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rendere evidente</a:t>
            </a:r>
            <a:r>
              <a:rPr b="1" i="0" lang="it-IT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la  nostra esperienza dell’incontro</a:t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 Lui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1891300" y="3532575"/>
            <a:ext cx="4282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È frutto di un rapporto stretto,</a:t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 un’amicizia, di una profonda intimità con il Signore.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Solo così </a:t>
            </a:r>
            <a:r>
              <a:rPr b="1" i="0" lang="it-IT" sz="2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la nostra voce può</a:t>
            </a:r>
            <a:endParaRPr b="1" i="0" sz="20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diventare uno strumento</a:t>
            </a:r>
            <a:r>
              <a:rPr b="1" i="0" lang="it-IT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grazie al quale Dio si fa vicino e dà senso all’esistenza di ognuno</a:t>
            </a: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17" name="Google Shape;117;p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8" name="Google Shape;11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 txBox="1"/>
          <p:nvPr/>
        </p:nvSpPr>
        <p:spPr>
          <a:xfrm>
            <a:off x="2358300" y="1347050"/>
            <a:ext cx="76278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it-IT" sz="3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Annunciare  Cristo è</a:t>
            </a:r>
            <a:endParaRPr b="1" i="0" sz="35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it-IT" sz="3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vivere la fede, diventare Vangelo vivo, donare gratuitamente il suo amore</a:t>
            </a:r>
            <a:r>
              <a:rPr b="1" i="0" lang="it-IT" sz="35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i="0" sz="35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it-IT" sz="27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Questo è quanto possiamo ricavare dall’Icona biblica dell’anno associativo: «Andate dunque»</a:t>
            </a:r>
            <a:endParaRPr b="1" i="0" sz="27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it-IT" sz="27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(Mt 28,16-20), che è  possibile leggere e</a:t>
            </a:r>
            <a:endParaRPr b="1" i="0" sz="27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it-IT" sz="27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meditare nella prima tappa del testo</a:t>
            </a:r>
            <a:endParaRPr b="1" i="0" sz="35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6064750" y="331800"/>
            <a:ext cx="5690100" cy="6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-179999" lvl="0" marL="179999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b="1" lang="it-IT" sz="3300">
                <a:solidFill>
                  <a:srgbClr val="002060"/>
                </a:solidFill>
              </a:rPr>
              <a:t>Crediamo che la vita vada raccontata, </a:t>
            </a:r>
            <a:r>
              <a:rPr lang="it-IT" sz="3300">
                <a:solidFill>
                  <a:srgbClr val="002060"/>
                </a:solidFill>
              </a:rPr>
              <a:t>poiché la vita è luogo teologico. La vita quotidiana ha per noi il primato poiché sappiamo, per averne fatto esperienza, che, nelle pieghe  della nostra esistenza, Dio è misteriosamente presente, vicino, al nostro fianco.</a:t>
            </a:r>
            <a:endParaRPr/>
          </a:p>
          <a:p>
            <a:pPr indent="-179999" lvl="0" marL="179999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b="1" lang="it-IT" sz="3300">
                <a:solidFill>
                  <a:srgbClr val="002060"/>
                </a:solidFill>
              </a:rPr>
              <a:t>Crediamo che la Parola illumini la vita. </a:t>
            </a:r>
            <a:r>
              <a:rPr lang="it-IT" sz="3300">
                <a:solidFill>
                  <a:srgbClr val="002060"/>
                </a:solidFill>
              </a:rPr>
              <a:t> La Parola è un alfabeto che ci aiuta a leggere e a interpretare la vita. Ogni storia vissuta, ogni vita      umana cerca e trova orizzonte di senso dentro una grande narrazione. Quando la grande Storia della salvezza incrocia la nostra piccola storia, la innesta in sé, rendendola essa stessa storia di salvezza.</a:t>
            </a:r>
            <a:endParaRPr/>
          </a:p>
          <a:p>
            <a:pPr indent="-179999" lvl="0" marL="179999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b="1" lang="it-IT" sz="3300">
                <a:solidFill>
                  <a:srgbClr val="002060"/>
                </a:solidFill>
              </a:rPr>
              <a:t>Crediamo che</a:t>
            </a:r>
            <a:r>
              <a:rPr lang="it-IT" sz="3300">
                <a:solidFill>
                  <a:srgbClr val="002060"/>
                </a:solidFill>
              </a:rPr>
              <a:t>, in questo intreccio, </a:t>
            </a:r>
            <a:r>
              <a:rPr b="1" lang="it-IT" sz="3300">
                <a:solidFill>
                  <a:srgbClr val="002060"/>
                </a:solidFill>
              </a:rPr>
              <a:t>la vita cambi</a:t>
            </a:r>
            <a:r>
              <a:rPr lang="it-IT" sz="3300">
                <a:solidFill>
                  <a:srgbClr val="002060"/>
                </a:solidFill>
              </a:rPr>
              <a:t>. Fa crescere ciascuno nello sviluppo di una coscienza adulta, nel discernimento e nella decisione responsabile dell’impegno laicale.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3925" y="287025"/>
            <a:ext cx="5468550" cy="392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8"/>
          <p:cNvSpPr txBox="1"/>
          <p:nvPr/>
        </p:nvSpPr>
        <p:spPr>
          <a:xfrm>
            <a:off x="810098" y="4216925"/>
            <a:ext cx="506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it-IT" sz="4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Un metodo in </a:t>
            </a:r>
            <a:r>
              <a:rPr b="0" i="0" lang="it-IT" sz="40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it-IT" sz="4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tappe</a:t>
            </a:r>
            <a:endParaRPr b="0" i="0" sz="4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8"/>
          <p:cNvSpPr txBox="1"/>
          <p:nvPr/>
        </p:nvSpPr>
        <p:spPr>
          <a:xfrm>
            <a:off x="572975" y="5105925"/>
            <a:ext cx="58380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 VITA SI RACCONTA</a:t>
            </a:r>
            <a:endParaRPr b="0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Il taccuino, In gioco, allo specchio </a:t>
            </a:r>
            <a:r>
              <a:rPr b="1" i="0" lang="it-I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sono tre proposte per entrare nella vita e ascoltarla .</a:t>
            </a:r>
            <a:endParaRPr b="1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3657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it-IT" sz="31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&gt;&gt;&gt;</a:t>
            </a:r>
            <a:endParaRPr b="1" i="0" sz="31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/>
        </p:nvSpPr>
        <p:spPr>
          <a:xfrm>
            <a:off x="5726650" y="267275"/>
            <a:ext cx="62715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it-IT" sz="31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&gt;&gt;&gt;</a:t>
            </a:r>
            <a:endParaRPr b="1" i="0" sz="31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 PAROLA ILLUMINA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-I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 questa sezione si trovano alcuni box di approfondimento con: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i="0" lang="it-I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un'opera d'arte che accompagna la lectio,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i="0" lang="it-I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un riferimento al Catechismo degli adulti,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i="0" lang="it-I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un breve passo del Nuovo Progetto Formativo,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i="0" lang="it-I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uno spunto di riflessione sull’Evangelii Gaudium</a:t>
            </a:r>
            <a:r>
              <a:rPr b="0" i="0" lang="it-I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3657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b="1" i="0" lang="it-IT" sz="31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     &gt;&gt;&gt;</a:t>
            </a: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9"/>
          <p:cNvSpPr txBox="1"/>
          <p:nvPr/>
        </p:nvSpPr>
        <p:spPr>
          <a:xfrm>
            <a:off x="6784500" y="3012275"/>
            <a:ext cx="54075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 VITA CAMBIA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-I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Il testo accompagna questa fase di</a:t>
            </a:r>
            <a:r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t-I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discernimento e missionarietà con tre</a:t>
            </a:r>
            <a:r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t-I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proposte</a:t>
            </a: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b="1" i="0" lang="it-I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esercizi di laicità, </a:t>
            </a:r>
            <a:endParaRPr b="1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b="1" i="0" lang="it-I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cerco fatti di Vangelo, </a:t>
            </a:r>
            <a:endParaRPr b="1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b="1" i="0" lang="it-I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esercizi di sinodalità</a:t>
            </a: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9"/>
          <p:cNvSpPr txBox="1"/>
          <p:nvPr/>
        </p:nvSpPr>
        <p:spPr>
          <a:xfrm>
            <a:off x="6452925" y="5165650"/>
            <a:ext cx="54075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it-IT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Oltre al testo anche sul sito per ogni tappa sono presentati alcuni </a:t>
            </a:r>
            <a:r>
              <a:rPr b="1" i="1" lang="it-IT" sz="2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RIFLESSI DELLA CULTURA </a:t>
            </a:r>
            <a:r>
              <a:rPr b="1" i="1" lang="it-IT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(con la rispettiva scheda di presentazione) che l’animatore può decidere di utilizzare  in ogni a momento.</a:t>
            </a:r>
            <a:endParaRPr b="0" i="1" sz="14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